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/>
  <p:notesSz cx="9144000" cy="51435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pos="2880"/>
        <p:guide pos="16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419475" y="1432950"/>
            <a:ext cx="8338500" cy="97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3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Развитие речи как важный фактор развития личности ребёнка</a:t>
            </a:r>
            <a:r>
              <a:rPr lang="ru-RU" sz="3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 младшего дошкольного возраста</a:t>
            </a:r>
            <a:br>
              <a:rPr lang="en-US" sz="35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endParaRPr lang="en-US" sz="1500">
              <a:solidFill>
                <a:srgbClr val="1C3354"/>
              </a:solidFill>
              <a:latin typeface="Arial"/>
              <a:ea typeface="Arial"/>
              <a:cs typeface="Arial"/>
            </a:endParaRPr>
          </a:p>
          <a:p>
            <a:pPr marL="0" indent="0" algn="l">
              <a:buNone/>
              <a:defRPr/>
            </a:pPr>
            <a: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  <a:t>Ключевой аспект гармоничного развития личности в дошкольном возрасте.</a:t>
            </a:r>
            <a:b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endParaRPr lang="en-US" sz="3500"/>
          </a:p>
        </p:txBody>
      </p:sp>
      <p:sp>
        <p:nvSpPr>
          <p:cNvPr id="1926244629" name=""/>
          <p:cNvSpPr txBox="1"/>
          <p:nvPr/>
        </p:nvSpPr>
        <p:spPr bwMode="auto">
          <a:xfrm flipH="0" flipV="0">
            <a:off x="592499" y="361949"/>
            <a:ext cx="8167635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/>
              <a:t>Муниципальное автономное дошкольное образовательное учреждение Детский сад № 18</a:t>
            </a:r>
            <a:r>
              <a:rPr/>
              <a:t> </a:t>
            </a:r>
            <a:r>
              <a:rPr/>
              <a:t>общеразвивающего вида с приоритетным осуществлением деятельности по познавательно – речевому развитию детей</a:t>
            </a:r>
            <a:r>
              <a:rPr/>
              <a:t>.</a:t>
            </a:r>
            <a:endParaRPr/>
          </a:p>
        </p:txBody>
      </p:sp>
      <p:sp>
        <p:nvSpPr>
          <p:cNvPr id="1276443109" name=""/>
          <p:cNvSpPr txBox="1"/>
          <p:nvPr/>
        </p:nvSpPr>
        <p:spPr bwMode="auto">
          <a:xfrm flipH="0" flipV="0">
            <a:off x="4192949" y="3695699"/>
            <a:ext cx="4816109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/>
              <a:t>Воспитатель: Вагина Татьяна Николаевна</a:t>
            </a:r>
            <a:endParaRPr lang="ru-RU"/>
          </a:p>
          <a:p>
            <a:pPr>
              <a:defRPr/>
            </a:pPr>
            <a:r>
              <a:rPr lang="ru-RU"/>
              <a:t>Учитель-логопед: Биткулова Елена Павловна</a:t>
            </a:r>
            <a:endParaRPr/>
          </a:p>
        </p:txBody>
      </p:sp>
      <p:sp>
        <p:nvSpPr>
          <p:cNvPr id="1763620527" name=""/>
          <p:cNvSpPr txBox="1"/>
          <p:nvPr/>
        </p:nvSpPr>
        <p:spPr bwMode="auto">
          <a:xfrm flipH="0" flipV="0">
            <a:off x="3045674" y="4674690"/>
            <a:ext cx="309438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/>
              <a:t>м.о.Красноуральск 2025г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0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52700" y="1953638"/>
            <a:ext cx="4665306" cy="15951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10</a:t>
            </a:r>
            <a:endParaRPr lang="en-US" sz="1200"/>
          </a:p>
        </p:txBody>
      </p:sp>
      <p:sp>
        <p:nvSpPr>
          <p:cNvPr id="5" name="Text 1"/>
          <p:cNvSpPr txBox="1"/>
          <p:nvPr/>
        </p:nvSpPr>
        <p:spPr bwMode="auto">
          <a:xfrm>
            <a:off x="5028482" y="4570127"/>
            <a:ext cx="3900196" cy="196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  <a:defRPr/>
            </a:pPr>
            <a:r>
              <a:rPr lang="en-US" sz="1000">
                <a:solidFill>
                  <a:srgbClr val="2A3E5C"/>
                </a:solidFill>
                <a:latin typeface="Arial"/>
                <a:ea typeface="Arial"/>
                <a:cs typeface="Arial"/>
              </a:rPr>
              <a:t>Исследования материалов в образовательных учреждениях</a:t>
            </a:r>
            <a:endParaRPr lang="en-US" sz="1000"/>
          </a:p>
        </p:txBody>
      </p:sp>
      <p:sp>
        <p:nvSpPr>
          <p:cNvPr id="6" name="Text 2"/>
          <p:cNvSpPr txBox="1"/>
          <p:nvPr/>
        </p:nvSpPr>
        <p:spPr bwMode="auto">
          <a:xfrm>
            <a:off x="145956" y="1134480"/>
            <a:ext cx="3900196" cy="3245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  <a:t>Таблица сравнения наиболее популярных материалов для лепки: тесто, глина и пластилин.</a:t>
            </a:r>
            <a:b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  <a:t>Тесто предлагает лучшие экологические свойства и гибкость, идеально подходящие для детского творчества.</a:t>
            </a:r>
            <a:endParaRPr lang="en-US" sz="1400"/>
          </a:p>
        </p:txBody>
      </p:sp>
      <p:sp>
        <p:nvSpPr>
          <p:cNvPr id="7" name="Text 3"/>
          <p:cNvSpPr txBox="1"/>
          <p:nvPr/>
        </p:nvSpPr>
        <p:spPr bwMode="auto">
          <a:xfrm>
            <a:off x="136617" y="367475"/>
            <a:ext cx="68466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Сравнительный анализ материалов для лепки</a:t>
            </a:r>
            <a:endParaRPr 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1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57175" y="1136735"/>
            <a:ext cx="4663800" cy="2870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11</a:t>
            </a:r>
            <a:endParaRPr lang="en-US" sz="1200"/>
          </a:p>
        </p:txBody>
      </p:sp>
      <p:sp>
        <p:nvSpPr>
          <p:cNvPr id="5" name="Text 1"/>
          <p:cNvSpPr txBox="1"/>
          <p:nvPr/>
        </p:nvSpPr>
        <p:spPr bwMode="auto">
          <a:xfrm>
            <a:off x="4981828" y="4046425"/>
            <a:ext cx="3902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  <a:defRPr/>
            </a:pPr>
            <a:r>
              <a:rPr lang="en-US" sz="1000">
                <a:solidFill>
                  <a:srgbClr val="2A3E5C"/>
                </a:solidFill>
                <a:latin typeface="Arial"/>
                <a:ea typeface="Arial"/>
                <a:cs typeface="Arial"/>
              </a:rPr>
              <a:t>Исследование детских центров, 2023 год</a:t>
            </a:r>
            <a:endParaRPr lang="en-US" sz="1000"/>
          </a:p>
        </p:txBody>
      </p:sp>
      <p:sp>
        <p:nvSpPr>
          <p:cNvPr id="6" name="Text 2"/>
          <p:cNvSpPr txBox="1"/>
          <p:nvPr/>
        </p:nvSpPr>
        <p:spPr bwMode="auto">
          <a:xfrm>
            <a:off x="104375" y="962475"/>
            <a:ext cx="3902100" cy="30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20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Анализ навыков ручной моторики</a:t>
            </a:r>
            <a:br>
              <a:rPr lang="en-US" sz="20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24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  <a:t>Исследование показывает корреляцию между тестопластикой и развитием речи у детей с повышением моторных навыков.</a:t>
            </a:r>
            <a:b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400">
                <a:solidFill>
                  <a:srgbClr val="1C3354"/>
                </a:solidFill>
                <a:latin typeface="Arial"/>
                <a:ea typeface="Arial"/>
                <a:cs typeface="Arial"/>
              </a:rPr>
              <a:t>Результаты подтверждают, что высокая активность моторики улучшает когнитивные процессы у детей.</a:t>
            </a: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2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493025" y="1491300"/>
            <a:ext cx="4090500" cy="23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4000" b="1">
                <a:solidFill>
                  <a:srgbClr val="D26A71"/>
                </a:solidFill>
                <a:latin typeface="Arial"/>
                <a:ea typeface="Arial"/>
                <a:cs typeface="Arial"/>
              </a:rPr>
              <a:t>85%</a:t>
            </a:r>
            <a:br>
              <a:rPr lang="en-US" sz="4000" b="1">
                <a:solidFill>
                  <a:srgbClr val="D26A71"/>
                </a:solidFill>
                <a:latin typeface="Arial"/>
                <a:ea typeface="Arial"/>
                <a:cs typeface="Arial"/>
              </a:rPr>
            </a:br>
            <a:r>
              <a:rPr lang="en-US" sz="1800">
                <a:solidFill>
                  <a:srgbClr val="1C3354"/>
                </a:solidFill>
                <a:latin typeface="Arial"/>
                <a:ea typeface="Arial"/>
                <a:cs typeface="Arial"/>
              </a:rPr>
              <a:t>Важность игр в развитии детей</a:t>
            </a:r>
            <a:br>
              <a:rPr lang="en-US" sz="18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10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2A3E5C"/>
                </a:solidFill>
                <a:latin typeface="Arial"/>
                <a:ea typeface="Arial"/>
                <a:cs typeface="Arial"/>
              </a:rPr>
              <a:t>Исследование Министерства образования</a:t>
            </a:r>
            <a:endParaRPr lang="en-US" sz="4000"/>
          </a:p>
        </p:txBody>
      </p:sp>
      <p:sp>
        <p:nvSpPr>
          <p:cNvPr id="4" name="Text 1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12</a:t>
            </a:r>
            <a:endParaRPr lang="en-US" sz="1200"/>
          </a:p>
        </p:txBody>
      </p:sp>
      <p:sp>
        <p:nvSpPr>
          <p:cNvPr id="5" name="Text 2"/>
          <p:cNvSpPr txBox="1"/>
          <p:nvPr/>
        </p:nvSpPr>
        <p:spPr bwMode="auto">
          <a:xfrm>
            <a:off x="4897200" y="2448000"/>
            <a:ext cx="3869699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  <a:t>85% детей с успешной слуховой адаптацией демонстрируют улучшение мелкой моторики в детском саду благодаря специальным играм.</a:t>
            </a:r>
            <a:endParaRPr lang="en-US" sz="1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3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90638" y="1617084"/>
            <a:ext cx="339525" cy="4527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00850" y="16550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0637" y="3374869"/>
            <a:ext cx="339525" cy="452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0850" y="341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 bwMode="auto"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Эффективные практики работы с детьми</a:t>
            </a:r>
            <a:endParaRPr lang="en-US" sz="2500"/>
          </a:p>
        </p:txBody>
      </p:sp>
      <p:sp>
        <p:nvSpPr>
          <p:cNvPr id="8" name="Text 1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13</a:t>
            </a:r>
            <a:endParaRPr lang="en-US" sz="1200"/>
          </a:p>
        </p:txBody>
      </p:sp>
      <p:sp>
        <p:nvSpPr>
          <p:cNvPr id="9" name="Text 2"/>
          <p:cNvSpPr txBox="1"/>
          <p:nvPr/>
        </p:nvSpPr>
        <p:spPr bwMode="auto">
          <a:xfrm>
            <a:off x="113467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Развитие артикуляции</a:t>
            </a:r>
            <a:endParaRPr lang="en-US" sz="1600"/>
          </a:p>
        </p:txBody>
      </p:sp>
      <p:sp>
        <p:nvSpPr>
          <p:cNvPr id="10" name="Text 3"/>
          <p:cNvSpPr txBox="1"/>
          <p:nvPr/>
        </p:nvSpPr>
        <p:spPr bwMode="auto">
          <a:xfrm>
            <a:off x="57722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Чёткое проговаривание слов с правильной артикуляцией способствует формированию правильной речи и укреплению звуковой культуры у детей дошкольного возраста.</a:t>
            </a:r>
            <a:endParaRPr lang="en-US" sz="1200"/>
          </a:p>
        </p:txBody>
      </p:sp>
      <p:sp>
        <p:nvSpPr>
          <p:cNvPr id="11" name="Text 4"/>
          <p:cNvSpPr txBox="1"/>
          <p:nvPr/>
        </p:nvSpPr>
        <p:spPr bwMode="auto">
          <a:xfrm>
            <a:off x="536352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Прослушивание и внимание</a:t>
            </a:r>
            <a:endParaRPr lang="en-US" sz="1600"/>
          </a:p>
        </p:txBody>
      </p:sp>
      <p:sp>
        <p:nvSpPr>
          <p:cNvPr id="12" name="Text 5"/>
          <p:cNvSpPr txBox="1"/>
          <p:nvPr/>
        </p:nvSpPr>
        <p:spPr bwMode="auto">
          <a:xfrm>
            <a:off x="480607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Стимулирование детей к активному вниманию во время прослушивания развивает их способность воспринимать и анализировать поступающую информацию.</a:t>
            </a:r>
            <a:endParaRPr lang="en-US" sz="1200"/>
          </a:p>
        </p:txBody>
      </p:sp>
      <p:sp>
        <p:nvSpPr>
          <p:cNvPr id="13" name="Text 6"/>
          <p:cNvSpPr txBox="1"/>
          <p:nvPr/>
        </p:nvSpPr>
        <p:spPr bwMode="auto">
          <a:xfrm>
            <a:off x="1134675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Пальчиковая гимнастика</a:t>
            </a:r>
            <a:endParaRPr lang="en-US" sz="1600"/>
          </a:p>
        </p:txBody>
      </p:sp>
      <p:sp>
        <p:nvSpPr>
          <p:cNvPr id="14" name="Text 7"/>
          <p:cNvSpPr txBox="1"/>
          <p:nvPr/>
        </p:nvSpPr>
        <p:spPr bwMode="auto">
          <a:xfrm>
            <a:off x="577220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Комплексы упражнений для рук способствуют улучшению координации и мелкой моторики, положительно влияя на развитие речевых навыков у детей.</a:t>
            </a:r>
            <a:endParaRPr lang="en-US" sz="1200"/>
          </a:p>
        </p:txBody>
      </p:sp>
      <p:sp>
        <p:nvSpPr>
          <p:cNvPr id="15" name="Text 8"/>
          <p:cNvSpPr txBox="1"/>
          <p:nvPr/>
        </p:nvSpPr>
        <p:spPr bwMode="auto">
          <a:xfrm>
            <a:off x="5363526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Речевые игры</a:t>
            </a:r>
            <a:endParaRPr lang="en-US" sz="1600"/>
          </a:p>
        </p:txBody>
      </p:sp>
      <p:sp>
        <p:nvSpPr>
          <p:cNvPr id="16" name="Text 9"/>
          <p:cNvSpPr txBox="1"/>
          <p:nvPr/>
        </p:nvSpPr>
        <p:spPr bwMode="auto">
          <a:xfrm>
            <a:off x="4806071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Игра с речевками и голосовыми интонациями стимулирует развитие выразительности и эмоциональности речи.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4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720000" y="254325"/>
            <a:ext cx="77040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Формирование диалогической культуры и связной речи</a:t>
            </a:r>
            <a:endParaRPr lang="en-US" sz="2500"/>
          </a:p>
        </p:txBody>
      </p:sp>
      <p:sp>
        <p:nvSpPr>
          <p:cNvPr id="4" name="Text 1"/>
          <p:cNvSpPr txBox="1"/>
          <p:nvPr/>
        </p:nvSpPr>
        <p:spPr bwMode="auto">
          <a:xfrm>
            <a:off x="1589125" y="3474475"/>
            <a:ext cx="3289800" cy="15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300">
                <a:solidFill>
                  <a:srgbClr val="1C3354"/>
                </a:solidFill>
                <a:latin typeface="Arial"/>
                <a:ea typeface="Arial"/>
                <a:cs typeface="Arial"/>
              </a:rPr>
              <a:t>Укрепление связной речи через регулярное упражнение и практика стимулирует развитие грамотности и уверенности в общении.</a:t>
            </a:r>
            <a:endParaRPr lang="en-US" sz="1300"/>
          </a:p>
        </p:txBody>
      </p:sp>
      <p:sp>
        <p:nvSpPr>
          <p:cNvPr id="5" name="Text 2"/>
          <p:cNvSpPr txBox="1"/>
          <p:nvPr/>
        </p:nvSpPr>
        <p:spPr bwMode="auto">
          <a:xfrm>
            <a:off x="1589125" y="1649975"/>
            <a:ext cx="32898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300">
                <a:solidFill>
                  <a:srgbClr val="1C3354"/>
                </a:solidFill>
                <a:latin typeface="Arial"/>
                <a:ea typeface="Arial"/>
                <a:cs typeface="Arial"/>
              </a:rPr>
              <a:t>Обогащение словарного запаса ребёнка способствует улучшению его способностей к коммуникации и качественному взаимодействию с окружающими.</a:t>
            </a:r>
            <a:endParaRPr lang="en-US" sz="1300"/>
          </a:p>
        </p:txBody>
      </p:sp>
      <p:sp>
        <p:nvSpPr>
          <p:cNvPr id="6" name="Text 3"/>
          <p:cNvSpPr txBox="1"/>
          <p:nvPr/>
        </p:nvSpPr>
        <p:spPr bwMode="auto">
          <a:xfrm>
            <a:off x="5823425" y="1649975"/>
            <a:ext cx="3225900" cy="15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300">
                <a:solidFill>
                  <a:srgbClr val="1C3354"/>
                </a:solidFill>
                <a:latin typeface="Arial"/>
                <a:ea typeface="Arial"/>
                <a:cs typeface="Arial"/>
              </a:rPr>
              <a:t>Обучение навыкам взаимного уважения, умению слушать собеседника и предоставлять конструктивную обратную связь формирует основы диалога.</a:t>
            </a:r>
            <a:br>
              <a:rPr lang="en-US" sz="13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endParaRPr lang="en-US" sz="1300"/>
          </a:p>
        </p:txBody>
      </p:sp>
      <p:sp>
        <p:nvSpPr>
          <p:cNvPr id="7" name="Text 4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14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5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419475" y="1432950"/>
            <a:ext cx="8112000" cy="97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32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Путь к успешному речевому развитию</a:t>
            </a:r>
            <a:br>
              <a:rPr lang="en-US" sz="32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32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5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Совокупность методов и технологий способствует эффективному речевому развитию детей, обеспечивая основу для будущего личностного и социального роста.</a:t>
            </a:r>
            <a:endParaRPr lang="en-US" sz="3200"/>
          </a:p>
        </p:txBody>
      </p:sp>
      <p:sp>
        <p:nvSpPr>
          <p:cNvPr id="4" name="Text 1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15</a:t>
            </a:r>
            <a:endParaRPr lang="en-US" sz="1200"/>
          </a:p>
        </p:txBody>
      </p:sp>
      <p:pic>
        <p:nvPicPr>
          <p:cNvPr id="87363504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63999" y="2989687"/>
            <a:ext cx="2617749" cy="1963312"/>
          </a:xfrm>
          <a:prstGeom prst="rect">
            <a:avLst/>
          </a:prstGeom>
        </p:spPr>
      </p:pic>
      <p:pic>
        <p:nvPicPr>
          <p:cNvPr id="127862747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36116" y="2902887"/>
            <a:ext cx="2733483" cy="205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2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E6E9EF"/>
                </a:solidFill>
                <a:latin typeface="Arial"/>
                <a:ea typeface="Arial"/>
                <a:cs typeface="Arial"/>
              </a:rPr>
              <a:t>2</a:t>
            </a: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4755003" y="1192250"/>
            <a:ext cx="42849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Современные вызовы в развитии речи детей</a:t>
            </a:r>
            <a:b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Современный мир ставит новые вызовы перед развитием детской речи. Экологические проблемы и стрессовые ситуации способствуют увеличению числа детей с речевыми нарушениями. Это требует особого внимания к процессу обучения и воспитания.</a:t>
            </a:r>
            <a:endParaRPr lang="en-US" sz="2500"/>
          </a:p>
        </p:txBody>
      </p:sp>
      <p:pic>
        <p:nvPicPr>
          <p:cNvPr id="3013106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7027" y="122509"/>
            <a:ext cx="3691451" cy="4921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8470525" y="0"/>
            <a:ext cx="37215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  <a:defRPr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three-bullet-points</a:t>
            </a:r>
            <a:endParaRPr lang="en-US" sz="1400"/>
          </a:p>
        </p:txBody>
      </p:sp>
      <p:sp>
        <p:nvSpPr>
          <p:cNvPr id="4" name="Text 1"/>
          <p:cNvSpPr txBox="1"/>
          <p:nvPr/>
        </p:nvSpPr>
        <p:spPr bwMode="auto">
          <a:xfrm>
            <a:off x="5039548" y="2303358"/>
            <a:ext cx="2935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  <a:defRPr/>
            </a:pPr>
            <a:endParaRPr lang="en-US"/>
          </a:p>
        </p:txBody>
      </p:sp>
      <p:sp>
        <p:nvSpPr>
          <p:cNvPr id="5" name="Text 2"/>
          <p:cNvSpPr txBox="1"/>
          <p:nvPr/>
        </p:nvSpPr>
        <p:spPr bwMode="auto">
          <a:xfrm>
            <a:off x="199920" y="888256"/>
            <a:ext cx="84864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Роль дошкольных учреждений</a:t>
            </a:r>
            <a:endParaRPr lang="en-US" sz="2500"/>
          </a:p>
        </p:txBody>
      </p:sp>
      <p:sp>
        <p:nvSpPr>
          <p:cNvPr id="6" name="Text 3"/>
          <p:cNvSpPr txBox="1"/>
          <p:nvPr/>
        </p:nvSpPr>
        <p:spPr bwMode="auto">
          <a:xfrm>
            <a:off x="113400" y="2348375"/>
            <a:ext cx="2805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Дошкольные образовательные учреждения играют основную роль в овладении детьми родным языком. Это первый этап социального развития и обучения, где дети начинают активно развивать свою речь через игры и взаимодействие с педагогами.</a:t>
            </a:r>
            <a:endParaRPr lang="en-US" sz="1200"/>
          </a:p>
        </p:txBody>
      </p:sp>
      <p:sp>
        <p:nvSpPr>
          <p:cNvPr id="7" name="Text 4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3</a:t>
            </a:r>
            <a:endParaRPr lang="en-US" sz="1200"/>
          </a:p>
        </p:txBody>
      </p:sp>
      <p:sp>
        <p:nvSpPr>
          <p:cNvPr id="8" name="Text 5"/>
          <p:cNvSpPr txBox="1"/>
          <p:nvPr/>
        </p:nvSpPr>
        <p:spPr bwMode="auto">
          <a:xfrm>
            <a:off x="3139950" y="2348375"/>
            <a:ext cx="2805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Детские сады создают благоприятную среду для речевого развития. Здесь создаются условия для ежедневной практики языка, что позволяет детям формировать фонематический слух и обогащать словарный запас.</a:t>
            </a:r>
            <a:endParaRPr lang="en-US" sz="1200"/>
          </a:p>
        </p:txBody>
      </p:sp>
      <p:sp>
        <p:nvSpPr>
          <p:cNvPr id="9" name="Text 6"/>
          <p:cNvSpPr txBox="1"/>
          <p:nvPr/>
        </p:nvSpPr>
        <p:spPr bwMode="auto">
          <a:xfrm>
            <a:off x="6166500" y="2348366"/>
            <a:ext cx="28641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На дошкольной стадии дети особенно восприимчивы к освоению языка. Поэтому методики обучения и воспитания в детских садах направлены на максимальное использование этого сенситивного периода.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000" y="16550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19488" y="1617084"/>
            <a:ext cx="339525" cy="452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1999" y="345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00850" y="341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 bwMode="auto"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Значение раннего овладения речью</a:t>
            </a:r>
            <a:endParaRPr lang="en-US" sz="2500"/>
          </a:p>
        </p:txBody>
      </p:sp>
      <p:sp>
        <p:nvSpPr>
          <p:cNvPr id="8" name="Text 1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4</a:t>
            </a:r>
            <a:endParaRPr lang="en-US" sz="1200"/>
          </a:p>
        </p:txBody>
      </p:sp>
      <p:sp>
        <p:nvSpPr>
          <p:cNvPr id="9" name="Text 2"/>
          <p:cNvSpPr txBox="1"/>
          <p:nvPr/>
        </p:nvSpPr>
        <p:spPr bwMode="auto">
          <a:xfrm>
            <a:off x="113467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Психическое развитие</a:t>
            </a:r>
            <a:endParaRPr lang="en-US" sz="1600"/>
          </a:p>
        </p:txBody>
      </p:sp>
      <p:sp>
        <p:nvSpPr>
          <p:cNvPr id="10" name="Text 3"/>
          <p:cNvSpPr txBox="1"/>
          <p:nvPr/>
        </p:nvSpPr>
        <p:spPr bwMode="auto">
          <a:xfrm>
            <a:off x="57722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Своевременное овладение речью способствует полноценному психическому развитию детей, закладывает основу для формирования когнитивных навыков.</a:t>
            </a:r>
            <a:endParaRPr lang="en-US" sz="1200"/>
          </a:p>
        </p:txBody>
      </p:sp>
      <p:sp>
        <p:nvSpPr>
          <p:cNvPr id="11" name="Text 4"/>
          <p:cNvSpPr txBox="1"/>
          <p:nvPr/>
        </p:nvSpPr>
        <p:spPr bwMode="auto">
          <a:xfrm>
            <a:off x="536352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Интеллектуальный рост</a:t>
            </a:r>
            <a:endParaRPr lang="en-US" sz="1600"/>
          </a:p>
        </p:txBody>
      </p:sp>
      <p:sp>
        <p:nvSpPr>
          <p:cNvPr id="12" name="Text 5"/>
          <p:cNvSpPr txBox="1"/>
          <p:nvPr/>
        </p:nvSpPr>
        <p:spPr bwMode="auto">
          <a:xfrm>
            <a:off x="480607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Развитие речи тесно связано с интеллектуальным ростом. Раннее освоение языка стимулирует абстрактное мышление и способность к решению задач.</a:t>
            </a:r>
            <a:endParaRPr lang="en-US" sz="1200"/>
          </a:p>
        </p:txBody>
      </p:sp>
      <p:sp>
        <p:nvSpPr>
          <p:cNvPr id="13" name="Text 6"/>
          <p:cNvSpPr txBox="1"/>
          <p:nvPr/>
        </p:nvSpPr>
        <p:spPr bwMode="auto">
          <a:xfrm>
            <a:off x="1134675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Социальная адаптация</a:t>
            </a:r>
            <a:endParaRPr lang="en-US" sz="1600"/>
          </a:p>
        </p:txBody>
      </p:sp>
      <p:sp>
        <p:nvSpPr>
          <p:cNvPr id="14" name="Text 7"/>
          <p:cNvSpPr txBox="1"/>
          <p:nvPr/>
        </p:nvSpPr>
        <p:spPr bwMode="auto">
          <a:xfrm>
            <a:off x="577220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Хорошо развитая речь помогает детям социализироваться, облегчает коммуникацию со сверстниками и взрослыми.</a:t>
            </a:r>
            <a:endParaRPr lang="en-US" sz="1200"/>
          </a:p>
        </p:txBody>
      </p:sp>
      <p:sp>
        <p:nvSpPr>
          <p:cNvPr id="15" name="Text 8"/>
          <p:cNvSpPr txBox="1"/>
          <p:nvPr/>
        </p:nvSpPr>
        <p:spPr bwMode="auto">
          <a:xfrm>
            <a:off x="5363526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Раннее начало</a:t>
            </a:r>
            <a:endParaRPr lang="en-US" sz="1600"/>
          </a:p>
        </p:txBody>
      </p:sp>
      <p:sp>
        <p:nvSpPr>
          <p:cNvPr id="16" name="Text 9"/>
          <p:cNvSpPr txBox="1"/>
          <p:nvPr/>
        </p:nvSpPr>
        <p:spPr bwMode="auto">
          <a:xfrm>
            <a:off x="4806071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Раннее овладение речью необходимо начинать с первых дней жизни ребенка, чтобы в полной мере использовать периоды сенситивности.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000" y="16550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00850" y="16550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8930" y="3374869"/>
            <a:ext cx="282938" cy="452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19487" y="3374869"/>
            <a:ext cx="339525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 bwMode="auto"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Периоды чувствительности в развитии</a:t>
            </a:r>
            <a:endParaRPr lang="en-US" sz="2500"/>
          </a:p>
        </p:txBody>
      </p:sp>
      <p:sp>
        <p:nvSpPr>
          <p:cNvPr id="8" name="Text 1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5</a:t>
            </a:r>
            <a:endParaRPr lang="en-US" sz="1200"/>
          </a:p>
        </p:txBody>
      </p:sp>
      <p:sp>
        <p:nvSpPr>
          <p:cNvPr id="9" name="Text 2"/>
          <p:cNvSpPr txBox="1"/>
          <p:nvPr/>
        </p:nvSpPr>
        <p:spPr bwMode="auto">
          <a:xfrm>
            <a:off x="113467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Нейропластичность мозга</a:t>
            </a:r>
            <a:endParaRPr lang="en-US" sz="1600"/>
          </a:p>
        </p:txBody>
      </p:sp>
      <p:sp>
        <p:nvSpPr>
          <p:cNvPr id="10" name="Text 3"/>
          <p:cNvSpPr txBox="1"/>
          <p:nvPr/>
        </p:nvSpPr>
        <p:spPr bwMode="auto">
          <a:xfrm>
            <a:off x="57722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Периоды сенситивности предоставляют уникальные возможности для тренировки центральной нервной системы и развития речевых навыков.</a:t>
            </a:r>
            <a:endParaRPr lang="en-US" sz="1200"/>
          </a:p>
        </p:txBody>
      </p:sp>
      <p:sp>
        <p:nvSpPr>
          <p:cNvPr id="11" name="Text 4"/>
          <p:cNvSpPr txBox="1"/>
          <p:nvPr/>
        </p:nvSpPr>
        <p:spPr bwMode="auto">
          <a:xfrm>
            <a:off x="5363525" y="173947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Сложное развитие</a:t>
            </a:r>
            <a:endParaRPr lang="en-US" sz="1600"/>
          </a:p>
        </p:txBody>
      </p:sp>
      <p:sp>
        <p:nvSpPr>
          <p:cNvPr id="12" name="Text 5"/>
          <p:cNvSpPr txBox="1"/>
          <p:nvPr/>
        </p:nvSpPr>
        <p:spPr bwMode="auto">
          <a:xfrm>
            <a:off x="4806071" y="2240389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В дошкольном возрасте активное развитие мозга позволяет эффективно усваивать информацию и навыки, включая речевые.</a:t>
            </a:r>
            <a:endParaRPr lang="en-US" sz="1200"/>
          </a:p>
        </p:txBody>
      </p:sp>
      <p:sp>
        <p:nvSpPr>
          <p:cNvPr id="13" name="Text 6"/>
          <p:cNvSpPr txBox="1"/>
          <p:nvPr/>
        </p:nvSpPr>
        <p:spPr bwMode="auto">
          <a:xfrm>
            <a:off x="1134675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Раннее обучение</a:t>
            </a:r>
            <a:endParaRPr lang="en-US" sz="1600"/>
          </a:p>
        </p:txBody>
      </p:sp>
      <p:sp>
        <p:nvSpPr>
          <p:cNvPr id="14" name="Text 7"/>
          <p:cNvSpPr txBox="1"/>
          <p:nvPr/>
        </p:nvSpPr>
        <p:spPr bwMode="auto">
          <a:xfrm>
            <a:off x="577220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Своевременные занятия способствуют быстрой адаптации детей к новому материалу и улучшению обучаемости.</a:t>
            </a:r>
            <a:endParaRPr lang="en-US" sz="1200"/>
          </a:p>
        </p:txBody>
      </p:sp>
      <p:sp>
        <p:nvSpPr>
          <p:cNvPr id="15" name="Text 8"/>
          <p:cNvSpPr txBox="1"/>
          <p:nvPr/>
        </p:nvSpPr>
        <p:spPr bwMode="auto">
          <a:xfrm>
            <a:off x="5363526" y="3480125"/>
            <a:ext cx="3279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1600">
                <a:solidFill>
                  <a:srgbClr val="2A3E5C"/>
                </a:solidFill>
                <a:latin typeface="Arial"/>
                <a:ea typeface="Arial"/>
                <a:cs typeface="Arial"/>
              </a:rPr>
              <a:t>Оптимальные сроки</a:t>
            </a:r>
            <a:endParaRPr lang="en-US" sz="1600"/>
          </a:p>
        </p:txBody>
      </p:sp>
      <p:sp>
        <p:nvSpPr>
          <p:cNvPr id="16" name="Text 9"/>
          <p:cNvSpPr txBox="1"/>
          <p:nvPr/>
        </p:nvSpPr>
        <p:spPr bwMode="auto">
          <a:xfrm>
            <a:off x="4806071" y="4001473"/>
            <a:ext cx="3674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Важно не упустить оптимальные сроки для начала обучения, что поможет в дальнейшем успешном речевом развитии.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6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6</a:t>
            </a: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748375" y="3379024"/>
            <a:ext cx="3547800" cy="11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Они обучают детей через постоянное общение и создание условий для развития. Взаимодействие со взрослыми помогает детям понимать сложные концепции и развивает их познавательные способности.</a:t>
            </a:r>
            <a:endParaRPr lang="en-US" sz="1200"/>
          </a:p>
        </p:txBody>
      </p:sp>
      <p:sp>
        <p:nvSpPr>
          <p:cNvPr id="7" name="Text 2"/>
          <p:cNvSpPr txBox="1"/>
          <p:nvPr/>
        </p:nvSpPr>
        <p:spPr bwMode="auto">
          <a:xfrm>
            <a:off x="748375" y="1867850"/>
            <a:ext cx="3547800" cy="11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Взрослые играют центральную роль в развитии речи ребёнка, объясняя новые понятия и явления. Без активного участия взрослых ребёнок не может полностью освоить речевые навыки.</a:t>
            </a:r>
            <a:endParaRPr lang="en-US" sz="1200"/>
          </a:p>
        </p:txBody>
      </p:sp>
      <p:sp>
        <p:nvSpPr>
          <p:cNvPr id="8" name="Text 3"/>
          <p:cNvSpPr txBox="1"/>
          <p:nvPr/>
        </p:nvSpPr>
        <p:spPr bwMode="auto">
          <a:xfrm>
            <a:off x="765324" y="510149"/>
            <a:ext cx="37002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Взрослый как ключевая фигура</a:t>
            </a:r>
            <a:endParaRPr lang="en-US" sz="2500"/>
          </a:p>
        </p:txBody>
      </p:sp>
      <p:pic>
        <p:nvPicPr>
          <p:cNvPr id="1355995166" name=""/>
          <p:cNvPicPr>
            <a:picLocks noChangeAspect="1"/>
          </p:cNvPicPr>
          <p:nvPr/>
        </p:nvPicPr>
        <p:blipFill>
          <a:blip r:embed="rId3"/>
          <a:srcRect l="0" t="17828" r="-1270" b="24439"/>
          <a:stretch/>
        </p:blipFill>
        <p:spPr bwMode="auto">
          <a:xfrm flipH="0" flipV="0">
            <a:off x="5078981" y="139732"/>
            <a:ext cx="3800268" cy="4864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7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3399" y="41762"/>
            <a:ext cx="9074974" cy="51046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E6E9EF"/>
                </a:solidFill>
                <a:latin typeface="Arial"/>
                <a:ea typeface="Arial"/>
                <a:cs typeface="Arial"/>
              </a:rPr>
              <a:t>7</a:t>
            </a: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328800" y="431056"/>
            <a:ext cx="84864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Методы развития мыслительных операций</a:t>
            </a:r>
            <a:endParaRPr lang="en-US" sz="2500"/>
          </a:p>
        </p:txBody>
      </p:sp>
      <p:sp>
        <p:nvSpPr>
          <p:cNvPr id="7" name="Text 2"/>
          <p:cNvSpPr txBox="1"/>
          <p:nvPr/>
        </p:nvSpPr>
        <p:spPr bwMode="auto">
          <a:xfrm>
            <a:off x="421525" y="1697355"/>
            <a:ext cx="38688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Взрослые формируют у детей способность различать звуки, а также развивают их артикуляционные навыки. Это происходит через активные занятия и игры, направленные на развитие речевых навыков.</a:t>
            </a:r>
            <a:endParaRPr lang="en-US" sz="1200"/>
          </a:p>
        </p:txBody>
      </p:sp>
      <p:sp>
        <p:nvSpPr>
          <p:cNvPr id="8" name="Text 3"/>
          <p:cNvSpPr txBox="1"/>
          <p:nvPr/>
        </p:nvSpPr>
        <p:spPr bwMode="auto">
          <a:xfrm>
            <a:off x="4946400" y="1588905"/>
            <a:ext cx="38688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Сопровождение предметных манипуляций словами способствует разнообразию лексики и грамматических построений. Это развивает у детей восприятие и навыки анализа, стимулируя умственное развитие.</a:t>
            </a:r>
            <a:endParaRPr lang="en-US" sz="1200"/>
          </a:p>
        </p:txBody>
      </p:sp>
      <p:pic>
        <p:nvPicPr>
          <p:cNvPr id="804018617" name=""/>
          <p:cNvPicPr>
            <a:picLocks noChangeAspect="1"/>
          </p:cNvPicPr>
          <p:nvPr/>
        </p:nvPicPr>
        <p:blipFill>
          <a:blip r:embed="rId4"/>
          <a:srcRect l="0" t="25925" r="0" b="24444"/>
          <a:stretch/>
        </p:blipFill>
        <p:spPr bwMode="auto">
          <a:xfrm flipH="0" flipV="0">
            <a:off x="1143000" y="2647949"/>
            <a:ext cx="6858000" cy="247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 bwMode="auto">
          <a:xfrm>
            <a:off x="302100" y="525096"/>
            <a:ext cx="8539800" cy="4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Куклотерапия как метод</a:t>
            </a:r>
            <a:endParaRPr lang="en-US" sz="2500"/>
          </a:p>
        </p:txBody>
      </p:sp>
      <p:sp>
        <p:nvSpPr>
          <p:cNvPr id="4" name="Text 1"/>
          <p:cNvSpPr txBox="1"/>
          <p:nvPr/>
        </p:nvSpPr>
        <p:spPr bwMode="auto">
          <a:xfrm>
            <a:off x="692075" y="3359688"/>
            <a:ext cx="3681300" cy="129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Педагоги и родители используют куклотерапию для закрепления уже полученных знаний и их дальнейшего расширения.</a:t>
            </a:r>
            <a:endParaRPr lang="en-US" sz="1200"/>
          </a:p>
        </p:txBody>
      </p:sp>
      <p:sp>
        <p:nvSpPr>
          <p:cNvPr id="5" name="Text 2"/>
          <p:cNvSpPr txBox="1"/>
          <p:nvPr/>
        </p:nvSpPr>
        <p:spPr bwMode="auto">
          <a:xfrm>
            <a:off x="692075" y="1637363"/>
            <a:ext cx="36813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Куклотерапия помогает детям освоить эмоции и развить мелкую моторику, используя куклы как инструмент выражения.</a:t>
            </a:r>
            <a:endParaRPr lang="en-US" sz="1200"/>
          </a:p>
        </p:txBody>
      </p:sp>
      <p:sp>
        <p:nvSpPr>
          <p:cNvPr id="6" name="Text 3"/>
          <p:cNvSpPr txBox="1"/>
          <p:nvPr/>
        </p:nvSpPr>
        <p:spPr bwMode="auto">
          <a:xfrm>
            <a:off x="5091175" y="1649513"/>
            <a:ext cx="3681300" cy="129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Обучение через куклотерапию включает развитие координации и понимание эмоций, что усиливает когнитивные и социальные навыки.</a:t>
            </a:r>
            <a:b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b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</a:br>
            <a:endParaRPr lang="en-US" sz="1200"/>
          </a:p>
        </p:txBody>
      </p:sp>
      <p:sp>
        <p:nvSpPr>
          <p:cNvPr id="7" name="Text 4"/>
          <p:cNvSpPr txBox="1"/>
          <p:nvPr/>
        </p:nvSpPr>
        <p:spPr bwMode="auto">
          <a:xfrm>
            <a:off x="5083250" y="3359688"/>
            <a:ext cx="3681300" cy="129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1C3354"/>
                </a:solidFill>
                <a:latin typeface="Arial"/>
                <a:ea typeface="Arial"/>
                <a:cs typeface="Arial"/>
              </a:rPr>
              <a:t>Такие занятия вдохновляют ребенка, привнося элемент игры и фантазии, что усиливает эмоциональную включенность в процесс обучения.</a:t>
            </a:r>
            <a:endParaRPr lang="en-US" sz="1200"/>
          </a:p>
        </p:txBody>
      </p:sp>
      <p:sp>
        <p:nvSpPr>
          <p:cNvPr id="8" name="Text 5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8</a:t>
            </a:r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bg>
      <p:bgPr shadeToTitle="0">
        <a:solidFill>
          <a:srgbClr val="E6E9E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-9559"/>
            <a:ext cx="9222149" cy="51874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 bwMode="auto"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  <a:defRPr/>
            </a:pPr>
            <a:r>
              <a:rPr lang="en-US" sz="1200" b="1">
                <a:solidFill>
                  <a:srgbClr val="427697"/>
                </a:solidFill>
                <a:latin typeface="Arial"/>
                <a:ea typeface="Arial"/>
                <a:cs typeface="Arial"/>
              </a:rPr>
              <a:t>9</a:t>
            </a:r>
            <a:endParaRPr lang="en-US" sz="1200"/>
          </a:p>
        </p:txBody>
      </p:sp>
      <p:sp>
        <p:nvSpPr>
          <p:cNvPr id="6" name="Text 1"/>
          <p:cNvSpPr txBox="1"/>
          <p:nvPr/>
        </p:nvSpPr>
        <p:spPr bwMode="auto">
          <a:xfrm>
            <a:off x="748375" y="3379024"/>
            <a:ext cx="3547800" cy="11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Работа с тестом развивает у детей творческое мышление и словарный запас, улучшая способность к выражению своих мыслей.</a:t>
            </a:r>
            <a:endParaRPr lang="en-US" sz="1200"/>
          </a:p>
        </p:txBody>
      </p:sp>
      <p:sp>
        <p:nvSpPr>
          <p:cNvPr id="7" name="Text 2"/>
          <p:cNvSpPr txBox="1"/>
          <p:nvPr/>
        </p:nvSpPr>
        <p:spPr bwMode="auto">
          <a:xfrm>
            <a:off x="748375" y="1867850"/>
            <a:ext cx="3547800" cy="116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  <a:defRPr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Тестопластика способствует развитию сенсорных навыков, включая зрение, тактильные ощущения и моторику, стимулируя активное участие в обучении.</a:t>
            </a:r>
            <a:endParaRPr lang="en-US" sz="1200"/>
          </a:p>
        </p:txBody>
      </p:sp>
      <p:sp>
        <p:nvSpPr>
          <p:cNvPr id="8" name="Text 3"/>
          <p:cNvSpPr txBox="1"/>
          <p:nvPr/>
        </p:nvSpPr>
        <p:spPr bwMode="auto">
          <a:xfrm>
            <a:off x="765324" y="510149"/>
            <a:ext cx="37002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  <a:defRPr/>
            </a:pPr>
            <a:r>
              <a:rPr lang="en-US" sz="2500" b="1">
                <a:solidFill>
                  <a:srgbClr val="1C3354"/>
                </a:solidFill>
                <a:latin typeface="Arial"/>
                <a:ea typeface="Arial"/>
                <a:cs typeface="Arial"/>
              </a:rPr>
              <a:t>Тестопластика и развитие навыков</a:t>
            </a:r>
            <a:endParaRPr lang="en-US" sz="2500"/>
          </a:p>
        </p:txBody>
      </p:sp>
      <p:pic>
        <p:nvPicPr>
          <p:cNvPr id="85091369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326599" y="879524"/>
            <a:ext cx="4817399" cy="361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Р7-Офис/2024.4.1.625</Application>
  <DocSecurity>0</DocSecurity>
  <PresentationFormat>On-screen Show (16:9)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/>
  <cp:revision>2</cp:revision>
  <dcterms:created xsi:type="dcterms:W3CDTF">2025-03-24T04:20:44Z</dcterms:created>
  <dcterms:modified xsi:type="dcterms:W3CDTF">2025-03-24T04:33:49Z</dcterms:modified>
  <cp:category/>
  <cp:contentStatus/>
  <cp:version/>
</cp:coreProperties>
</file>