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1" r:id="rId1"/>
  </p:sldMasterIdLst>
  <p:sldIdLst>
    <p:sldId id="271" r:id="rId2"/>
    <p:sldId id="257" r:id="rId3"/>
    <p:sldId id="258" r:id="rId4"/>
    <p:sldId id="259" r:id="rId5"/>
    <p:sldId id="260" r:id="rId6"/>
    <p:sldId id="261" r:id="rId7"/>
    <p:sldId id="269" r:id="rId8"/>
    <p:sldId id="262" r:id="rId9"/>
    <p:sldId id="263" r:id="rId10"/>
    <p:sldId id="264" r:id="rId11"/>
    <p:sldId id="265" r:id="rId12"/>
    <p:sldId id="266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Средний стиль 3 — 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4663016732283474E-2"/>
          <c:y val="0.13183660672101824"/>
          <c:w val="0.6603369832677165"/>
          <c:h val="0.3751204685555261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Хороий показатель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>
              <a:outerShdw blurRad="254000" sx="102000" sy="102000" algn="ctr" rotWithShape="0">
                <a:prstClr val="black">
                  <a:alpha val="20000"/>
                </a:prstClr>
              </a:outerShdw>
            </a:effectLst>
          </c:spPr>
          <c:invertIfNegative val="0"/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Лист1!$A$2:$A$12</c:f>
              <c:strCache>
                <c:ptCount val="11"/>
                <c:pt idx="0">
                  <c:v>настроение</c:v>
                </c:pt>
                <c:pt idx="1">
                  <c:v>засыпание</c:v>
                </c:pt>
                <c:pt idx="2">
                  <c:v>сон</c:v>
                </c:pt>
                <c:pt idx="3">
                  <c:v>аппетит</c:v>
                </c:pt>
                <c:pt idx="4">
                  <c:v>самообсуживание</c:v>
                </c:pt>
                <c:pt idx="5">
                  <c:v>инициативность в игре</c:v>
                </c:pt>
                <c:pt idx="6">
                  <c:v>инициативность со взрослыми</c:v>
                </c:pt>
                <c:pt idx="7">
                  <c:v>результат действий</c:v>
                </c:pt>
                <c:pt idx="8">
                  <c:v>самостоятельность в игре</c:v>
                </c:pt>
                <c:pt idx="9">
                  <c:v>контакт со взрослыми</c:v>
                </c:pt>
                <c:pt idx="10">
                  <c:v>контакт со сверстниками</c:v>
                </c:pt>
              </c:strCache>
            </c:strRef>
          </c:cat>
          <c:val>
            <c:numRef>
              <c:f>Лист1!$B$2:$B$12</c:f>
              <c:numCache>
                <c:formatCode>General</c:formatCode>
                <c:ptCount val="11"/>
                <c:pt idx="0">
                  <c:v>13</c:v>
                </c:pt>
                <c:pt idx="1">
                  <c:v>11</c:v>
                </c:pt>
                <c:pt idx="2">
                  <c:v>10</c:v>
                </c:pt>
                <c:pt idx="3">
                  <c:v>13</c:v>
                </c:pt>
                <c:pt idx="4">
                  <c:v>15</c:v>
                </c:pt>
                <c:pt idx="5">
                  <c:v>9</c:v>
                </c:pt>
                <c:pt idx="6">
                  <c:v>9</c:v>
                </c:pt>
                <c:pt idx="7">
                  <c:v>11</c:v>
                </c:pt>
                <c:pt idx="8">
                  <c:v>12</c:v>
                </c:pt>
                <c:pt idx="9">
                  <c:v>12</c:v>
                </c:pt>
                <c:pt idx="10">
                  <c:v>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51B-424E-B4DC-60D2BB3F61EC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Средний показатель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>
              <a:outerShdw blurRad="254000" sx="102000" sy="102000" algn="ctr" rotWithShape="0">
                <a:prstClr val="black">
                  <a:alpha val="20000"/>
                </a:prstClr>
              </a:outerShdw>
            </a:effectLst>
          </c:spPr>
          <c:invertIfNegative val="0"/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Лист1!$A$2:$A$12</c:f>
              <c:strCache>
                <c:ptCount val="11"/>
                <c:pt idx="0">
                  <c:v>настроение</c:v>
                </c:pt>
                <c:pt idx="1">
                  <c:v>засыпание</c:v>
                </c:pt>
                <c:pt idx="2">
                  <c:v>сон</c:v>
                </c:pt>
                <c:pt idx="3">
                  <c:v>аппетит</c:v>
                </c:pt>
                <c:pt idx="4">
                  <c:v>самообсуживание</c:v>
                </c:pt>
                <c:pt idx="5">
                  <c:v>инициативность в игре</c:v>
                </c:pt>
                <c:pt idx="6">
                  <c:v>инициативность со взрослыми</c:v>
                </c:pt>
                <c:pt idx="7">
                  <c:v>результат действий</c:v>
                </c:pt>
                <c:pt idx="8">
                  <c:v>самостоятельность в игре</c:v>
                </c:pt>
                <c:pt idx="9">
                  <c:v>контакт со взрослыми</c:v>
                </c:pt>
                <c:pt idx="10">
                  <c:v>контакт со сверстниками</c:v>
                </c:pt>
              </c:strCache>
            </c:strRef>
          </c:cat>
          <c:val>
            <c:numRef>
              <c:f>Лист1!$C$2:$C$12</c:f>
              <c:numCache>
                <c:formatCode>General</c:formatCode>
                <c:ptCount val="11"/>
                <c:pt idx="0">
                  <c:v>2</c:v>
                </c:pt>
                <c:pt idx="1">
                  <c:v>3</c:v>
                </c:pt>
                <c:pt idx="2">
                  <c:v>5</c:v>
                </c:pt>
                <c:pt idx="3">
                  <c:v>2</c:v>
                </c:pt>
                <c:pt idx="4">
                  <c:v>0</c:v>
                </c:pt>
                <c:pt idx="5">
                  <c:v>6</c:v>
                </c:pt>
                <c:pt idx="6">
                  <c:v>6</c:v>
                </c:pt>
                <c:pt idx="7">
                  <c:v>6</c:v>
                </c:pt>
                <c:pt idx="8">
                  <c:v>3</c:v>
                </c:pt>
                <c:pt idx="9">
                  <c:v>3</c:v>
                </c:pt>
                <c:pt idx="10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51B-424E-B4DC-60D2BB3F61E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435870840"/>
        <c:axId val="435871168"/>
      </c:barChart>
      <c:lineChart>
        <c:grouping val="standard"/>
        <c:varyColors val="0"/>
        <c:ser>
          <c:idx val="2"/>
          <c:order val="2"/>
          <c:tx>
            <c:strRef>
              <c:f>Лист1!$D$1</c:f>
              <c:strCache>
                <c:ptCount val="1"/>
                <c:pt idx="0">
                  <c:v>Низкий показатель</c:v>
                </c:pt>
              </c:strCache>
            </c:strRef>
          </c:tx>
          <c:spPr>
            <a:ln w="31750" cap="rnd">
              <a:solidFill>
                <a:schemeClr val="accent3">
                  <a:alpha val="85000"/>
                </a:schemeClr>
              </a:solidFill>
              <a:round/>
            </a:ln>
            <a:effectLst/>
          </c:spPr>
          <c:marker>
            <c:symbol val="none"/>
          </c:marker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Лист1!$A$2:$A$12</c:f>
              <c:strCache>
                <c:ptCount val="11"/>
                <c:pt idx="0">
                  <c:v>настроение</c:v>
                </c:pt>
                <c:pt idx="1">
                  <c:v>засыпание</c:v>
                </c:pt>
                <c:pt idx="2">
                  <c:v>сон</c:v>
                </c:pt>
                <c:pt idx="3">
                  <c:v>аппетит</c:v>
                </c:pt>
                <c:pt idx="4">
                  <c:v>самообсуживание</c:v>
                </c:pt>
                <c:pt idx="5">
                  <c:v>инициативность в игре</c:v>
                </c:pt>
                <c:pt idx="6">
                  <c:v>инициативность со взрослыми</c:v>
                </c:pt>
                <c:pt idx="7">
                  <c:v>результат действий</c:v>
                </c:pt>
                <c:pt idx="8">
                  <c:v>самостоятельность в игре</c:v>
                </c:pt>
                <c:pt idx="9">
                  <c:v>контакт со взрослыми</c:v>
                </c:pt>
                <c:pt idx="10">
                  <c:v>контакт со сверстниками</c:v>
                </c:pt>
              </c:strCache>
            </c:strRef>
          </c:cat>
          <c:val>
            <c:numRef>
              <c:f>Лист1!$D$2:$D$12</c:f>
              <c:numCache>
                <c:formatCode>General</c:formatCode>
                <c:ptCount val="11"/>
                <c:pt idx="0">
                  <c:v>0</c:v>
                </c:pt>
                <c:pt idx="1">
                  <c:v>1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351B-424E-B4DC-60D2BB3F61E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35870840"/>
        <c:axId val="435871168"/>
      </c:lineChart>
      <c:catAx>
        <c:axId val="4358708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35871168"/>
        <c:crosses val="autoZero"/>
        <c:auto val="1"/>
        <c:lblAlgn val="ctr"/>
        <c:lblOffset val="100"/>
        <c:noMultiLvlLbl val="0"/>
      </c:catAx>
      <c:valAx>
        <c:axId val="435871168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4358708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4980615829363506"/>
          <c:y val="0.32228227928716169"/>
          <c:w val="0.2416211556790783"/>
          <c:h val="0.2482924168930602"/>
        </c:manualLayout>
      </c:layout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/>
              <a:t>Степень адаптации, %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Констатирующий этап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8F0C94BB-E3BD-43EB-83AD-5F950A51338A}" type="VALUE">
                      <a:rPr lang="en-US" b="1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pPr/>
                      <a:t>[ЗНАЧЕНИЕ]</a:t>
                    </a:fld>
                    <a:endParaRPr lang="ru-RU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4A71-4583-BE5C-ADCD22574E5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Легкий уровень</c:v>
                </c:pt>
                <c:pt idx="1">
                  <c:v>Средний уровень</c:v>
                </c:pt>
                <c:pt idx="2">
                  <c:v>Усложненный</c:v>
                </c:pt>
                <c:pt idx="3">
                  <c:v>Дезадаптация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20</c:v>
                </c:pt>
                <c:pt idx="1">
                  <c:v>26.8</c:v>
                </c:pt>
                <c:pt idx="2">
                  <c:v>53.2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A71-4583-BE5C-ADCD22574E5A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Формирующий этап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Легкий уровень</c:v>
                </c:pt>
                <c:pt idx="1">
                  <c:v>Средний уровень</c:v>
                </c:pt>
                <c:pt idx="2">
                  <c:v>Усложненный</c:v>
                </c:pt>
                <c:pt idx="3">
                  <c:v>Дезадаптация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67</c:v>
                </c:pt>
                <c:pt idx="1">
                  <c:v>33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A71-4583-BE5C-ADCD22574E5A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344167304"/>
        <c:axId val="344179768"/>
      </c:barChart>
      <c:catAx>
        <c:axId val="3441673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44179768"/>
        <c:crosses val="autoZero"/>
        <c:auto val="1"/>
        <c:lblAlgn val="ctr"/>
        <c:lblOffset val="100"/>
        <c:noMultiLvlLbl val="0"/>
      </c:catAx>
      <c:valAx>
        <c:axId val="344179768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3441673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9.969329778370431E-2"/>
          <c:y val="0.92713813978181792"/>
          <c:w val="0.73125684274560332"/>
          <c:h val="7.2861860218182056E-2"/>
        </c:manualLayout>
      </c:layout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  <a:scene3d>
      <a:camera prst="orthographicFront"/>
      <a:lightRig rig="threePt" dir="t"/>
    </a:scene3d>
    <a:sp3d prstMaterial="matte">
      <a:bevelT w="63500" h="63500" prst="artDeco"/>
      <a:contourClr>
        <a:srgbClr val="000000"/>
      </a:contourClr>
    </a:sp3d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/>
              <a:t>Уровень адаптированности , %</a:t>
            </a:r>
          </a:p>
        </c:rich>
      </c:tx>
      <c:layout>
        <c:manualLayout>
          <c:xMode val="edge"/>
          <c:yMode val="edge"/>
          <c:x val="0.13288921121701894"/>
          <c:y val="1.111111111111111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Констатирующий этап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32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Легкий уровень</c:v>
                </c:pt>
                <c:pt idx="1">
                  <c:v>Средний уровень</c:v>
                </c:pt>
                <c:pt idx="2">
                  <c:v>Усложненный уровень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20</c:v>
                </c:pt>
                <c:pt idx="1">
                  <c:v>26.8</c:v>
                </c:pt>
                <c:pt idx="2">
                  <c:v>53.2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343-4310-8F70-35DB49C00C58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Формирующий этап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32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Легкий уровень</c:v>
                </c:pt>
                <c:pt idx="1">
                  <c:v>Средний уровень</c:v>
                </c:pt>
                <c:pt idx="2">
                  <c:v>Усложненный уровень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67</c:v>
                </c:pt>
                <c:pt idx="1">
                  <c:v>33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343-4310-8F70-35DB49C00C58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685868736"/>
        <c:axId val="685865784"/>
      </c:barChart>
      <c:catAx>
        <c:axId val="6858687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85865784"/>
        <c:crosses val="autoZero"/>
        <c:auto val="1"/>
        <c:lblAlgn val="ctr"/>
        <c:lblOffset val="100"/>
        <c:noMultiLvlLbl val="0"/>
      </c:catAx>
      <c:valAx>
        <c:axId val="685865784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6858687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05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05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5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E4353-6BDC-4AAD-B5FC-5AAE33CF054C}" type="datetimeFigureOut">
              <a:rPr lang="ru-RU" smtClean="0"/>
              <a:t>01.09.2022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D154E-A37B-4E65-922F-F314A600D6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77845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18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E4353-6BDC-4AAD-B5FC-5AAE33CF054C}" type="datetimeFigureOut">
              <a:rPr lang="ru-RU" smtClean="0"/>
              <a:t>01.09.2022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D154E-A37B-4E65-922F-F314A600D6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44167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189" indent="0">
              <a:buFontTx/>
              <a:buNone/>
              <a:defRPr/>
            </a:lvl2pPr>
            <a:lvl3pPr marL="914377" indent="0">
              <a:buFontTx/>
              <a:buNone/>
              <a:defRPr/>
            </a:lvl3pPr>
            <a:lvl4pPr marL="1371566" indent="0">
              <a:buFontTx/>
              <a:buNone/>
              <a:defRPr/>
            </a:lvl4pPr>
            <a:lvl5pPr marL="1828754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18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E4353-6BDC-4AAD-B5FC-5AAE33CF054C}" type="datetimeFigureOut">
              <a:rPr lang="ru-RU" smtClean="0"/>
              <a:t>01.09.2022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D154E-A37B-4E65-922F-F314A600D644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1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sz="1800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721963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18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E4353-6BDC-4AAD-B5FC-5AAE33CF054C}" type="datetimeFigureOut">
              <a:rPr lang="ru-RU" smtClean="0"/>
              <a:t>01.09.2022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D154E-A37B-4E65-922F-F314A600D6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34698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189" indent="0">
              <a:buFontTx/>
              <a:buNone/>
              <a:defRPr/>
            </a:lvl2pPr>
            <a:lvl3pPr marL="914377" indent="0">
              <a:buFontTx/>
              <a:buNone/>
              <a:defRPr/>
            </a:lvl3pPr>
            <a:lvl4pPr marL="1371566" indent="0">
              <a:buFontTx/>
              <a:buNone/>
              <a:defRPr/>
            </a:lvl4pPr>
            <a:lvl5pPr marL="1828754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18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E4353-6BDC-4AAD-B5FC-5AAE33CF054C}" type="datetimeFigureOut">
              <a:rPr lang="ru-RU" smtClean="0"/>
              <a:t>01.09.2022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D154E-A37B-4E65-922F-F314A600D644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1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3309139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189" indent="0">
              <a:buFontTx/>
              <a:buNone/>
              <a:defRPr/>
            </a:lvl2pPr>
            <a:lvl3pPr marL="914377" indent="0">
              <a:buFontTx/>
              <a:buNone/>
              <a:defRPr/>
            </a:lvl3pPr>
            <a:lvl4pPr marL="1371566" indent="0">
              <a:buFontTx/>
              <a:buNone/>
              <a:defRPr/>
            </a:lvl4pPr>
            <a:lvl5pPr marL="1828754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18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E4353-6BDC-4AAD-B5FC-5AAE33CF054C}" type="datetimeFigureOut">
              <a:rPr lang="ru-RU" smtClean="0"/>
              <a:t>01.09.2022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D154E-A37B-4E65-922F-F314A600D6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3850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E4353-6BDC-4AAD-B5FC-5AAE33CF054C}" type="datetimeFigureOut">
              <a:rPr lang="ru-RU" smtClean="0"/>
              <a:t>01.09.2022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D154E-A37B-4E65-922F-F314A600D6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61540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4" y="609601"/>
            <a:ext cx="130474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1" cy="5251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E4353-6BDC-4AAD-B5FC-5AAE33CF054C}" type="datetimeFigureOut">
              <a:rPr lang="ru-RU" smtClean="0"/>
              <a:t>01.09.2022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D154E-A37B-4E65-922F-F314A600D6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87266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E4353-6BDC-4AAD-B5FC-5AAE33CF054C}" type="datetimeFigureOut">
              <a:rPr lang="ru-RU" smtClean="0"/>
              <a:t>01.09.2022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D154E-A37B-4E65-922F-F314A600D6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28395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9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18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E4353-6BDC-4AAD-B5FC-5AAE33CF054C}" type="datetimeFigureOut">
              <a:rPr lang="ru-RU" smtClean="0"/>
              <a:t>01.09.2022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D154E-A37B-4E65-922F-F314A600D6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65179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5" y="2160589"/>
            <a:ext cx="4184035" cy="38807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69" y="2160590"/>
            <a:ext cx="4184035" cy="38807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E4353-6BDC-4AAD-B5FC-5AAE33CF054C}" type="datetimeFigureOut">
              <a:rPr lang="ru-RU" smtClean="0"/>
              <a:t>01.09.2022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D154E-A37B-4E65-922F-F314A600D6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11457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6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6" y="2737247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5" y="2737247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E4353-6BDC-4AAD-B5FC-5AAE33CF054C}" type="datetimeFigureOut">
              <a:rPr lang="ru-RU" smtClean="0"/>
              <a:t>01.09.2022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D154E-A37B-4E65-922F-F314A600D6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69358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E4353-6BDC-4AAD-B5FC-5AAE33CF054C}" type="datetimeFigureOut">
              <a:rPr lang="ru-RU" smtClean="0"/>
              <a:t>01.09.2022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D154E-A37B-4E65-922F-F314A600D6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02511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E4353-6BDC-4AAD-B5FC-5AAE33CF054C}" type="datetimeFigureOut">
              <a:rPr lang="ru-RU" smtClean="0"/>
              <a:t>01.09.2022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D154E-A37B-4E65-922F-F314A600D6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32858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2" y="514926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5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51" indent="0">
              <a:buNone/>
              <a:defRPr sz="1400"/>
            </a:lvl2pPr>
            <a:lvl3pPr marL="914104" indent="0">
              <a:buNone/>
              <a:defRPr sz="1200"/>
            </a:lvl3pPr>
            <a:lvl4pPr marL="1371155" indent="0">
              <a:buNone/>
              <a:defRPr sz="1000"/>
            </a:lvl4pPr>
            <a:lvl5pPr marL="1828205" indent="0">
              <a:buNone/>
              <a:defRPr sz="1000"/>
            </a:lvl5pPr>
            <a:lvl6pPr marL="2285258" indent="0">
              <a:buNone/>
              <a:defRPr sz="1000"/>
            </a:lvl6pPr>
            <a:lvl7pPr marL="2742309" indent="0">
              <a:buNone/>
              <a:defRPr sz="1000"/>
            </a:lvl7pPr>
            <a:lvl8pPr marL="3199360" indent="0">
              <a:buNone/>
              <a:defRPr sz="1000"/>
            </a:lvl8pPr>
            <a:lvl9pPr marL="3656411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E4353-6BDC-4AAD-B5FC-5AAE33CF054C}" type="datetimeFigureOut">
              <a:rPr lang="ru-RU" smtClean="0"/>
              <a:t>01.09.2022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D154E-A37B-4E65-922F-F314A600D6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17015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5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189" indent="0">
              <a:buNone/>
              <a:defRPr sz="1600"/>
            </a:lvl2pPr>
            <a:lvl3pPr marL="914377" indent="0">
              <a:buNone/>
              <a:defRPr sz="1600"/>
            </a:lvl3pPr>
            <a:lvl4pPr marL="1371566" indent="0">
              <a:buNone/>
              <a:defRPr sz="1600"/>
            </a:lvl4pPr>
            <a:lvl5pPr marL="1828754" indent="0">
              <a:buNone/>
              <a:defRPr sz="1600"/>
            </a:lvl5pPr>
            <a:lvl6pPr marL="2285943" indent="0">
              <a:buNone/>
              <a:defRPr sz="1600"/>
            </a:lvl6pPr>
            <a:lvl7pPr marL="2743131" indent="0">
              <a:buNone/>
              <a:defRPr sz="1600"/>
            </a:lvl7pPr>
            <a:lvl8pPr marL="3200320" indent="0">
              <a:buNone/>
              <a:defRPr sz="1600"/>
            </a:lvl8pPr>
            <a:lvl9pPr marL="3657509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5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E4353-6BDC-4AAD-B5FC-5AAE33CF054C}" type="datetimeFigureOut">
              <a:rPr lang="ru-RU" smtClean="0"/>
              <a:t>01.09.2022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D154E-A37B-4E65-922F-F314A600D6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71066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2160590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4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8E4353-6BDC-4AAD-B5FC-5AAE33CF054C}" type="datetimeFigureOut">
              <a:rPr lang="ru-RU" smtClean="0"/>
              <a:t>01.09.2022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5" y="6041364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4" y="6041364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24CD154E-A37B-4E65-922F-F314A600D6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35139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2" r:id="rId1"/>
    <p:sldLayoutId id="2147483783" r:id="rId2"/>
    <p:sldLayoutId id="2147483784" r:id="rId3"/>
    <p:sldLayoutId id="2147483785" r:id="rId4"/>
    <p:sldLayoutId id="2147483786" r:id="rId5"/>
    <p:sldLayoutId id="2147483787" r:id="rId6"/>
    <p:sldLayoutId id="2147483788" r:id="rId7"/>
    <p:sldLayoutId id="2147483789" r:id="rId8"/>
    <p:sldLayoutId id="2147483790" r:id="rId9"/>
    <p:sldLayoutId id="2147483791" r:id="rId10"/>
    <p:sldLayoutId id="2147483792" r:id="rId11"/>
    <p:sldLayoutId id="2147483793" r:id="rId12"/>
    <p:sldLayoutId id="2147483794" r:id="rId13"/>
    <p:sldLayoutId id="2147483795" r:id="rId14"/>
    <p:sldLayoutId id="2147483796" r:id="rId15"/>
    <p:sldLayoutId id="2147483797" r:id="rId16"/>
  </p:sldLayoutIdLst>
  <p:txStyles>
    <p:titleStyle>
      <a:lvl1pPr algn="l" defTabSz="457189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891" indent="-342891" algn="l" defTabSz="457189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32" indent="-285744" algn="l" defTabSz="457189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2971" indent="-228594" algn="l" defTabSz="457189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160" indent="-228594" algn="l" defTabSz="457189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349" indent="-228594" algn="l" defTabSz="457189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537" indent="-228594" algn="l" defTabSz="457189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726" indent="-228594" algn="l" defTabSz="457189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8914" indent="-228594" algn="l" defTabSz="457189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103" indent="-228594" algn="l" defTabSz="457189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9B84E76E-4FF8-423F-A439-859EFB0A4A5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86217" y="0"/>
            <a:ext cx="10192137" cy="4405745"/>
          </a:xfrm>
        </p:spPr>
        <p:txBody>
          <a:bodyPr/>
          <a:lstStyle/>
          <a:p>
            <a:pPr algn="ctr"/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Автономная некоммерческая организация профессионального образования</a:t>
            </a:r>
            <a:b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«ОТКРЫТЫЙ СОЦИАЛЬНО-ЭКОНОМИЧЕСКИЙ КОЛЛЕДЖ»</a:t>
            </a:r>
            <a:b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44.02.04 специальное дошкольное образование</a:t>
            </a:r>
            <a:br>
              <a:rPr lang="ru-RU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ВЫПУСКНАЯ КВАЛИФИКАЦИОННАЯ РАБОТА</a:t>
            </a:r>
            <a:br>
              <a:rPr lang="ru-RU" sz="2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тему:</a:t>
            </a:r>
            <a:r>
              <a:rPr lang="ru-RU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«ПСИХОЛОГО-ПЕДАГОГИЧЕСКОЕ </a:t>
            </a:r>
            <a:r>
              <a:rPr lang="ru-RU" sz="2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СОПРОВОЖДЕНИЕ </a:t>
            </a:r>
            <a:r>
              <a:rPr lang="ru-RU" sz="26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ДЕТЕЙ </a:t>
            </a:r>
            <a:r>
              <a:rPr lang="ru-RU" sz="2600" b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РАННЕГО </a:t>
            </a:r>
            <a:r>
              <a:rPr lang="ru-RU" sz="2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ВОЗРАСТА В ПЕРИОД АДАПТАЦИИ К ДОШКОЛЬНОМУ УЧРЕЖДЕНИЮ»</a:t>
            </a:r>
            <a:br>
              <a:rPr lang="ru-RU" sz="2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одзаголовок 4">
            <a:extLst>
              <a:ext uri="{FF2B5EF4-FFF2-40B4-BE49-F238E27FC236}">
                <a16:creationId xmlns:a16="http://schemas.microsoft.com/office/drawing/2014/main" id="{9E39F404-DF8A-4BC8-8D45-9B57B146740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290673" y="4902366"/>
            <a:ext cx="4951828" cy="1459013"/>
          </a:xfrm>
        </p:spPr>
        <p:txBody>
          <a:bodyPr>
            <a:normAutofit fontScale="25000" lnSpcReduction="20000"/>
          </a:bodyPr>
          <a:lstStyle/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ru-RU" sz="9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Выполнила: студентка </a:t>
            </a:r>
          </a:p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ru-RU" sz="9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группы </a:t>
            </a:r>
            <a:r>
              <a:rPr lang="ru-RU" sz="9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440418/3Д</a:t>
            </a:r>
          </a:p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ru-RU" sz="9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Мельник Наталия Александровна</a:t>
            </a:r>
          </a:p>
          <a:p>
            <a:endParaRPr lang="ru-RU" sz="9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  <a:p>
            <a:r>
              <a:rPr lang="ru-RU" dirty="0"/>
              <a:t>  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BA952F11-FC21-4E2C-B0F1-8FE2259BEE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74091" y="4310337"/>
            <a:ext cx="4262511" cy="2547663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2334" y="0"/>
            <a:ext cx="1454831" cy="1367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0307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AA09349-3E59-4008-A1A5-F4D2FC423E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8" y="609600"/>
            <a:ext cx="8596668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1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Диаграмма сравнительных результатов уровня адаптированности детей группы 1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3" name="Диаграмма 2">
            <a:extLst>
              <a:ext uri="{FF2B5EF4-FFF2-40B4-BE49-F238E27FC236}">
                <a16:creationId xmlns:a16="http://schemas.microsoft.com/office/drawing/2014/main" id="{B4C57578-236B-4EFC-92F3-F023248A461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51888663"/>
              </p:ext>
            </p:extLst>
          </p:nvPr>
        </p:nvGraphicFramePr>
        <p:xfrm>
          <a:off x="677338" y="1722124"/>
          <a:ext cx="8705817" cy="48052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850949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8FA1ACC4-9907-44F3-BC6A-37FDCA795583}"/>
              </a:ext>
            </a:extLst>
          </p:cNvPr>
          <p:cNvSpPr/>
          <p:nvPr/>
        </p:nvSpPr>
        <p:spPr>
          <a:xfrm>
            <a:off x="671733" y="332982"/>
            <a:ext cx="8321040" cy="3046988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sz="3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После реализации психолого-педагогической программы по сопровождению детей раннего дошкольного возраста к детском учреждению, можно увидеть положительные изменения по всем методикам, которые были использованы на констатирующем и формирующем этапах. </a:t>
            </a:r>
            <a:endParaRPr lang="ru-RU" sz="32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9218" name="Picture 2">
            <a:extLst>
              <a:ext uri="{FF2B5EF4-FFF2-40B4-BE49-F238E27FC236}">
                <a16:creationId xmlns:a16="http://schemas.microsoft.com/office/drawing/2014/main" id="{71C0BBEA-5B1E-49FB-95C0-FBDE628099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5753" y="3478034"/>
            <a:ext cx="5290356" cy="3046988"/>
          </a:xfrm>
          <a:prstGeom prst="rect">
            <a:avLst/>
          </a:prstGeom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022521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2771D7A-0911-424A-9524-1DAB3B3CC6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8" y="323558"/>
            <a:ext cx="8596668" cy="1547445"/>
          </a:xfrm>
          <a:gradFill flip="none" rotWithShape="1">
            <a:gsLst>
              <a:gs pos="0">
                <a:schemeClr val="accent2">
                  <a:lumMod val="67000"/>
                </a:schemeClr>
              </a:gs>
              <a:gs pos="48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ru-RU" i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/>
            </a:r>
            <a:br>
              <a:rPr lang="ru-RU" i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i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СПАСИБО ЗА ВНИМАНИЕ!</a:t>
            </a:r>
          </a:p>
        </p:txBody>
      </p:sp>
      <p:pic>
        <p:nvPicPr>
          <p:cNvPr id="7170" name="Picture 2">
            <a:extLst>
              <a:ext uri="{FF2B5EF4-FFF2-40B4-BE49-F238E27FC236}">
                <a16:creationId xmlns:a16="http://schemas.microsoft.com/office/drawing/2014/main" id="{A2113B23-6010-4A09-A380-5DD22B061F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7789" y="2194565"/>
            <a:ext cx="7656217" cy="46634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522247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94B98A4B-9497-4488-BFC6-67716A9E05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7" y="609603"/>
            <a:ext cx="8086839" cy="2754532"/>
          </a:xfr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ru-RU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Цель работы: раскрыть особенности психолого-педагогического сопровождения детей раннего дошкольного возраста в период адаптации к дошкольному учреждению.</a:t>
            </a:r>
            <a:br>
              <a:rPr lang="ru-RU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FF165CE8-8B0D-4E64-88FC-478E43F195E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8610" y="3364132"/>
            <a:ext cx="4346917" cy="27807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882413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D060E4E-FE38-46F1-ABE4-577A339A71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9659" y="342315"/>
            <a:ext cx="8247060" cy="5791200"/>
          </a:xfr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выпускной работы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b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изучить процесс адаптации ребенка как психолого-педагогическую проблему;</a:t>
            </a:r>
            <a:b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изучить особенности адаптации детей раннего возраста;</a:t>
            </a:r>
            <a:b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определить формы и методы психолого-педагогического сопровождения детей раннего возраста в период адаптации к дошкольному  учреждению; </a:t>
            </a:r>
            <a:b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проанализировать результаты диагностики уровня адаптированности детей раннего возраста к дошкольному учреждению;</a:t>
            </a:r>
            <a:b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разработать и апробировать программу психолого-педагогического сопровождению детей раннего дошкольного возраста к детском учреждению, определить ее эффективность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71763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984D0C5-A358-4F12-BCFC-89AD315F8F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0901" y="314181"/>
            <a:ext cx="8635479" cy="3366871"/>
          </a:xfr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ru-RU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Проблема исследования</a:t>
            </a: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заключается в отсутствии полноценных мероприятий в период адаптации детей раннего дошкольного возраста, а также в недостаточной степени осведомленности родителей и воспитателей в особенностях возрастной периодизации.. 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A8416AE-2386-498E-93AE-ECD4CD4DA99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6811" y="3681053"/>
            <a:ext cx="3989992" cy="286277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311172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D02AE96-6729-464A-9AF5-A43407412E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7117" y="609603"/>
            <a:ext cx="8651631" cy="3863927"/>
          </a:xfrm>
          <a:gradFill flip="none" rotWithShape="1">
            <a:gsLst>
              <a:gs pos="0">
                <a:schemeClr val="accent2">
                  <a:lumMod val="67000"/>
                </a:schemeClr>
              </a:gs>
              <a:gs pos="48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ru-RU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Адаптация – это процесс и итог развития ребенка к обстоятельствам внешней социальной среды, в котором меняются функции организма  и психики ребенка применительно к окружающему обществу. </a:t>
            </a:r>
          </a:p>
        </p:txBody>
      </p:sp>
      <p:pic>
        <p:nvPicPr>
          <p:cNvPr id="4098" name="Picture 2">
            <a:extLst>
              <a:ext uri="{FF2B5EF4-FFF2-40B4-BE49-F238E27FC236}">
                <a16:creationId xmlns:a16="http://schemas.microsoft.com/office/drawing/2014/main" id="{DB17A2E2-684B-47D7-80EB-5C4211391BE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3285" y="3712039"/>
            <a:ext cx="3115236" cy="2878679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212051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>
            <a:extLst>
              <a:ext uri="{FF2B5EF4-FFF2-40B4-BE49-F238E27FC236}">
                <a16:creationId xmlns:a16="http://schemas.microsoft.com/office/drawing/2014/main" id="{E7B6D8AB-1FF0-4B54-A806-6AF561BF1B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1354" y="225084"/>
            <a:ext cx="9188290" cy="689317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Диагностическая программа исследования уровня адаптации детей раннего возраста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Таблица 7">
            <a:extLst>
              <a:ext uri="{FF2B5EF4-FFF2-40B4-BE49-F238E27FC236}">
                <a16:creationId xmlns:a16="http://schemas.microsoft.com/office/drawing/2014/main" id="{BD8E9727-1A77-4ECC-BB20-2F04A55FDFE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7766351"/>
              </p:ext>
            </p:extLst>
          </p:nvPr>
        </p:nvGraphicFramePr>
        <p:xfrm>
          <a:off x="281354" y="886267"/>
          <a:ext cx="9509759" cy="5634002"/>
        </p:xfrm>
        <a:graphic>
          <a:graphicData uri="http://schemas.openxmlformats.org/drawingml/2006/table">
            <a:tbl>
              <a:tblPr firstRow="1" firstCol="1" bandRow="1">
                <a:tableStyleId>{85BE263C-DBD7-4A20-BB59-AAB30ACAA65A}</a:tableStyleId>
              </a:tblPr>
              <a:tblGrid>
                <a:gridCol w="673671">
                  <a:extLst>
                    <a:ext uri="{9D8B030D-6E8A-4147-A177-3AD203B41FA5}">
                      <a16:colId xmlns:a16="http://schemas.microsoft.com/office/drawing/2014/main" val="3321263655"/>
                    </a:ext>
                  </a:extLst>
                </a:gridCol>
                <a:gridCol w="3282878">
                  <a:extLst>
                    <a:ext uri="{9D8B030D-6E8A-4147-A177-3AD203B41FA5}">
                      <a16:colId xmlns:a16="http://schemas.microsoft.com/office/drawing/2014/main" val="556136294"/>
                    </a:ext>
                  </a:extLst>
                </a:gridCol>
                <a:gridCol w="5553210">
                  <a:extLst>
                    <a:ext uri="{9D8B030D-6E8A-4147-A177-3AD203B41FA5}">
                      <a16:colId xmlns:a16="http://schemas.microsoft.com/office/drawing/2014/main" val="933949439"/>
                    </a:ext>
                  </a:extLst>
                </a:gridCol>
              </a:tblGrid>
              <a:tr h="25449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900" dirty="0">
                          <a:effectLst/>
                        </a:rPr>
                        <a:t>№</a:t>
                      </a:r>
                      <a:endParaRPr lang="ru-RU" sz="1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900">
                          <a:effectLst/>
                        </a:rPr>
                        <a:t>Название методики</a:t>
                      </a:r>
                      <a:endParaRPr lang="ru-RU" sz="1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900">
                          <a:effectLst/>
                        </a:rPr>
                        <a:t>Цель методики</a:t>
                      </a:r>
                      <a:endParaRPr lang="ru-RU" sz="1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cell3D prstMaterial="dkEdge">
                      <a:bevel prst="convex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339998189"/>
                  </a:ext>
                </a:extLst>
              </a:tr>
              <a:tr h="178148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900" dirty="0">
                          <a:effectLst/>
                        </a:rPr>
                        <a:t> 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900" dirty="0">
                          <a:effectLst/>
                        </a:rPr>
                        <a:t>1</a:t>
                      </a:r>
                      <a:endParaRPr lang="ru-RU" sz="1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Психолого-педагогические параметры, определения готовности поступления ребенка в дошкольное учреждение (Печора К.Л.)</a:t>
                      </a:r>
                      <a:endParaRPr lang="ru-RU" sz="1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Определение готовности детей к поступлению в детский сад.</a:t>
                      </a:r>
                      <a:endParaRPr lang="ru-RU" sz="1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cell3D prstMaterial="dkEdge">
                      <a:bevel prst="convex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589627294"/>
                  </a:ext>
                </a:extLst>
              </a:tr>
              <a:tr h="127248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Изучение степени адаптации ребенка к ДОУ методика </a:t>
                      </a:r>
                      <a:r>
                        <a:rPr lang="ru-RU" sz="19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А.Остроуховой</a:t>
                      </a:r>
                      <a:r>
                        <a:rPr lang="ru-RU" sz="1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Определение поведенческой реакции в соответствии с оценкой факторов адаптации.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cell3D prstMaterial="dkEdge">
                      <a:bevel prst="convex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3097312192"/>
                  </a:ext>
                </a:extLst>
              </a:tr>
              <a:tr h="127248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Диагностика уровня адаптированности детей к дошкольному учреждению (Калинина Р.Р.)</a:t>
                      </a:r>
                      <a:endParaRPr lang="ru-RU" sz="1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определение уровня психологической адаптированности ребенка к условиям дошкольного образовательного учреждения</a:t>
                      </a:r>
                      <a:endParaRPr lang="ru-RU" sz="1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cell3D prstMaterial="dkEdge">
                      <a:bevel prst="convex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2982569590"/>
                  </a:ext>
                </a:extLst>
              </a:tr>
              <a:tr h="101798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ru-RU" sz="1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«Карта наблюдений»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Оценивания психоэмоционального состояния детей в начале периода адаптации и через две недели посещения ими группы в дошкольном учреждении.</a:t>
                      </a:r>
                      <a:endParaRPr lang="ru-RU" sz="1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cell3D prstMaterial="dkEdge">
                      <a:bevel prst="convex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36770002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949047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FA28CA0-4787-4EA2-BE3A-B88212D219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649545" cy="1655298"/>
          </a:xfrm>
          <a:gradFill flip="none" rotWithShape="1">
            <a:gsLst>
              <a:gs pos="0">
                <a:schemeClr val="accent2">
                  <a:lumMod val="67000"/>
                </a:schemeClr>
              </a:gs>
              <a:gs pos="48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психолого-педагогического сопровождения детей раннего возраста к дошкольному учреждению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E28B288C-750D-4A87-9EEE-B90BF90D93AF}"/>
              </a:ext>
            </a:extLst>
          </p:cNvPr>
          <p:cNvSpPr/>
          <p:nvPr/>
        </p:nvSpPr>
        <p:spPr>
          <a:xfrm>
            <a:off x="1303605" y="2917606"/>
            <a:ext cx="7404295" cy="2795958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Целью данной программы: создание необходимых условий, для полноценной социализации и адаптации детей раннего возраста к дошкольному учреждению, при этом сохраняя психическое и физическое здоровье эмоциональное благополучие.</a:t>
            </a:r>
            <a: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93472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F9652F5-235F-4F9E-BB82-6F6C3E6BB7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3001" y="118013"/>
            <a:ext cx="8596668" cy="1320800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Карта наблюдений за ребенком в период адаптации, спустя месяц пребывания в группе.</a:t>
            </a:r>
          </a:p>
        </p:txBody>
      </p:sp>
      <p:graphicFrame>
        <p:nvGraphicFramePr>
          <p:cNvPr id="6" name="Диаграмма 5">
            <a:extLst>
              <a:ext uri="{FF2B5EF4-FFF2-40B4-BE49-F238E27FC236}">
                <a16:creationId xmlns:a16="http://schemas.microsoft.com/office/drawing/2014/main" id="{179073AA-812C-4F7C-A3A5-7C712F0DE30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51696586"/>
              </p:ext>
            </p:extLst>
          </p:nvPr>
        </p:nvGraphicFramePr>
        <p:xfrm>
          <a:off x="677335" y="1083212"/>
          <a:ext cx="8888696" cy="53340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592220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Диаграмма 6">
            <a:extLst>
              <a:ext uri="{FF2B5EF4-FFF2-40B4-BE49-F238E27FC236}">
                <a16:creationId xmlns:a16="http://schemas.microsoft.com/office/drawing/2014/main" id="{14DA1A8F-6848-4E44-ABDB-32C943C1E04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36802205"/>
              </p:ext>
            </p:extLst>
          </p:nvPr>
        </p:nvGraphicFramePr>
        <p:xfrm>
          <a:off x="1044403" y="1695451"/>
          <a:ext cx="8423155" cy="48671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Заголовок 7">
            <a:extLst>
              <a:ext uri="{FF2B5EF4-FFF2-40B4-BE49-F238E27FC236}">
                <a16:creationId xmlns:a16="http://schemas.microsoft.com/office/drawing/2014/main" id="{8F1F67CA-7D37-4A3A-BCA6-A80D6B3E7F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8" y="295426"/>
            <a:ext cx="8596668" cy="1400028"/>
          </a:xfrm>
        </p:spPr>
        <p:txBody>
          <a:bodyPr>
            <a:normAutofit/>
          </a:bodyPr>
          <a:lstStyle/>
          <a:p>
            <a:pPr algn="ctr"/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Диаграмма сравнительных результатов степени адаптации детей группы 1 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552170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кстура гранж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67000"/>
                <a:shade val="65000"/>
              </a:schemeClr>
              <a:schemeClr val="phClr">
                <a:tint val="10000"/>
                <a:satMod val="130000"/>
              </a:schemeClr>
            </a:duotone>
          </a:blip>
          <a:tile tx="0" ty="0" sx="60000" sy="59000" flip="none" algn="b"/>
        </a:blipFill>
        <a:blipFill rotWithShape="1">
          <a:blip xmlns:r="http://schemas.openxmlformats.org/officeDocument/2006/relationships" r:embed="rId1">
            <a:duotone>
              <a:schemeClr val="phClr">
                <a:shade val="30000"/>
                <a:satMod val="115000"/>
              </a:schemeClr>
              <a:schemeClr val="phClr">
                <a:tint val="34000"/>
              </a:schemeClr>
            </a:duotone>
          </a:blip>
          <a:tile tx="0" ty="0" sx="60000" sy="59000" flip="none" algn="b"/>
        </a:blipFill>
      </a:fillStyleLst>
      <a:lnStyleLst>
        <a:ln w="6350" cap="flat" cmpd="sng" algn="ctr">
          <a:solidFill>
            <a:schemeClr val="phClr">
              <a:tint val="7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598</TotalTime>
  <Words>294</Words>
  <Application>Microsoft Office PowerPoint</Application>
  <PresentationFormat>Широкоэкранный</PresentationFormat>
  <Paragraphs>42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7" baseType="lpstr">
      <vt:lpstr>Arial</vt:lpstr>
      <vt:lpstr>Times New Roman</vt:lpstr>
      <vt:lpstr>Trebuchet MS</vt:lpstr>
      <vt:lpstr>Wingdings 3</vt:lpstr>
      <vt:lpstr>Аспект</vt:lpstr>
      <vt:lpstr>    Автономная некоммерческая организация профессионального образования «ОТКРЫТЫЙ СОЦИАЛЬНО-ЭКОНОМИЧЕСКИЙ КОЛЛЕДЖ»   44.02.04 специальное дошкольное образование  ВЫПУСКНАЯ КВАЛИФИКАЦИОННАЯ РАБОТА На тему:  «ПСИХОЛОГО-ПЕДАГОГИЧЕСКОЕ СОПРОВОЖДЕНИЕ ДЕТЕЙ РАННЕГО ВОЗРАСТА В ПЕРИОД АДАПТАЦИИ К ДОШКОЛЬНОМУ УЧРЕЖДЕНИЮ» </vt:lpstr>
      <vt:lpstr>Цель работы: раскрыть особенности психолого-педагогического сопровождения детей раннего дошкольного возраста в период адаптации к дошкольному учреждению. </vt:lpstr>
      <vt:lpstr>Задачи выпускной работы: 1. изучить процесс адаптации ребенка как психолого-педагогическую проблему; 2. изучить особенности адаптации детей раннего возраста; определить формы и методы психолого-педагогического сопровождения детей раннего возраста в период адаптации к дошкольному  учреждению;  3. проанализировать результаты диагностики уровня адаптированности детей раннего возраста к дошкольному учреждению; 4. разработать и апробировать программу психолого-педагогического сопровождению детей раннего дошкольного возраста к детском учреждению, определить ее эффективность. </vt:lpstr>
      <vt:lpstr>Проблема исследования заключается в отсутствии полноценных мероприятий в период адаптации детей раннего дошкольного возраста, а также в недостаточной степени осведомленности родителей и воспитателей в особенностях возрастной периодизации.. </vt:lpstr>
      <vt:lpstr>Адаптация – это процесс и итог развития ребенка к обстоятельствам внешней социальной среды, в котором меняются функции организма  и психики ребенка применительно к окружающему обществу. </vt:lpstr>
      <vt:lpstr>Диагностическая программа исследования уровня адаптации детей раннего возраста </vt:lpstr>
      <vt:lpstr>Программа психолого-педагогического сопровождения детей раннего возраста к дошкольному учреждению</vt:lpstr>
      <vt:lpstr>Карта наблюдений за ребенком в период адаптации, спустя месяц пребывания в группе.</vt:lpstr>
      <vt:lpstr>Диаграмма сравнительных результатов степени адаптации детей группы 1 </vt:lpstr>
      <vt:lpstr>Диаграмма сравнительных результатов уровня адаптированности детей группы 1  </vt:lpstr>
      <vt:lpstr>Презентация PowerPoint</vt:lpstr>
      <vt:lpstr> СПАСИБО ЗА ВНИМАНИЕ!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Ивановская школа</dc:creator>
  <cp:lastModifiedBy>Admin</cp:lastModifiedBy>
  <cp:revision>21</cp:revision>
  <dcterms:created xsi:type="dcterms:W3CDTF">2022-08-25T21:02:43Z</dcterms:created>
  <dcterms:modified xsi:type="dcterms:W3CDTF">2022-09-01T05:45:16Z</dcterms:modified>
</cp:coreProperties>
</file>