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663016732283474E-2"/>
          <c:y val="0.13183660672101824"/>
          <c:w val="0.6603369832677165"/>
          <c:h val="0.37512046855552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Хороий показатель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настроение</c:v>
                </c:pt>
                <c:pt idx="1">
                  <c:v>засыпание</c:v>
                </c:pt>
                <c:pt idx="2">
                  <c:v>сон</c:v>
                </c:pt>
                <c:pt idx="3">
                  <c:v>аппетит</c:v>
                </c:pt>
                <c:pt idx="4">
                  <c:v>самообсуживание</c:v>
                </c:pt>
                <c:pt idx="5">
                  <c:v>инициативность в игре</c:v>
                </c:pt>
                <c:pt idx="6">
                  <c:v>инициативность со взрослыми</c:v>
                </c:pt>
                <c:pt idx="7">
                  <c:v>результат действий</c:v>
                </c:pt>
                <c:pt idx="8">
                  <c:v>самостоятельность в игре</c:v>
                </c:pt>
                <c:pt idx="9">
                  <c:v>контакт со взрослыми</c:v>
                </c:pt>
                <c:pt idx="10">
                  <c:v>контакт со сверстниками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13</c:v>
                </c:pt>
                <c:pt idx="1">
                  <c:v>11</c:v>
                </c:pt>
                <c:pt idx="2">
                  <c:v>10</c:v>
                </c:pt>
                <c:pt idx="3">
                  <c:v>13</c:v>
                </c:pt>
                <c:pt idx="4">
                  <c:v>15</c:v>
                </c:pt>
                <c:pt idx="5">
                  <c:v>9</c:v>
                </c:pt>
                <c:pt idx="6">
                  <c:v>9</c:v>
                </c:pt>
                <c:pt idx="7">
                  <c:v>11</c:v>
                </c:pt>
                <c:pt idx="8">
                  <c:v>12</c:v>
                </c:pt>
                <c:pt idx="9">
                  <c:v>12</c:v>
                </c:pt>
                <c:pt idx="1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1B-424E-B4DC-60D2BB3F61E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показатель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настроение</c:v>
                </c:pt>
                <c:pt idx="1">
                  <c:v>засыпание</c:v>
                </c:pt>
                <c:pt idx="2">
                  <c:v>сон</c:v>
                </c:pt>
                <c:pt idx="3">
                  <c:v>аппетит</c:v>
                </c:pt>
                <c:pt idx="4">
                  <c:v>самообсуживание</c:v>
                </c:pt>
                <c:pt idx="5">
                  <c:v>инициативность в игре</c:v>
                </c:pt>
                <c:pt idx="6">
                  <c:v>инициативность со взрослыми</c:v>
                </c:pt>
                <c:pt idx="7">
                  <c:v>результат действий</c:v>
                </c:pt>
                <c:pt idx="8">
                  <c:v>самостоятельность в игре</c:v>
                </c:pt>
                <c:pt idx="9">
                  <c:v>контакт со взрослыми</c:v>
                </c:pt>
                <c:pt idx="10">
                  <c:v>контакт со сверстниками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3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B-424E-B4DC-60D2BB3F6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35870840"/>
        <c:axId val="435871168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показатель</c:v>
                </c:pt>
              </c:strCache>
            </c:strRef>
          </c:tx>
          <c:spPr>
            <a:ln w="31750" cap="rnd">
              <a:solidFill>
                <a:schemeClr val="accent3">
                  <a:alpha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настроение</c:v>
                </c:pt>
                <c:pt idx="1">
                  <c:v>засыпание</c:v>
                </c:pt>
                <c:pt idx="2">
                  <c:v>сон</c:v>
                </c:pt>
                <c:pt idx="3">
                  <c:v>аппетит</c:v>
                </c:pt>
                <c:pt idx="4">
                  <c:v>самообсуживание</c:v>
                </c:pt>
                <c:pt idx="5">
                  <c:v>инициативность в игре</c:v>
                </c:pt>
                <c:pt idx="6">
                  <c:v>инициативность со взрослыми</c:v>
                </c:pt>
                <c:pt idx="7">
                  <c:v>результат действий</c:v>
                </c:pt>
                <c:pt idx="8">
                  <c:v>самостоятельность в игре</c:v>
                </c:pt>
                <c:pt idx="9">
                  <c:v>контакт со взрослыми</c:v>
                </c:pt>
                <c:pt idx="10">
                  <c:v>контакт со сверстниками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1B-424E-B4DC-60D2BB3F6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870840"/>
        <c:axId val="435871168"/>
      </c:lineChart>
      <c:catAx>
        <c:axId val="43587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871168"/>
        <c:crosses val="autoZero"/>
        <c:auto val="1"/>
        <c:lblAlgn val="ctr"/>
        <c:lblOffset val="100"/>
        <c:noMultiLvlLbl val="0"/>
      </c:catAx>
      <c:valAx>
        <c:axId val="4358711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5870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980615829363506"/>
          <c:y val="0.32228227928716169"/>
          <c:w val="0.2416211556790783"/>
          <c:h val="0.248292416893060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Степень адаптации, %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Констатирующий этап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F0C94BB-E3BD-43EB-83AD-5F950A51338A}" type="VALUE">
                      <a:rPr lang="en-US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A71-4583-BE5C-ADCD22574E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Легкий уровень</c:v>
                </c:pt>
                <c:pt idx="1">
                  <c:v>Средний уровень</c:v>
                </c:pt>
                <c:pt idx="2">
                  <c:v>Усложненный</c:v>
                </c:pt>
                <c:pt idx="3">
                  <c:v>Дезадаптация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26.8</c:v>
                </c:pt>
                <c:pt idx="2">
                  <c:v>53.2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71-4583-BE5C-ADCD22574E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Формирующий этап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Легкий уровень</c:v>
                </c:pt>
                <c:pt idx="1">
                  <c:v>Средний уровень</c:v>
                </c:pt>
                <c:pt idx="2">
                  <c:v>Усложненный</c:v>
                </c:pt>
                <c:pt idx="3">
                  <c:v>Дезадаптация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67</c:v>
                </c:pt>
                <c:pt idx="1">
                  <c:v>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71-4583-BE5C-ADCD22574E5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4167304"/>
        <c:axId val="344179768"/>
      </c:barChart>
      <c:catAx>
        <c:axId val="344167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4179768"/>
        <c:crosses val="autoZero"/>
        <c:auto val="1"/>
        <c:lblAlgn val="ctr"/>
        <c:lblOffset val="100"/>
        <c:noMultiLvlLbl val="0"/>
      </c:catAx>
      <c:valAx>
        <c:axId val="3441797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4167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69329778370431E-2"/>
          <c:y val="0.92713813978181792"/>
          <c:w val="0.73125684274560332"/>
          <c:h val="7.286186021818205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  <a:scene3d>
      <a:camera prst="orthographicFront"/>
      <a:lightRig rig="threePt" dir="t"/>
    </a:scene3d>
    <a:sp3d prstMaterial="matte">
      <a:bevelT w="63500" h="63500" prst="artDeco"/>
      <a:contourClr>
        <a:srgbClr val="000000"/>
      </a:contourClr>
    </a:sp3d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Уровень адаптированности , %</a:t>
            </a:r>
          </a:p>
        </c:rich>
      </c:tx>
      <c:layout>
        <c:manualLayout>
          <c:xMode val="edge"/>
          <c:yMode val="edge"/>
          <c:x val="0.13288921121701894"/>
          <c:y val="1.11111111111111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Констатирующий этап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Легкий уровень</c:v>
                </c:pt>
                <c:pt idx="1">
                  <c:v>Средний уровень</c:v>
                </c:pt>
                <c:pt idx="2">
                  <c:v>Усложненный уровень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26.8</c:v>
                </c:pt>
                <c:pt idx="2">
                  <c:v>53.2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43-4310-8F70-35DB49C00C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Формирующий этап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Легкий уровень</c:v>
                </c:pt>
                <c:pt idx="1">
                  <c:v>Средний уровень</c:v>
                </c:pt>
                <c:pt idx="2">
                  <c:v>Усложненный уровень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67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43-4310-8F70-35DB49C00C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85868736"/>
        <c:axId val="685865784"/>
      </c:barChart>
      <c:catAx>
        <c:axId val="68586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5865784"/>
        <c:crosses val="autoZero"/>
        <c:auto val="1"/>
        <c:lblAlgn val="ctr"/>
        <c:lblOffset val="100"/>
        <c:noMultiLvlLbl val="0"/>
      </c:catAx>
      <c:valAx>
        <c:axId val="6858657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8586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8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4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2196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69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309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5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2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83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5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14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93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25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28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0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0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4353-6BDC-4AAD-B5FC-5AAE33CF054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CD154E-A37B-4E65-922F-F314A600D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1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B84E76E-4FF8-423F-A439-859EFB0A4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217" y="0"/>
            <a:ext cx="10192137" cy="4405745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Автономная некоммерческая организация профессионального образования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«ОТКРЫТЫЙ СОЦИАЛЬНО-ЭКОНОМИЧЕСКИЙ КОЛЛЕДЖ»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44.02.04 специальное дошкольное образование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</a:t>
            </a:r>
            <a:b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«ПСИХОЛОГО-ПЕДАГОГИЧЕСКОЕ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</a:t>
            </a:r>
            <a:r>
              <a:rPr lang="ru-RU" sz="2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В ПЕРИОД АДАПТАЦИИ К ДОШКОЛЬНОМУ УЧРЕЖДЕНИЮ»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9E39F404-DF8A-4BC8-8D45-9B57B1467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0673" y="4902366"/>
            <a:ext cx="4951828" cy="1459013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440418/3Д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 Наталия Александровна</a:t>
            </a:r>
          </a:p>
          <a:p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dirty="0"/>
              <a:t>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A952F11-FC21-4E2C-B0F1-8FE2259BE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091" y="4310337"/>
            <a:ext cx="4262511" cy="25476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34" y="0"/>
            <a:ext cx="1454831" cy="136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A09349-3E59-4008-A1A5-F4D2FC42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609600"/>
            <a:ext cx="859666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сравнительных результатов уровня адаптированности детей группы 1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B4C57578-236B-4EFC-92F3-F023248A4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888663"/>
              </p:ext>
            </p:extLst>
          </p:nvPr>
        </p:nvGraphicFramePr>
        <p:xfrm>
          <a:off x="677338" y="1722124"/>
          <a:ext cx="8705817" cy="480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509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FA1ACC4-9907-44F3-BC6A-37FDCA795583}"/>
              </a:ext>
            </a:extLst>
          </p:cNvPr>
          <p:cNvSpPr/>
          <p:nvPr/>
        </p:nvSpPr>
        <p:spPr>
          <a:xfrm>
            <a:off x="671733" y="332982"/>
            <a:ext cx="8321040" cy="304698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После реализации психолого-педагогической программы по сопровождению детей раннего дошкольного возраста к детском учреждению, можно увидеть положительные изменения по всем методикам, которые были использованы на констатирующем и формирующем этапах. 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71C0BBEA-5B1E-49FB-95C0-FBDE62809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753" y="3478034"/>
            <a:ext cx="5290356" cy="3046988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25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771D7A-0911-424A-9524-1DAB3B3CC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323558"/>
            <a:ext cx="8596668" cy="1547445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ВНИМАНИЕ!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A2113B23-6010-4A09-A380-5DD22B061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789" y="2194565"/>
            <a:ext cx="7656217" cy="466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22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B98A4B-9497-4488-BFC6-67716A9E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7" y="609603"/>
            <a:ext cx="8086839" cy="2754532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 раскрыть особенности психолого-педагогического сопровождения детей раннего дошкольного возраста в период адаптации к дошкольному учреждению.</a:t>
            </a:r>
            <a:b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F165CE8-8B0D-4E64-88FC-478E43F19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610" y="3364132"/>
            <a:ext cx="4346917" cy="278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24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60E4E-FE38-46F1-ABE4-577A339A7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59" y="342315"/>
            <a:ext cx="8247060" cy="579120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выпускной работы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изучить процесс адаптации ребенка как психолого-педагогическую проблему;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изучить особенности адаптации детей раннего возраста;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формы и методы психолого-педагогического сопровождения детей раннего возраста в период адаптации к дошкольному  учреждению;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проанализировать результаты диагностики уровня адаптированности детей раннего возраста к дошкольному учреждению;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разработать и апробировать программу психолого-педагогического сопровождению детей раннего дошкольного возраста к детском учреждению, определить ее эффективность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7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4D0C5-A358-4F12-BCFC-89AD315F8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01" y="314181"/>
            <a:ext cx="8635479" cy="336687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исследования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заключается в отсутствии полноценных мероприятий в период адаптации детей раннего дошкольного возраста, а также в недостаточной степени осведомленности родителей и воспитателей в особенностях возрастной периодизации..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8416AE-2386-498E-93AE-ECD4CD4DA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811" y="3681053"/>
            <a:ext cx="3989992" cy="28627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11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2AE96-6729-464A-9AF5-A4340741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117" y="609603"/>
            <a:ext cx="8651631" cy="3863927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– это процесс и итог развития ребенка к обстоятельствам внешней социальной среды, в котором меняются функции организма  и психики ребенка применительно к окружающему обществу.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B17A2E2-684B-47D7-80EB-5C4211391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285" y="3712039"/>
            <a:ext cx="3115236" cy="287867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205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7B6D8AB-1FF0-4B54-A806-6AF561BF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25084"/>
            <a:ext cx="9188290" cy="68931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Диагностическая программа исследования уровня адаптации детей раннего возраста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D8E9727-1A77-4ECC-BB20-2F04A55FD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66351"/>
              </p:ext>
            </p:extLst>
          </p:nvPr>
        </p:nvGraphicFramePr>
        <p:xfrm>
          <a:off x="281354" y="886267"/>
          <a:ext cx="9509759" cy="5634002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673671">
                  <a:extLst>
                    <a:ext uri="{9D8B030D-6E8A-4147-A177-3AD203B41FA5}">
                      <a16:colId xmlns:a16="http://schemas.microsoft.com/office/drawing/2014/main" val="3321263655"/>
                    </a:ext>
                  </a:extLst>
                </a:gridCol>
                <a:gridCol w="3282878">
                  <a:extLst>
                    <a:ext uri="{9D8B030D-6E8A-4147-A177-3AD203B41FA5}">
                      <a16:colId xmlns:a16="http://schemas.microsoft.com/office/drawing/2014/main" val="556136294"/>
                    </a:ext>
                  </a:extLst>
                </a:gridCol>
                <a:gridCol w="5553210">
                  <a:extLst>
                    <a:ext uri="{9D8B030D-6E8A-4147-A177-3AD203B41FA5}">
                      <a16:colId xmlns:a16="http://schemas.microsoft.com/office/drawing/2014/main" val="933949439"/>
                    </a:ext>
                  </a:extLst>
                </a:gridCol>
              </a:tblGrid>
              <a:tr h="2544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№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</a:rPr>
                        <a:t>Название методики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</a:rPr>
                        <a:t>Цель методики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339998189"/>
                  </a:ext>
                </a:extLst>
              </a:tr>
              <a:tr h="1781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Психолого-педагогические параметры, определения готовности поступления ребенка в дошкольное учреждение (Печора К.Л.)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готовности детей к поступлению в детский сад.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89627294"/>
                  </a:ext>
                </a:extLst>
              </a:tr>
              <a:tr h="1272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степени адаптации ребенка к ДОУ методика </a:t>
                      </a:r>
                      <a:r>
                        <a:rPr lang="ru-RU" sz="1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А.Остроуховой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поведенческой реакции в соответствии с оценкой факторов адаптации.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97312192"/>
                  </a:ext>
                </a:extLst>
              </a:tr>
              <a:tr h="1272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уровня адаптированности детей к дошкольному учреждению (Калинина Р.Р.)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уровня психологической адаптированности ребенка к условиям дошкольного образовательного учреждения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82569590"/>
                  </a:ext>
                </a:extLst>
              </a:tr>
              <a:tr h="10179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«Карта наблюдений»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Оценивания психоэмоционального состояния детей в начале периода адаптации и через две недели посещения ими группы в дошкольном учреждении.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7000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90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A28CA0-4787-4EA2-BE3A-B88212D2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649545" cy="165529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психолого-педагогического сопровождения детей раннего возраста к дошкольному учреждению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28B288C-750D-4A87-9EEE-B90BF90D93AF}"/>
              </a:ext>
            </a:extLst>
          </p:cNvPr>
          <p:cNvSpPr/>
          <p:nvPr/>
        </p:nvSpPr>
        <p:spPr>
          <a:xfrm>
            <a:off x="1303605" y="2917606"/>
            <a:ext cx="7404295" cy="27959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Целью данной программы: создание необходимых условий, для полноценной социализации и адаптации детей раннего возраста к дошкольному учреждению, при этом сохраняя психическое и физическое здоровье эмоциональное благополучие.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34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652F5-235F-4F9E-BB82-6F6C3E6BB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01" y="11801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наблюдений за ребенком в период адаптации, спустя месяц пребывания в группе.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179073AA-812C-4F7C-A3A5-7C712F0DE3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1696586"/>
              </p:ext>
            </p:extLst>
          </p:nvPr>
        </p:nvGraphicFramePr>
        <p:xfrm>
          <a:off x="677335" y="1083212"/>
          <a:ext cx="8888696" cy="533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922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14DA1A8F-6848-4E44-ABDB-32C943C1E0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6802205"/>
              </p:ext>
            </p:extLst>
          </p:nvPr>
        </p:nvGraphicFramePr>
        <p:xfrm>
          <a:off x="1044403" y="1695451"/>
          <a:ext cx="8423155" cy="48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8F1F67CA-7D37-4A3A-BCA6-A80D6B3E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8" y="295426"/>
            <a:ext cx="8596668" cy="140002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сравнительных результатов степени адаптации детей группы 1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21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598</TotalTime>
  <Words>294</Words>
  <Application>Microsoft Office PowerPoint</Application>
  <PresentationFormat>Широкоэкранный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Аспект</vt:lpstr>
      <vt:lpstr>    Автономная некоммерческая организация профессионального образования «ОТКРЫТЫЙ СОЦИАЛЬНО-ЭКОНОМИЧЕСКИЙ КОЛЛЕДЖ»   44.02.04 специальное дошкольное образование  ВЫПУСКНАЯ КВАЛИФИКАЦИОННАЯ РАБОТА На тему:  «ПСИХОЛОГО-ПЕДАГОГИЧЕСКОЕ СОПРОВОЖДЕНИЕ ДЕТЕЙ РАННЕГО ВОЗРАСТА В ПЕРИОД АДАПТАЦИИ К ДОШКОЛЬНОМУ УЧРЕЖДЕНИЮ» </vt:lpstr>
      <vt:lpstr>Цель работы: раскрыть особенности психолого-педагогического сопровождения детей раннего дошкольного возраста в период адаптации к дошкольному учреждению. </vt:lpstr>
      <vt:lpstr>Задачи выпускной работы: 1. изучить процесс адаптации ребенка как психолого-педагогическую проблему; 2. изучить особенности адаптации детей раннего возраста; определить формы и методы психолого-педагогического сопровождения детей раннего возраста в период адаптации к дошкольному  учреждению;  3. проанализировать результаты диагностики уровня адаптированности детей раннего возраста к дошкольному учреждению; 4. разработать и апробировать программу психолого-педагогического сопровождению детей раннего дошкольного возраста к детском учреждению, определить ее эффективность. </vt:lpstr>
      <vt:lpstr>Проблема исследования заключается в отсутствии полноценных мероприятий в период адаптации детей раннего дошкольного возраста, а также в недостаточной степени осведомленности родителей и воспитателей в особенностях возрастной периодизации.. </vt:lpstr>
      <vt:lpstr>Адаптация – это процесс и итог развития ребенка к обстоятельствам внешней социальной среды, в котором меняются функции организма  и психики ребенка применительно к окружающему обществу. </vt:lpstr>
      <vt:lpstr>Диагностическая программа исследования уровня адаптации детей раннего возраста </vt:lpstr>
      <vt:lpstr>Программа психолого-педагогического сопровождения детей раннего возраста к дошкольному учреждению</vt:lpstr>
      <vt:lpstr>Карта наблюдений за ребенком в период адаптации, спустя месяц пребывания в группе.</vt:lpstr>
      <vt:lpstr>Диаграмма сравнительных результатов степени адаптации детей группы 1 </vt:lpstr>
      <vt:lpstr>Диаграмма сравнительных результатов уровня адаптированности детей группы 1  </vt:lpstr>
      <vt:lpstr>Презентация PowerPoint</vt:lpstr>
      <vt:lpstr>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Ивановская школа</dc:creator>
  <cp:lastModifiedBy>Admin</cp:lastModifiedBy>
  <cp:revision>21</cp:revision>
  <dcterms:created xsi:type="dcterms:W3CDTF">2022-08-25T21:02:43Z</dcterms:created>
  <dcterms:modified xsi:type="dcterms:W3CDTF">2022-09-01T05:45:16Z</dcterms:modified>
</cp:coreProperties>
</file>