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0933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0"/>
          <a:ext cx="9144000" cy="5143500"/>
          <a:chOff x="381000" y="0"/>
          <a:chExt cx="9144000" cy="5143500"/>
        </a:xfrm>
      </p:grpSpPr>
      <p:sp>
        <p:nvSpPr>
          <p:cNvPr id="2" name="TextBox 1"/>
          <p:cNvSpPr txBox="1"/>
          <p:nvPr/>
        </p:nvSpPr>
        <p:spPr>
          <a:xfrm>
            <a:off x="107504" y="381000"/>
            <a:ext cx="5688632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Методические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аспекты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работы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smtClean="0">
                <a:solidFill>
                  <a:srgbClr val="00008B">
                    <a:alpha val="100000"/>
                  </a:srgbClr>
                </a:solidFill>
                <a:latin typeface="Calibri"/>
              </a:rPr>
              <a:t>в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период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перехода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4000" b="1" u="none" strike="noStrike" cap="none" spc="0" dirty="0" err="1">
                <a:solidFill>
                  <a:srgbClr val="00008B">
                    <a:alpha val="100000"/>
                  </a:srgbClr>
                </a:solidFill>
                <a:latin typeface="Calibri"/>
              </a:rPr>
              <a:t>на</a:t>
            </a:r>
            <a:r>
              <a:rPr lang="en-US" sz="4000" b="1" u="none" strike="noStrike" cap="none" spc="0" dirty="0">
                <a:solidFill>
                  <a:srgbClr val="00008B">
                    <a:alpha val="100000"/>
                  </a:srgbClr>
                </a:solidFill>
                <a:latin typeface="Calibri"/>
              </a:rPr>
              <a:t>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147814"/>
            <a:ext cx="54006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Понимание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новых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стандартов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их</a:t>
            </a:r>
            <a:r>
              <a:rPr lang="en-US" sz="22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22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внедрение</a:t>
            </a:r>
            <a:endParaRPr lang="en-US" sz="22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1" descr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Введение в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ФГОС – Федеральные государственные образовательные стандарты.
• Основные цели: качество и доступность образования.
• Внедрение с 2010 года, актуально для всех уровней образования.</a:t>
            </a:r>
          </a:p>
        </p:txBody>
      </p:sp>
      <p:pic>
        <p:nvPicPr>
          <p:cNvPr id="4" name="Image2" descr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Изменения в подходах к обучению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0376" y="1059582"/>
            <a:ext cx="4832623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Переход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традиционного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к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компетентностному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обучению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.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Учет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индивидуальных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особенностей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обучающихся</a:t>
            </a:r>
            <a:r>
              <a:rPr lang="en-US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.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
•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Развитие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критического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r>
              <a:rPr lang="en-US" sz="1800" u="none" strike="noStrike" cap="none" spc="0" dirty="0" err="1">
                <a:solidFill>
                  <a:srgbClr val="000000">
                    <a:alpha val="100000"/>
                  </a:srgbClr>
                </a:solidFill>
                <a:latin typeface="Calibri"/>
              </a:rPr>
              <a:t>мышления</a:t>
            </a:r>
            <a:r>
              <a:rPr lang="en-US" sz="1800" u="none" strike="noStrike" cap="none" spc="0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и </a:t>
            </a:r>
            <a:r>
              <a:rPr lang="en-US" sz="1800" u="none" strike="noStrike" cap="none" spc="0" dirty="0" err="1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навыко</a:t>
            </a:r>
            <a:r>
              <a:rPr lang="ru-RU" sz="1800" u="none" strike="noStrike" cap="none" spc="0" dirty="0" smtClean="0">
                <a:solidFill>
                  <a:srgbClr val="000000">
                    <a:alpha val="100000"/>
                  </a:srgbClr>
                </a:solidFill>
                <a:latin typeface="Calibri"/>
              </a:rPr>
              <a:t>в.</a:t>
            </a:r>
            <a:endParaRPr lang="en-US" sz="1800" u="none" strike="noStrike" cap="none" spc="0" dirty="0">
              <a:solidFill>
                <a:srgbClr val="000000">
                  <a:alpha val="100000"/>
                </a:srgbClr>
              </a:solidFill>
              <a:latin typeface="Calibri"/>
            </a:endParaRPr>
          </a:p>
        </p:txBody>
      </p:sp>
      <p:pic>
        <p:nvPicPr>
          <p:cNvPr id="4" name="Image3" descr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5250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Роль учителя в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Учитель как организатор образовательного процесса.
• Применение инновационных технологий.
• Постоянное повышение квалификации и профессиональное развитие.</a:t>
            </a:r>
          </a:p>
        </p:txBody>
      </p:sp>
      <p:pic>
        <p:nvPicPr>
          <p:cNvPr id="4" name="Image4" descr="Imag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9" y="1131590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Методические рекомендации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Использование проектного обучения.
• Интеграция различных предметов.
• Адаптация учебных планов под личные цели учащихся.</a:t>
            </a:r>
          </a:p>
        </p:txBody>
      </p:sp>
      <p:pic>
        <p:nvPicPr>
          <p:cNvPr id="4" name="Image5" descr="Imag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03598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Взаимодействие с родителями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Учет мнения родителей в образовательном процессе.
• Организация открытых уроков и встреч.
• Формирование образовательной среды в сотрудничестве с семьей.</a:t>
            </a:r>
          </a:p>
        </p:txBody>
      </p:sp>
      <p:pic>
        <p:nvPicPr>
          <p:cNvPr id="4" name="Image7" descr="Imag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2" y="127560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Проблемы и вызовы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Необходимость в квалифицированных кадрах.
• Проблемы с ресурсами и материалами.
• Преодоление сопротивления изменениям.</a:t>
            </a:r>
          </a:p>
        </p:txBody>
      </p:sp>
      <p:pic>
        <p:nvPicPr>
          <p:cNvPr id="4" name="Image8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7" y="1203598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381000"/>
          <a:ext cx="8763000" cy="5143500"/>
          <a:chOff x="381000" y="381000"/>
          <a:chExt cx="8763000" cy="514350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ctr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cap="none" spc="0">
                <a:solidFill>
                  <a:srgbClr val="00008B">
                    <a:alpha val="100000"/>
                  </a:srgbClr>
                </a:solidFill>
                <a:latin typeface="Calibri"/>
              </a:rPr>
              <a:t>Заключение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0" y="1524000"/>
            <a:ext cx="4762500" cy="3619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cap="none" spc="0">
                <a:solidFill>
                  <a:srgbClr val="000000">
                    <a:alpha val="100000"/>
                  </a:srgbClr>
                </a:solidFill>
                <a:latin typeface="Calibri"/>
              </a:rPr>
              <a:t>• Актуальность темы для будущего образования.
• Непрерывный процесс внедрения и адаптации.
• Значение инновационных подходов для формирования успешных учеников.</a:t>
            </a:r>
          </a:p>
        </p:txBody>
      </p:sp>
      <p:pic>
        <p:nvPicPr>
          <p:cNvPr id="4" name="Image9" descr="Image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8" y="1275606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8">
  <a:themeElements>
    <a:clrScheme name="Theme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Экран (16:9)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Theme78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Asus</cp:lastModifiedBy>
  <cp:revision>1</cp:revision>
  <dcterms:created xsi:type="dcterms:W3CDTF">2025-03-27T12:03:53Z</dcterms:created>
  <dcterms:modified xsi:type="dcterms:W3CDTF">2025-03-27T12:08:17Z</dcterms:modified>
  <cp:category/>
  <cp:contentStatus/>
</cp:coreProperties>
</file>