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59" r:id="rId4"/>
    <p:sldId id="260" r:id="rId5"/>
    <p:sldId id="261" r:id="rId6"/>
    <p:sldId id="262" r:id="rId7"/>
    <p:sldId id="263" r:id="rId8"/>
    <p:sldId id="266" r:id="rId9"/>
    <p:sldId id="265"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2" r:id="rId25"/>
    <p:sldId id="281" r:id="rId2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4" d="100"/>
          <a:sy n="74" d="100"/>
        </p:scale>
        <p:origin x="33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EC7796-3904-4CA1-85AC-82B5F92B8FBB}"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ru-RU"/>
        </a:p>
      </dgm:t>
    </dgm:pt>
    <dgm:pt modelId="{052A546C-7FE5-44DF-AB2C-173E92C3504D}">
      <dgm:prSet phldrT="[Текст]" custT="1"/>
      <dgm:spPr/>
      <dgm:t>
        <a:bodyPr/>
        <a:lstStyle/>
        <a:p>
          <a:r>
            <a:rPr lang="ru-RU" sz="2000" dirty="0" smtClean="0"/>
            <a:t>Использование жизненных  ситуаций, сказок, легенд и т.д.</a:t>
          </a:r>
        </a:p>
      </dgm:t>
    </dgm:pt>
    <dgm:pt modelId="{97856B4E-EC4B-400C-9226-B5680D24A2D6}" type="parTrans" cxnId="{5FCADF90-092A-4518-AF7B-0C351A06161A}">
      <dgm:prSet/>
      <dgm:spPr/>
      <dgm:t>
        <a:bodyPr/>
        <a:lstStyle/>
        <a:p>
          <a:endParaRPr lang="ru-RU"/>
        </a:p>
      </dgm:t>
    </dgm:pt>
    <dgm:pt modelId="{A0CC8E2A-64F3-4534-916C-00E15D134171}" type="sibTrans" cxnId="{5FCADF90-092A-4518-AF7B-0C351A06161A}">
      <dgm:prSet/>
      <dgm:spPr/>
      <dgm:t>
        <a:bodyPr/>
        <a:lstStyle/>
        <a:p>
          <a:endParaRPr lang="ru-RU"/>
        </a:p>
      </dgm:t>
    </dgm:pt>
    <dgm:pt modelId="{980AD617-9815-483F-8510-6902861EA798}">
      <dgm:prSet phldrT="[Текст]" custT="1"/>
      <dgm:spPr/>
      <dgm:t>
        <a:bodyPr/>
        <a:lstStyle/>
        <a:p>
          <a:r>
            <a:rPr lang="ru-RU" sz="2000" dirty="0" smtClean="0"/>
            <a:t>Побуждение к объяснению несоответствия фактов</a:t>
          </a:r>
        </a:p>
        <a:p>
          <a:endParaRPr lang="ru-RU" sz="2000" dirty="0"/>
        </a:p>
      </dgm:t>
    </dgm:pt>
    <dgm:pt modelId="{2ABA5F17-F409-475A-A502-F6CAE6F2CAA9}" type="parTrans" cxnId="{B36538D1-AFC9-4553-B495-E96CBBC73633}">
      <dgm:prSet/>
      <dgm:spPr/>
      <dgm:t>
        <a:bodyPr/>
        <a:lstStyle/>
        <a:p>
          <a:endParaRPr lang="ru-RU"/>
        </a:p>
      </dgm:t>
    </dgm:pt>
    <dgm:pt modelId="{91ED007F-5AD8-464D-9116-E197F559A167}" type="sibTrans" cxnId="{B36538D1-AFC9-4553-B495-E96CBBC73633}">
      <dgm:prSet/>
      <dgm:spPr/>
      <dgm:t>
        <a:bodyPr/>
        <a:lstStyle/>
        <a:p>
          <a:endParaRPr lang="ru-RU"/>
        </a:p>
      </dgm:t>
    </dgm:pt>
    <dgm:pt modelId="{7EFB3624-E07D-4B5B-9DFE-1C926102AEC7}">
      <dgm:prSet phldrT="[Текст]"/>
      <dgm:spPr/>
      <dgm:t>
        <a:bodyPr/>
        <a:lstStyle/>
        <a:p>
          <a:r>
            <a:rPr lang="ru-RU" dirty="0" smtClean="0"/>
            <a:t>Побуждению к анализу, предположению, опытной проверке, обобщению, сравнению и сопоставлению  фактов</a:t>
          </a:r>
          <a:endParaRPr lang="ru-RU" dirty="0"/>
        </a:p>
      </dgm:t>
    </dgm:pt>
    <dgm:pt modelId="{BB028438-832F-46F2-8604-B9F3863E6F78}" type="parTrans" cxnId="{A3824040-ED9A-4B2B-A1AC-7CF6DEE86A64}">
      <dgm:prSet/>
      <dgm:spPr/>
      <dgm:t>
        <a:bodyPr/>
        <a:lstStyle/>
        <a:p>
          <a:endParaRPr lang="ru-RU"/>
        </a:p>
      </dgm:t>
    </dgm:pt>
    <dgm:pt modelId="{0D77713E-07AD-4BD7-98B8-05A2CEB9FAB6}" type="sibTrans" cxnId="{A3824040-ED9A-4B2B-A1AC-7CF6DEE86A64}">
      <dgm:prSet/>
      <dgm:spPr/>
      <dgm:t>
        <a:bodyPr/>
        <a:lstStyle/>
        <a:p>
          <a:endParaRPr lang="ru-RU"/>
        </a:p>
      </dgm:t>
    </dgm:pt>
    <dgm:pt modelId="{45D850F1-0169-4488-BD05-42C7C8E48C66}">
      <dgm:prSet phldrT="[Текст]" custT="1"/>
      <dgm:spPr/>
      <dgm:t>
        <a:bodyPr/>
        <a:lstStyle/>
        <a:p>
          <a:r>
            <a:rPr lang="ru-RU" sz="2000" dirty="0" err="1" smtClean="0"/>
            <a:t>Переформулировка</a:t>
          </a:r>
          <a:r>
            <a:rPr lang="ru-RU" sz="2000" dirty="0" smtClean="0"/>
            <a:t> вопроса</a:t>
          </a:r>
          <a:endParaRPr lang="ru-RU" sz="2000" dirty="0"/>
        </a:p>
      </dgm:t>
    </dgm:pt>
    <dgm:pt modelId="{CA57C5F5-77C0-4E95-88FF-311D7980B29D}" type="parTrans" cxnId="{30EB4EDB-6C39-4D38-B9B2-CFDF6D67F25A}">
      <dgm:prSet/>
      <dgm:spPr/>
      <dgm:t>
        <a:bodyPr/>
        <a:lstStyle/>
        <a:p>
          <a:endParaRPr lang="ru-RU"/>
        </a:p>
      </dgm:t>
    </dgm:pt>
    <dgm:pt modelId="{D5470573-A703-48F1-B2E4-65C3BC4CFF63}" type="sibTrans" cxnId="{30EB4EDB-6C39-4D38-B9B2-CFDF6D67F25A}">
      <dgm:prSet/>
      <dgm:spPr/>
      <dgm:t>
        <a:bodyPr/>
        <a:lstStyle/>
        <a:p>
          <a:endParaRPr lang="ru-RU"/>
        </a:p>
      </dgm:t>
    </dgm:pt>
    <dgm:pt modelId="{E0D7A97E-C1DB-40FA-B525-47740AB26AFF}">
      <dgm:prSet phldrT="[Текст]"/>
      <dgm:spPr/>
      <dgm:t>
        <a:bodyPr/>
        <a:lstStyle/>
        <a:p>
          <a:r>
            <a:rPr lang="ru-RU" dirty="0" smtClean="0"/>
            <a:t>Практические  задания</a:t>
          </a:r>
          <a:endParaRPr lang="ru-RU" dirty="0"/>
        </a:p>
      </dgm:t>
    </dgm:pt>
    <dgm:pt modelId="{DD3AAD13-F1E5-4E43-A3AB-299B16AD8261}" type="parTrans" cxnId="{61ABBC07-9C72-48F3-BA2D-B024D3517178}">
      <dgm:prSet/>
      <dgm:spPr/>
      <dgm:t>
        <a:bodyPr/>
        <a:lstStyle/>
        <a:p>
          <a:endParaRPr lang="ru-RU"/>
        </a:p>
      </dgm:t>
    </dgm:pt>
    <dgm:pt modelId="{C326EE0F-0EB7-4C1E-BD1B-C768E670F556}" type="sibTrans" cxnId="{61ABBC07-9C72-48F3-BA2D-B024D3517178}">
      <dgm:prSet/>
      <dgm:spPr/>
      <dgm:t>
        <a:bodyPr/>
        <a:lstStyle/>
        <a:p>
          <a:endParaRPr lang="ru-RU"/>
        </a:p>
      </dgm:t>
    </dgm:pt>
    <dgm:pt modelId="{7A28FB32-18DA-459F-83C5-0EE165B429FB}">
      <dgm:prSet phldrT="[Текст]"/>
      <dgm:spPr/>
      <dgm:t>
        <a:bodyPr/>
        <a:lstStyle/>
        <a:p>
          <a:r>
            <a:rPr lang="ru-RU" dirty="0" smtClean="0"/>
            <a:t>Организация </a:t>
          </a:r>
          <a:r>
            <a:rPr lang="ru-RU" dirty="0" err="1" smtClean="0"/>
            <a:t>межпредметных</a:t>
          </a:r>
          <a:r>
            <a:rPr lang="ru-RU" dirty="0" smtClean="0"/>
            <a:t> связей</a:t>
          </a:r>
          <a:endParaRPr lang="ru-RU" dirty="0"/>
        </a:p>
      </dgm:t>
    </dgm:pt>
    <dgm:pt modelId="{B5F5D842-80EB-46CD-B193-4808F3358AC9}" type="parTrans" cxnId="{09441C29-D511-4A86-8914-8F1274BE18BD}">
      <dgm:prSet/>
      <dgm:spPr/>
      <dgm:t>
        <a:bodyPr/>
        <a:lstStyle/>
        <a:p>
          <a:endParaRPr lang="ru-RU"/>
        </a:p>
      </dgm:t>
    </dgm:pt>
    <dgm:pt modelId="{C37328D0-15DC-48E5-9285-9D197D11C357}" type="sibTrans" cxnId="{09441C29-D511-4A86-8914-8F1274BE18BD}">
      <dgm:prSet/>
      <dgm:spPr/>
      <dgm:t>
        <a:bodyPr/>
        <a:lstStyle/>
        <a:p>
          <a:endParaRPr lang="ru-RU"/>
        </a:p>
      </dgm:t>
    </dgm:pt>
    <dgm:pt modelId="{8F8BDDDA-6373-4A18-8AF1-A3115678B705}" type="pres">
      <dgm:prSet presAssocID="{31EC7796-3904-4CA1-85AC-82B5F92B8FBB}" presName="Name0" presStyleCnt="0">
        <dgm:presLayoutVars>
          <dgm:chPref val="1"/>
          <dgm:dir/>
          <dgm:animOne val="branch"/>
          <dgm:animLvl val="lvl"/>
          <dgm:resizeHandles/>
        </dgm:presLayoutVars>
      </dgm:prSet>
      <dgm:spPr/>
      <dgm:t>
        <a:bodyPr/>
        <a:lstStyle/>
        <a:p>
          <a:endParaRPr lang="ru-RU"/>
        </a:p>
      </dgm:t>
    </dgm:pt>
    <dgm:pt modelId="{DAAAFF15-55EE-4F02-9C22-117CE25B46DB}" type="pres">
      <dgm:prSet presAssocID="{052A546C-7FE5-44DF-AB2C-173E92C3504D}" presName="vertOne" presStyleCnt="0"/>
      <dgm:spPr/>
    </dgm:pt>
    <dgm:pt modelId="{C11A65A8-D62A-4015-A210-44B0CFC1590F}" type="pres">
      <dgm:prSet presAssocID="{052A546C-7FE5-44DF-AB2C-173E92C3504D}" presName="txOne" presStyleLbl="node0" presStyleIdx="0" presStyleCnt="1" custScaleX="41235" custScaleY="57211">
        <dgm:presLayoutVars>
          <dgm:chPref val="3"/>
        </dgm:presLayoutVars>
      </dgm:prSet>
      <dgm:spPr/>
      <dgm:t>
        <a:bodyPr/>
        <a:lstStyle/>
        <a:p>
          <a:endParaRPr lang="ru-RU"/>
        </a:p>
      </dgm:t>
    </dgm:pt>
    <dgm:pt modelId="{187AD067-07B0-4962-BCA0-D4CCBFD8899A}" type="pres">
      <dgm:prSet presAssocID="{052A546C-7FE5-44DF-AB2C-173E92C3504D}" presName="parTransOne" presStyleCnt="0"/>
      <dgm:spPr/>
    </dgm:pt>
    <dgm:pt modelId="{EA386F78-7455-436C-911D-1EDE6E9CDEE8}" type="pres">
      <dgm:prSet presAssocID="{052A546C-7FE5-44DF-AB2C-173E92C3504D}" presName="horzOne" presStyleCnt="0"/>
      <dgm:spPr/>
    </dgm:pt>
    <dgm:pt modelId="{7EC10189-301B-4AFE-8EF9-BFD55120EA21}" type="pres">
      <dgm:prSet presAssocID="{980AD617-9815-483F-8510-6902861EA798}" presName="vertTwo" presStyleCnt="0"/>
      <dgm:spPr/>
    </dgm:pt>
    <dgm:pt modelId="{381132C7-0886-455D-B703-9F65D49D55D8}" type="pres">
      <dgm:prSet presAssocID="{980AD617-9815-483F-8510-6902861EA798}" presName="txTwo" presStyleLbl="node2" presStyleIdx="0" presStyleCnt="2" custScaleX="89452" custScaleY="56021">
        <dgm:presLayoutVars>
          <dgm:chPref val="3"/>
        </dgm:presLayoutVars>
      </dgm:prSet>
      <dgm:spPr/>
      <dgm:t>
        <a:bodyPr/>
        <a:lstStyle/>
        <a:p>
          <a:endParaRPr lang="ru-RU"/>
        </a:p>
      </dgm:t>
    </dgm:pt>
    <dgm:pt modelId="{62E2DFF2-35FE-4C2A-86BE-B8AB0020DA6B}" type="pres">
      <dgm:prSet presAssocID="{980AD617-9815-483F-8510-6902861EA798}" presName="parTransTwo" presStyleCnt="0"/>
      <dgm:spPr/>
    </dgm:pt>
    <dgm:pt modelId="{963AD57B-5A7E-40B9-8070-18E11FC7D73B}" type="pres">
      <dgm:prSet presAssocID="{980AD617-9815-483F-8510-6902861EA798}" presName="horzTwo" presStyleCnt="0"/>
      <dgm:spPr/>
    </dgm:pt>
    <dgm:pt modelId="{02582260-6127-4717-B0AB-8BAF70A7A3D2}" type="pres">
      <dgm:prSet presAssocID="{7EFB3624-E07D-4B5B-9DFE-1C926102AEC7}" presName="vertThree" presStyleCnt="0"/>
      <dgm:spPr/>
    </dgm:pt>
    <dgm:pt modelId="{6EF858B9-D133-43F7-B2F6-AC878F8CDB98}" type="pres">
      <dgm:prSet presAssocID="{7EFB3624-E07D-4B5B-9DFE-1C926102AEC7}" presName="txThree" presStyleLbl="node3" presStyleIdx="0" presStyleCnt="3" custScaleX="90520" custScaleY="170855">
        <dgm:presLayoutVars>
          <dgm:chPref val="3"/>
        </dgm:presLayoutVars>
      </dgm:prSet>
      <dgm:spPr/>
      <dgm:t>
        <a:bodyPr/>
        <a:lstStyle/>
        <a:p>
          <a:endParaRPr lang="ru-RU"/>
        </a:p>
      </dgm:t>
    </dgm:pt>
    <dgm:pt modelId="{420D8D7C-86FF-424F-8BB8-355AF2D65BDC}" type="pres">
      <dgm:prSet presAssocID="{7EFB3624-E07D-4B5B-9DFE-1C926102AEC7}" presName="horzThree" presStyleCnt="0"/>
      <dgm:spPr/>
    </dgm:pt>
    <dgm:pt modelId="{019C8867-CF54-425C-B953-F58FE54C6A62}" type="pres">
      <dgm:prSet presAssocID="{0D77713E-07AD-4BD7-98B8-05A2CEB9FAB6}" presName="sibSpaceThree" presStyleCnt="0"/>
      <dgm:spPr/>
    </dgm:pt>
    <dgm:pt modelId="{FBB66A78-A74C-4C6F-924F-6E943F2B5122}" type="pres">
      <dgm:prSet presAssocID="{45D850F1-0169-4488-BD05-42C7C8E48C66}" presName="vertThree" presStyleCnt="0"/>
      <dgm:spPr/>
    </dgm:pt>
    <dgm:pt modelId="{2505C61B-90DF-49D3-AF86-3A1738ADE602}" type="pres">
      <dgm:prSet presAssocID="{45D850F1-0169-4488-BD05-42C7C8E48C66}" presName="txThree" presStyleLbl="node3" presStyleIdx="1" presStyleCnt="3" custScaleX="87946" custScaleY="168261">
        <dgm:presLayoutVars>
          <dgm:chPref val="3"/>
        </dgm:presLayoutVars>
      </dgm:prSet>
      <dgm:spPr/>
      <dgm:t>
        <a:bodyPr/>
        <a:lstStyle/>
        <a:p>
          <a:endParaRPr lang="ru-RU"/>
        </a:p>
      </dgm:t>
    </dgm:pt>
    <dgm:pt modelId="{4C4C9621-83C3-4E80-B7FC-029C1A38CE53}" type="pres">
      <dgm:prSet presAssocID="{45D850F1-0169-4488-BD05-42C7C8E48C66}" presName="horzThree" presStyleCnt="0"/>
      <dgm:spPr/>
    </dgm:pt>
    <dgm:pt modelId="{D1A443B7-EAE6-4C48-A4DB-43EF5DA6D826}" type="pres">
      <dgm:prSet presAssocID="{91ED007F-5AD8-464D-9116-E197F559A167}" presName="sibSpaceTwo" presStyleCnt="0"/>
      <dgm:spPr/>
    </dgm:pt>
    <dgm:pt modelId="{88C8A946-B10F-4626-BBBB-A6CD1C14048C}" type="pres">
      <dgm:prSet presAssocID="{E0D7A97E-C1DB-40FA-B525-47740AB26AFF}" presName="vertTwo" presStyleCnt="0"/>
      <dgm:spPr/>
    </dgm:pt>
    <dgm:pt modelId="{40D16E7C-346B-4C65-9389-97E62AFFB9C4}" type="pres">
      <dgm:prSet presAssocID="{E0D7A97E-C1DB-40FA-B525-47740AB26AFF}" presName="txTwo" presStyleLbl="node2" presStyleIdx="1" presStyleCnt="2" custScaleX="78255" custScaleY="106112">
        <dgm:presLayoutVars>
          <dgm:chPref val="3"/>
        </dgm:presLayoutVars>
      </dgm:prSet>
      <dgm:spPr/>
      <dgm:t>
        <a:bodyPr/>
        <a:lstStyle/>
        <a:p>
          <a:endParaRPr lang="ru-RU"/>
        </a:p>
      </dgm:t>
    </dgm:pt>
    <dgm:pt modelId="{F51AC351-A254-46C6-987A-5BD831375637}" type="pres">
      <dgm:prSet presAssocID="{E0D7A97E-C1DB-40FA-B525-47740AB26AFF}" presName="parTransTwo" presStyleCnt="0"/>
      <dgm:spPr/>
    </dgm:pt>
    <dgm:pt modelId="{4FFED9BA-7B57-4BD5-B4EE-0402E8EB64F8}" type="pres">
      <dgm:prSet presAssocID="{E0D7A97E-C1DB-40FA-B525-47740AB26AFF}" presName="horzTwo" presStyleCnt="0"/>
      <dgm:spPr/>
    </dgm:pt>
    <dgm:pt modelId="{0E4E57F3-9040-4199-B9F6-846B049342D5}" type="pres">
      <dgm:prSet presAssocID="{7A28FB32-18DA-459F-83C5-0EE165B429FB}" presName="vertThree" presStyleCnt="0"/>
      <dgm:spPr/>
    </dgm:pt>
    <dgm:pt modelId="{828D35F6-B489-443A-BB7D-BE5FBAD57476}" type="pres">
      <dgm:prSet presAssocID="{7A28FB32-18DA-459F-83C5-0EE165B429FB}" presName="txThree" presStyleLbl="node3" presStyleIdx="2" presStyleCnt="3" custScaleX="84507" custScaleY="118940">
        <dgm:presLayoutVars>
          <dgm:chPref val="3"/>
        </dgm:presLayoutVars>
      </dgm:prSet>
      <dgm:spPr/>
      <dgm:t>
        <a:bodyPr/>
        <a:lstStyle/>
        <a:p>
          <a:endParaRPr lang="ru-RU"/>
        </a:p>
      </dgm:t>
    </dgm:pt>
    <dgm:pt modelId="{CAA54EE0-6E4C-410C-AC35-DAAB3AF2D40E}" type="pres">
      <dgm:prSet presAssocID="{7A28FB32-18DA-459F-83C5-0EE165B429FB}" presName="horzThree" presStyleCnt="0"/>
      <dgm:spPr/>
    </dgm:pt>
  </dgm:ptLst>
  <dgm:cxnLst>
    <dgm:cxn modelId="{20CBD603-570E-4874-BA50-AE5884C55B84}" type="presOf" srcId="{7A28FB32-18DA-459F-83C5-0EE165B429FB}" destId="{828D35F6-B489-443A-BB7D-BE5FBAD57476}" srcOrd="0" destOrd="0" presId="urn:microsoft.com/office/officeart/2005/8/layout/hierarchy4"/>
    <dgm:cxn modelId="{5FCADF90-092A-4518-AF7B-0C351A06161A}" srcId="{31EC7796-3904-4CA1-85AC-82B5F92B8FBB}" destId="{052A546C-7FE5-44DF-AB2C-173E92C3504D}" srcOrd="0" destOrd="0" parTransId="{97856B4E-EC4B-400C-9226-B5680D24A2D6}" sibTransId="{A0CC8E2A-64F3-4534-916C-00E15D134171}"/>
    <dgm:cxn modelId="{5BFDC044-B2D3-4BB5-B9B4-0C11F02B3EA5}" type="presOf" srcId="{052A546C-7FE5-44DF-AB2C-173E92C3504D}" destId="{C11A65A8-D62A-4015-A210-44B0CFC1590F}" srcOrd="0" destOrd="0" presId="urn:microsoft.com/office/officeart/2005/8/layout/hierarchy4"/>
    <dgm:cxn modelId="{61ABBC07-9C72-48F3-BA2D-B024D3517178}" srcId="{052A546C-7FE5-44DF-AB2C-173E92C3504D}" destId="{E0D7A97E-C1DB-40FA-B525-47740AB26AFF}" srcOrd="1" destOrd="0" parTransId="{DD3AAD13-F1E5-4E43-A3AB-299B16AD8261}" sibTransId="{C326EE0F-0EB7-4C1E-BD1B-C768E670F556}"/>
    <dgm:cxn modelId="{A3824040-ED9A-4B2B-A1AC-7CF6DEE86A64}" srcId="{980AD617-9815-483F-8510-6902861EA798}" destId="{7EFB3624-E07D-4B5B-9DFE-1C926102AEC7}" srcOrd="0" destOrd="0" parTransId="{BB028438-832F-46F2-8604-B9F3863E6F78}" sibTransId="{0D77713E-07AD-4BD7-98B8-05A2CEB9FAB6}"/>
    <dgm:cxn modelId="{09441C29-D511-4A86-8914-8F1274BE18BD}" srcId="{E0D7A97E-C1DB-40FA-B525-47740AB26AFF}" destId="{7A28FB32-18DA-459F-83C5-0EE165B429FB}" srcOrd="0" destOrd="0" parTransId="{B5F5D842-80EB-46CD-B193-4808F3358AC9}" sibTransId="{C37328D0-15DC-48E5-9285-9D197D11C357}"/>
    <dgm:cxn modelId="{C84E7A7F-8629-4125-8E88-889333CD40B9}" type="presOf" srcId="{7EFB3624-E07D-4B5B-9DFE-1C926102AEC7}" destId="{6EF858B9-D133-43F7-B2F6-AC878F8CDB98}" srcOrd="0" destOrd="0" presId="urn:microsoft.com/office/officeart/2005/8/layout/hierarchy4"/>
    <dgm:cxn modelId="{B36538D1-AFC9-4553-B495-E96CBBC73633}" srcId="{052A546C-7FE5-44DF-AB2C-173E92C3504D}" destId="{980AD617-9815-483F-8510-6902861EA798}" srcOrd="0" destOrd="0" parTransId="{2ABA5F17-F409-475A-A502-F6CAE6F2CAA9}" sibTransId="{91ED007F-5AD8-464D-9116-E197F559A167}"/>
    <dgm:cxn modelId="{30EB4EDB-6C39-4D38-B9B2-CFDF6D67F25A}" srcId="{980AD617-9815-483F-8510-6902861EA798}" destId="{45D850F1-0169-4488-BD05-42C7C8E48C66}" srcOrd="1" destOrd="0" parTransId="{CA57C5F5-77C0-4E95-88FF-311D7980B29D}" sibTransId="{D5470573-A703-48F1-B2E4-65C3BC4CFF63}"/>
    <dgm:cxn modelId="{49ED67CB-7661-41BC-86D4-C680E591900B}" type="presOf" srcId="{45D850F1-0169-4488-BD05-42C7C8E48C66}" destId="{2505C61B-90DF-49D3-AF86-3A1738ADE602}" srcOrd="0" destOrd="0" presId="urn:microsoft.com/office/officeart/2005/8/layout/hierarchy4"/>
    <dgm:cxn modelId="{6A2EC0CF-FB98-4D4B-A1E9-C87E81F7953A}" type="presOf" srcId="{31EC7796-3904-4CA1-85AC-82B5F92B8FBB}" destId="{8F8BDDDA-6373-4A18-8AF1-A3115678B705}" srcOrd="0" destOrd="0" presId="urn:microsoft.com/office/officeart/2005/8/layout/hierarchy4"/>
    <dgm:cxn modelId="{F9234C63-077F-4E0F-A9B7-76E0FEC15607}" type="presOf" srcId="{E0D7A97E-C1DB-40FA-B525-47740AB26AFF}" destId="{40D16E7C-346B-4C65-9389-97E62AFFB9C4}" srcOrd="0" destOrd="0" presId="urn:microsoft.com/office/officeart/2005/8/layout/hierarchy4"/>
    <dgm:cxn modelId="{35060664-7053-48DD-9BD8-D8A991F6D7DD}" type="presOf" srcId="{980AD617-9815-483F-8510-6902861EA798}" destId="{381132C7-0886-455D-B703-9F65D49D55D8}" srcOrd="0" destOrd="0" presId="urn:microsoft.com/office/officeart/2005/8/layout/hierarchy4"/>
    <dgm:cxn modelId="{1DCE6672-7408-4D4D-8089-5DDE128A2EED}" type="presParOf" srcId="{8F8BDDDA-6373-4A18-8AF1-A3115678B705}" destId="{DAAAFF15-55EE-4F02-9C22-117CE25B46DB}" srcOrd="0" destOrd="0" presId="urn:microsoft.com/office/officeart/2005/8/layout/hierarchy4"/>
    <dgm:cxn modelId="{F0476439-325B-425A-AB16-22DC897AEAD3}" type="presParOf" srcId="{DAAAFF15-55EE-4F02-9C22-117CE25B46DB}" destId="{C11A65A8-D62A-4015-A210-44B0CFC1590F}" srcOrd="0" destOrd="0" presId="urn:microsoft.com/office/officeart/2005/8/layout/hierarchy4"/>
    <dgm:cxn modelId="{7A876CAA-ECF3-4E7D-8479-784DA02EAC8A}" type="presParOf" srcId="{DAAAFF15-55EE-4F02-9C22-117CE25B46DB}" destId="{187AD067-07B0-4962-BCA0-D4CCBFD8899A}" srcOrd="1" destOrd="0" presId="urn:microsoft.com/office/officeart/2005/8/layout/hierarchy4"/>
    <dgm:cxn modelId="{799CD791-7FF4-486D-9F55-8B6B14F0CEE6}" type="presParOf" srcId="{DAAAFF15-55EE-4F02-9C22-117CE25B46DB}" destId="{EA386F78-7455-436C-911D-1EDE6E9CDEE8}" srcOrd="2" destOrd="0" presId="urn:microsoft.com/office/officeart/2005/8/layout/hierarchy4"/>
    <dgm:cxn modelId="{13F9C5A3-3B84-4256-90DF-B8D7F16227D4}" type="presParOf" srcId="{EA386F78-7455-436C-911D-1EDE6E9CDEE8}" destId="{7EC10189-301B-4AFE-8EF9-BFD55120EA21}" srcOrd="0" destOrd="0" presId="urn:microsoft.com/office/officeart/2005/8/layout/hierarchy4"/>
    <dgm:cxn modelId="{6040DBC8-2C47-4A28-BCD2-9C1E6D6CB7C4}" type="presParOf" srcId="{7EC10189-301B-4AFE-8EF9-BFD55120EA21}" destId="{381132C7-0886-455D-B703-9F65D49D55D8}" srcOrd="0" destOrd="0" presId="urn:microsoft.com/office/officeart/2005/8/layout/hierarchy4"/>
    <dgm:cxn modelId="{F7EC6F57-1A39-4CC2-A184-5FA83677F20F}" type="presParOf" srcId="{7EC10189-301B-4AFE-8EF9-BFD55120EA21}" destId="{62E2DFF2-35FE-4C2A-86BE-B8AB0020DA6B}" srcOrd="1" destOrd="0" presId="urn:microsoft.com/office/officeart/2005/8/layout/hierarchy4"/>
    <dgm:cxn modelId="{87FECF5A-F76F-489B-A4C1-76A2B51D9E69}" type="presParOf" srcId="{7EC10189-301B-4AFE-8EF9-BFD55120EA21}" destId="{963AD57B-5A7E-40B9-8070-18E11FC7D73B}" srcOrd="2" destOrd="0" presId="urn:microsoft.com/office/officeart/2005/8/layout/hierarchy4"/>
    <dgm:cxn modelId="{C1BB162A-8AA3-4611-87E1-DF61668B058D}" type="presParOf" srcId="{963AD57B-5A7E-40B9-8070-18E11FC7D73B}" destId="{02582260-6127-4717-B0AB-8BAF70A7A3D2}" srcOrd="0" destOrd="0" presId="urn:microsoft.com/office/officeart/2005/8/layout/hierarchy4"/>
    <dgm:cxn modelId="{CA530181-40F1-4BE8-80D4-B9C6B7A1D03B}" type="presParOf" srcId="{02582260-6127-4717-B0AB-8BAF70A7A3D2}" destId="{6EF858B9-D133-43F7-B2F6-AC878F8CDB98}" srcOrd="0" destOrd="0" presId="urn:microsoft.com/office/officeart/2005/8/layout/hierarchy4"/>
    <dgm:cxn modelId="{099A656D-91EE-4291-BFC2-A91ACADF6367}" type="presParOf" srcId="{02582260-6127-4717-B0AB-8BAF70A7A3D2}" destId="{420D8D7C-86FF-424F-8BB8-355AF2D65BDC}" srcOrd="1" destOrd="0" presId="urn:microsoft.com/office/officeart/2005/8/layout/hierarchy4"/>
    <dgm:cxn modelId="{3624EE6B-BD59-44F2-94C0-D9C7182E1E79}" type="presParOf" srcId="{963AD57B-5A7E-40B9-8070-18E11FC7D73B}" destId="{019C8867-CF54-425C-B953-F58FE54C6A62}" srcOrd="1" destOrd="0" presId="urn:microsoft.com/office/officeart/2005/8/layout/hierarchy4"/>
    <dgm:cxn modelId="{50F8B211-F6C4-4641-965C-0DAF0A076087}" type="presParOf" srcId="{963AD57B-5A7E-40B9-8070-18E11FC7D73B}" destId="{FBB66A78-A74C-4C6F-924F-6E943F2B5122}" srcOrd="2" destOrd="0" presId="urn:microsoft.com/office/officeart/2005/8/layout/hierarchy4"/>
    <dgm:cxn modelId="{1978960B-8A74-4539-ACE0-91DF1242624D}" type="presParOf" srcId="{FBB66A78-A74C-4C6F-924F-6E943F2B5122}" destId="{2505C61B-90DF-49D3-AF86-3A1738ADE602}" srcOrd="0" destOrd="0" presId="urn:microsoft.com/office/officeart/2005/8/layout/hierarchy4"/>
    <dgm:cxn modelId="{A0F12BD6-8777-4505-B8A0-FFBD4C170453}" type="presParOf" srcId="{FBB66A78-A74C-4C6F-924F-6E943F2B5122}" destId="{4C4C9621-83C3-4E80-B7FC-029C1A38CE53}" srcOrd="1" destOrd="0" presId="urn:microsoft.com/office/officeart/2005/8/layout/hierarchy4"/>
    <dgm:cxn modelId="{59747C30-3B57-4AA4-BEDC-E45102183919}" type="presParOf" srcId="{EA386F78-7455-436C-911D-1EDE6E9CDEE8}" destId="{D1A443B7-EAE6-4C48-A4DB-43EF5DA6D826}" srcOrd="1" destOrd="0" presId="urn:microsoft.com/office/officeart/2005/8/layout/hierarchy4"/>
    <dgm:cxn modelId="{C129F3AC-B7FA-4D80-8D76-54ECF1B0A544}" type="presParOf" srcId="{EA386F78-7455-436C-911D-1EDE6E9CDEE8}" destId="{88C8A946-B10F-4626-BBBB-A6CD1C14048C}" srcOrd="2" destOrd="0" presId="urn:microsoft.com/office/officeart/2005/8/layout/hierarchy4"/>
    <dgm:cxn modelId="{E907DEBF-752F-4C09-803F-4BBF0E70E2BD}" type="presParOf" srcId="{88C8A946-B10F-4626-BBBB-A6CD1C14048C}" destId="{40D16E7C-346B-4C65-9389-97E62AFFB9C4}" srcOrd="0" destOrd="0" presId="urn:microsoft.com/office/officeart/2005/8/layout/hierarchy4"/>
    <dgm:cxn modelId="{FA3A1CEC-4E6A-4975-A054-2221D656BBED}" type="presParOf" srcId="{88C8A946-B10F-4626-BBBB-A6CD1C14048C}" destId="{F51AC351-A254-46C6-987A-5BD831375637}" srcOrd="1" destOrd="0" presId="urn:microsoft.com/office/officeart/2005/8/layout/hierarchy4"/>
    <dgm:cxn modelId="{D49258B3-FD0E-4D5E-BA07-A577FF8DC1FF}" type="presParOf" srcId="{88C8A946-B10F-4626-BBBB-A6CD1C14048C}" destId="{4FFED9BA-7B57-4BD5-B4EE-0402E8EB64F8}" srcOrd="2" destOrd="0" presId="urn:microsoft.com/office/officeart/2005/8/layout/hierarchy4"/>
    <dgm:cxn modelId="{C53348CA-5E51-4943-AF0C-4BF41A934C31}" type="presParOf" srcId="{4FFED9BA-7B57-4BD5-B4EE-0402E8EB64F8}" destId="{0E4E57F3-9040-4199-B9F6-846B049342D5}" srcOrd="0" destOrd="0" presId="urn:microsoft.com/office/officeart/2005/8/layout/hierarchy4"/>
    <dgm:cxn modelId="{C0DD128D-9710-4333-A012-DDE53373BB28}" type="presParOf" srcId="{0E4E57F3-9040-4199-B9F6-846B049342D5}" destId="{828D35F6-B489-443A-BB7D-BE5FBAD57476}" srcOrd="0" destOrd="0" presId="urn:microsoft.com/office/officeart/2005/8/layout/hierarchy4"/>
    <dgm:cxn modelId="{EA480E8E-263F-485F-847D-87293A2C5EC0}" type="presParOf" srcId="{0E4E57F3-9040-4199-B9F6-846B049342D5}" destId="{CAA54EE0-6E4C-410C-AC35-DAAB3AF2D40E}"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2EFD8C8-45B0-48D9-877A-DA6C37E30E38}"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ru-RU"/>
        </a:p>
      </dgm:t>
    </dgm:pt>
    <dgm:pt modelId="{FFCA2B35-B2C7-4493-87B4-5738CF9ECF66}">
      <dgm:prSet phldrT="[Текст]"/>
      <dgm:spPr/>
      <dgm:t>
        <a:bodyPr/>
        <a:lstStyle/>
        <a:p>
          <a:r>
            <a:rPr lang="ru-RU" dirty="0" smtClean="0"/>
            <a:t>Этапы проблемной ситуации</a:t>
          </a:r>
          <a:endParaRPr lang="ru-RU" dirty="0"/>
        </a:p>
      </dgm:t>
    </dgm:pt>
    <dgm:pt modelId="{C1710955-7967-4FD8-B26B-9D60819B3FCA}" type="parTrans" cxnId="{6B068688-6F68-4E5C-8498-396362D14D29}">
      <dgm:prSet/>
      <dgm:spPr/>
      <dgm:t>
        <a:bodyPr/>
        <a:lstStyle/>
        <a:p>
          <a:endParaRPr lang="ru-RU"/>
        </a:p>
      </dgm:t>
    </dgm:pt>
    <dgm:pt modelId="{E6390051-F5E5-4695-A780-58AE4D33691C}" type="sibTrans" cxnId="{6B068688-6F68-4E5C-8498-396362D14D29}">
      <dgm:prSet/>
      <dgm:spPr/>
      <dgm:t>
        <a:bodyPr/>
        <a:lstStyle/>
        <a:p>
          <a:endParaRPr lang="ru-RU"/>
        </a:p>
      </dgm:t>
    </dgm:pt>
    <dgm:pt modelId="{20465E36-24A5-4868-A8BD-756B5A698F66}">
      <dgm:prSet phldrT="[Текст]"/>
      <dgm:spPr/>
      <dgm:t>
        <a:bodyPr/>
        <a:lstStyle/>
        <a:p>
          <a:r>
            <a:rPr lang="ru-RU" dirty="0" smtClean="0"/>
            <a:t>Постановка проблемы (возникновение проблемной ситуации)</a:t>
          </a:r>
          <a:endParaRPr lang="ru-RU" dirty="0"/>
        </a:p>
      </dgm:t>
    </dgm:pt>
    <dgm:pt modelId="{EE16AB45-7F94-4874-8C02-695AA0DCC072}" type="parTrans" cxnId="{7F59C6CD-0930-46FB-B656-FFBED1C1C6F1}">
      <dgm:prSet/>
      <dgm:spPr/>
      <dgm:t>
        <a:bodyPr/>
        <a:lstStyle/>
        <a:p>
          <a:endParaRPr lang="ru-RU"/>
        </a:p>
      </dgm:t>
    </dgm:pt>
    <dgm:pt modelId="{0CC8C213-AAEA-4466-B23A-6C7987A145E2}" type="sibTrans" cxnId="{7F59C6CD-0930-46FB-B656-FFBED1C1C6F1}">
      <dgm:prSet/>
      <dgm:spPr/>
      <dgm:t>
        <a:bodyPr/>
        <a:lstStyle/>
        <a:p>
          <a:endParaRPr lang="ru-RU"/>
        </a:p>
      </dgm:t>
    </dgm:pt>
    <dgm:pt modelId="{90987847-FF9F-4554-85B4-9BEEDC7B0D96}">
      <dgm:prSet phldrT="[Текст]"/>
      <dgm:spPr/>
      <dgm:t>
        <a:bodyPr/>
        <a:lstStyle/>
        <a:p>
          <a:r>
            <a:rPr lang="ru-RU" dirty="0" smtClean="0"/>
            <a:t>Поиск решения</a:t>
          </a:r>
        </a:p>
        <a:p>
          <a:r>
            <a:rPr lang="ru-RU" dirty="0" smtClean="0"/>
            <a:t> ( проходит выдвижение и проверка гипотез)</a:t>
          </a:r>
          <a:endParaRPr lang="ru-RU" dirty="0"/>
        </a:p>
      </dgm:t>
    </dgm:pt>
    <dgm:pt modelId="{8C224374-7BB7-4CA6-856B-C3E20AF4F7A5}" type="parTrans" cxnId="{45EB4665-B148-4F2F-8DC1-B82C4F9E8B11}">
      <dgm:prSet/>
      <dgm:spPr/>
      <dgm:t>
        <a:bodyPr/>
        <a:lstStyle/>
        <a:p>
          <a:endParaRPr lang="ru-RU"/>
        </a:p>
      </dgm:t>
    </dgm:pt>
    <dgm:pt modelId="{74AF4996-270A-4759-94DC-C42420DF1318}" type="sibTrans" cxnId="{45EB4665-B148-4F2F-8DC1-B82C4F9E8B11}">
      <dgm:prSet/>
      <dgm:spPr/>
      <dgm:t>
        <a:bodyPr/>
        <a:lstStyle/>
        <a:p>
          <a:endParaRPr lang="ru-RU"/>
        </a:p>
      </dgm:t>
    </dgm:pt>
    <dgm:pt modelId="{EFBFB079-2AF4-442C-9C82-8EBD335EC2E1}">
      <dgm:prSet phldrT="[Текст]"/>
      <dgm:spPr/>
      <dgm:t>
        <a:bodyPr/>
        <a:lstStyle/>
        <a:p>
          <a:r>
            <a:rPr lang="ru-RU" dirty="0" smtClean="0"/>
            <a:t>Выражение решения (формулировка нового знания научным языком)</a:t>
          </a:r>
          <a:endParaRPr lang="ru-RU" dirty="0"/>
        </a:p>
      </dgm:t>
    </dgm:pt>
    <dgm:pt modelId="{299DAB6B-D8AA-4511-88F2-B5E622604250}" type="parTrans" cxnId="{92427BB7-68C5-48C6-B357-64028B64F7F2}">
      <dgm:prSet/>
      <dgm:spPr/>
      <dgm:t>
        <a:bodyPr/>
        <a:lstStyle/>
        <a:p>
          <a:endParaRPr lang="ru-RU"/>
        </a:p>
      </dgm:t>
    </dgm:pt>
    <dgm:pt modelId="{39623E26-FF13-4F8C-BE5B-4969A78B76B2}" type="sibTrans" cxnId="{92427BB7-68C5-48C6-B357-64028B64F7F2}">
      <dgm:prSet/>
      <dgm:spPr/>
      <dgm:t>
        <a:bodyPr/>
        <a:lstStyle/>
        <a:p>
          <a:endParaRPr lang="ru-RU"/>
        </a:p>
      </dgm:t>
    </dgm:pt>
    <dgm:pt modelId="{A24A39A9-4A12-4CA0-A238-3BF7C24812B4}" type="pres">
      <dgm:prSet presAssocID="{22EFD8C8-45B0-48D9-877A-DA6C37E30E38}" presName="Name0" presStyleCnt="0">
        <dgm:presLayoutVars>
          <dgm:chPref val="1"/>
          <dgm:dir/>
          <dgm:animOne val="branch"/>
          <dgm:animLvl val="lvl"/>
          <dgm:resizeHandles val="exact"/>
        </dgm:presLayoutVars>
      </dgm:prSet>
      <dgm:spPr/>
      <dgm:t>
        <a:bodyPr/>
        <a:lstStyle/>
        <a:p>
          <a:endParaRPr lang="ru-RU"/>
        </a:p>
      </dgm:t>
    </dgm:pt>
    <dgm:pt modelId="{92C67C8C-1908-40BC-A4E6-C8A94AE9ADE4}" type="pres">
      <dgm:prSet presAssocID="{FFCA2B35-B2C7-4493-87B4-5738CF9ECF66}" presName="root1" presStyleCnt="0"/>
      <dgm:spPr/>
    </dgm:pt>
    <dgm:pt modelId="{191BAD4F-A9BD-49DA-8C58-24014138C426}" type="pres">
      <dgm:prSet presAssocID="{FFCA2B35-B2C7-4493-87B4-5738CF9ECF66}" presName="LevelOneTextNode" presStyleLbl="node0" presStyleIdx="0" presStyleCnt="1" custScaleX="155265">
        <dgm:presLayoutVars>
          <dgm:chPref val="3"/>
        </dgm:presLayoutVars>
      </dgm:prSet>
      <dgm:spPr/>
      <dgm:t>
        <a:bodyPr/>
        <a:lstStyle/>
        <a:p>
          <a:endParaRPr lang="ru-RU"/>
        </a:p>
      </dgm:t>
    </dgm:pt>
    <dgm:pt modelId="{9B60D5BE-26EF-4A82-80E0-5438692FDB1D}" type="pres">
      <dgm:prSet presAssocID="{FFCA2B35-B2C7-4493-87B4-5738CF9ECF66}" presName="level2hierChild" presStyleCnt="0"/>
      <dgm:spPr/>
    </dgm:pt>
    <dgm:pt modelId="{327C8DF4-5979-4BFF-9271-2545BC3AEF29}" type="pres">
      <dgm:prSet presAssocID="{EE16AB45-7F94-4874-8C02-695AA0DCC072}" presName="conn2-1" presStyleLbl="parChTrans1D2" presStyleIdx="0" presStyleCnt="3"/>
      <dgm:spPr/>
      <dgm:t>
        <a:bodyPr/>
        <a:lstStyle/>
        <a:p>
          <a:endParaRPr lang="ru-RU"/>
        </a:p>
      </dgm:t>
    </dgm:pt>
    <dgm:pt modelId="{CB7A62E7-50FE-498B-86BB-D383992371D3}" type="pres">
      <dgm:prSet presAssocID="{EE16AB45-7F94-4874-8C02-695AA0DCC072}" presName="connTx" presStyleLbl="parChTrans1D2" presStyleIdx="0" presStyleCnt="3"/>
      <dgm:spPr/>
      <dgm:t>
        <a:bodyPr/>
        <a:lstStyle/>
        <a:p>
          <a:endParaRPr lang="ru-RU"/>
        </a:p>
      </dgm:t>
    </dgm:pt>
    <dgm:pt modelId="{B58F21F8-74F7-4EAA-BD65-332DDB4B0623}" type="pres">
      <dgm:prSet presAssocID="{20465E36-24A5-4868-A8BD-756B5A698F66}" presName="root2" presStyleCnt="0"/>
      <dgm:spPr/>
    </dgm:pt>
    <dgm:pt modelId="{18E1D2E6-8E10-40DB-987A-1480741BDBD3}" type="pres">
      <dgm:prSet presAssocID="{20465E36-24A5-4868-A8BD-756B5A698F66}" presName="LevelTwoTextNode" presStyleLbl="node2" presStyleIdx="0" presStyleCnt="3" custScaleX="213413" custScaleY="170704">
        <dgm:presLayoutVars>
          <dgm:chPref val="3"/>
        </dgm:presLayoutVars>
      </dgm:prSet>
      <dgm:spPr/>
      <dgm:t>
        <a:bodyPr/>
        <a:lstStyle/>
        <a:p>
          <a:endParaRPr lang="ru-RU"/>
        </a:p>
      </dgm:t>
    </dgm:pt>
    <dgm:pt modelId="{E8C3681F-D024-4E69-8103-E65A7EB0D416}" type="pres">
      <dgm:prSet presAssocID="{20465E36-24A5-4868-A8BD-756B5A698F66}" presName="level3hierChild" presStyleCnt="0"/>
      <dgm:spPr/>
    </dgm:pt>
    <dgm:pt modelId="{E793769F-0975-4C85-B91C-A2D562AEE921}" type="pres">
      <dgm:prSet presAssocID="{8C224374-7BB7-4CA6-856B-C3E20AF4F7A5}" presName="conn2-1" presStyleLbl="parChTrans1D2" presStyleIdx="1" presStyleCnt="3"/>
      <dgm:spPr/>
      <dgm:t>
        <a:bodyPr/>
        <a:lstStyle/>
        <a:p>
          <a:endParaRPr lang="ru-RU"/>
        </a:p>
      </dgm:t>
    </dgm:pt>
    <dgm:pt modelId="{DC961FA1-A394-408C-AFC2-19ECABD94C4F}" type="pres">
      <dgm:prSet presAssocID="{8C224374-7BB7-4CA6-856B-C3E20AF4F7A5}" presName="connTx" presStyleLbl="parChTrans1D2" presStyleIdx="1" presStyleCnt="3"/>
      <dgm:spPr/>
      <dgm:t>
        <a:bodyPr/>
        <a:lstStyle/>
        <a:p>
          <a:endParaRPr lang="ru-RU"/>
        </a:p>
      </dgm:t>
    </dgm:pt>
    <dgm:pt modelId="{3EB7BFCA-12ED-4379-9BCF-D9132F06D86D}" type="pres">
      <dgm:prSet presAssocID="{90987847-FF9F-4554-85B4-9BEEDC7B0D96}" presName="root2" presStyleCnt="0"/>
      <dgm:spPr/>
    </dgm:pt>
    <dgm:pt modelId="{6E8FC244-8BBC-4451-AA7A-5F1E8232DD4F}" type="pres">
      <dgm:prSet presAssocID="{90987847-FF9F-4554-85B4-9BEEDC7B0D96}" presName="LevelTwoTextNode" presStyleLbl="node2" presStyleIdx="1" presStyleCnt="3" custScaleX="215957" custScaleY="170204">
        <dgm:presLayoutVars>
          <dgm:chPref val="3"/>
        </dgm:presLayoutVars>
      </dgm:prSet>
      <dgm:spPr/>
      <dgm:t>
        <a:bodyPr/>
        <a:lstStyle/>
        <a:p>
          <a:endParaRPr lang="ru-RU"/>
        </a:p>
      </dgm:t>
    </dgm:pt>
    <dgm:pt modelId="{B9F75AEA-9406-4D5D-9C73-1105CABF9437}" type="pres">
      <dgm:prSet presAssocID="{90987847-FF9F-4554-85B4-9BEEDC7B0D96}" presName="level3hierChild" presStyleCnt="0"/>
      <dgm:spPr/>
    </dgm:pt>
    <dgm:pt modelId="{32D6AE82-8244-4C83-8764-9CB0BDF51BE8}" type="pres">
      <dgm:prSet presAssocID="{299DAB6B-D8AA-4511-88F2-B5E622604250}" presName="conn2-1" presStyleLbl="parChTrans1D2" presStyleIdx="2" presStyleCnt="3"/>
      <dgm:spPr/>
      <dgm:t>
        <a:bodyPr/>
        <a:lstStyle/>
        <a:p>
          <a:endParaRPr lang="ru-RU"/>
        </a:p>
      </dgm:t>
    </dgm:pt>
    <dgm:pt modelId="{32703870-90B0-486D-A701-DBF4008A227E}" type="pres">
      <dgm:prSet presAssocID="{299DAB6B-D8AA-4511-88F2-B5E622604250}" presName="connTx" presStyleLbl="parChTrans1D2" presStyleIdx="2" presStyleCnt="3"/>
      <dgm:spPr/>
      <dgm:t>
        <a:bodyPr/>
        <a:lstStyle/>
        <a:p>
          <a:endParaRPr lang="ru-RU"/>
        </a:p>
      </dgm:t>
    </dgm:pt>
    <dgm:pt modelId="{E4209354-0F38-41C1-AF59-83308F45CCA6}" type="pres">
      <dgm:prSet presAssocID="{EFBFB079-2AF4-442C-9C82-8EBD335EC2E1}" presName="root2" presStyleCnt="0"/>
      <dgm:spPr/>
    </dgm:pt>
    <dgm:pt modelId="{268114CA-CCE5-4018-9B54-65462E678C4E}" type="pres">
      <dgm:prSet presAssocID="{EFBFB079-2AF4-442C-9C82-8EBD335EC2E1}" presName="LevelTwoTextNode" presStyleLbl="node2" presStyleIdx="2" presStyleCnt="3" custScaleX="220529" custScaleY="173681">
        <dgm:presLayoutVars>
          <dgm:chPref val="3"/>
        </dgm:presLayoutVars>
      </dgm:prSet>
      <dgm:spPr/>
      <dgm:t>
        <a:bodyPr/>
        <a:lstStyle/>
        <a:p>
          <a:endParaRPr lang="ru-RU"/>
        </a:p>
      </dgm:t>
    </dgm:pt>
    <dgm:pt modelId="{A594B8FB-F036-478D-8EA1-BCF9D98E6ACD}" type="pres">
      <dgm:prSet presAssocID="{EFBFB079-2AF4-442C-9C82-8EBD335EC2E1}" presName="level3hierChild" presStyleCnt="0"/>
      <dgm:spPr/>
    </dgm:pt>
  </dgm:ptLst>
  <dgm:cxnLst>
    <dgm:cxn modelId="{45EB4665-B148-4F2F-8DC1-B82C4F9E8B11}" srcId="{FFCA2B35-B2C7-4493-87B4-5738CF9ECF66}" destId="{90987847-FF9F-4554-85B4-9BEEDC7B0D96}" srcOrd="1" destOrd="0" parTransId="{8C224374-7BB7-4CA6-856B-C3E20AF4F7A5}" sibTransId="{74AF4996-270A-4759-94DC-C42420DF1318}"/>
    <dgm:cxn modelId="{8CDBD218-3E4B-4E3E-B0F9-1CA3392224C0}" type="presOf" srcId="{299DAB6B-D8AA-4511-88F2-B5E622604250}" destId="{32D6AE82-8244-4C83-8764-9CB0BDF51BE8}" srcOrd="0" destOrd="0" presId="urn:microsoft.com/office/officeart/2008/layout/HorizontalMultiLevelHierarchy"/>
    <dgm:cxn modelId="{33E3B757-8D69-4CA6-B82C-98DC7B733C44}" type="presOf" srcId="{EE16AB45-7F94-4874-8C02-695AA0DCC072}" destId="{327C8DF4-5979-4BFF-9271-2545BC3AEF29}" srcOrd="0" destOrd="0" presId="urn:microsoft.com/office/officeart/2008/layout/HorizontalMultiLevelHierarchy"/>
    <dgm:cxn modelId="{AFEFC64B-85DD-4A9D-8116-5CE19B59438A}" type="presOf" srcId="{20465E36-24A5-4868-A8BD-756B5A698F66}" destId="{18E1D2E6-8E10-40DB-987A-1480741BDBD3}" srcOrd="0" destOrd="0" presId="urn:microsoft.com/office/officeart/2008/layout/HorizontalMultiLevelHierarchy"/>
    <dgm:cxn modelId="{7F59C6CD-0930-46FB-B656-FFBED1C1C6F1}" srcId="{FFCA2B35-B2C7-4493-87B4-5738CF9ECF66}" destId="{20465E36-24A5-4868-A8BD-756B5A698F66}" srcOrd="0" destOrd="0" parTransId="{EE16AB45-7F94-4874-8C02-695AA0DCC072}" sibTransId="{0CC8C213-AAEA-4466-B23A-6C7987A145E2}"/>
    <dgm:cxn modelId="{54DBE911-6EAC-4AA1-80FE-705856145167}" type="presOf" srcId="{8C224374-7BB7-4CA6-856B-C3E20AF4F7A5}" destId="{E793769F-0975-4C85-B91C-A2D562AEE921}" srcOrd="0" destOrd="0" presId="urn:microsoft.com/office/officeart/2008/layout/HorizontalMultiLevelHierarchy"/>
    <dgm:cxn modelId="{B1AE840B-93FC-4F0A-BBB7-01EF82733015}" type="presOf" srcId="{8C224374-7BB7-4CA6-856B-C3E20AF4F7A5}" destId="{DC961FA1-A394-408C-AFC2-19ECABD94C4F}" srcOrd="1" destOrd="0" presId="urn:microsoft.com/office/officeart/2008/layout/HorizontalMultiLevelHierarchy"/>
    <dgm:cxn modelId="{BC9BA216-6C2E-4C40-9273-5C27D4CAA82C}" type="presOf" srcId="{299DAB6B-D8AA-4511-88F2-B5E622604250}" destId="{32703870-90B0-486D-A701-DBF4008A227E}" srcOrd="1" destOrd="0" presId="urn:microsoft.com/office/officeart/2008/layout/HorizontalMultiLevelHierarchy"/>
    <dgm:cxn modelId="{B47D36FA-CA58-47A5-A29F-FCF0FAB1C6D3}" type="presOf" srcId="{EE16AB45-7F94-4874-8C02-695AA0DCC072}" destId="{CB7A62E7-50FE-498B-86BB-D383992371D3}" srcOrd="1" destOrd="0" presId="urn:microsoft.com/office/officeart/2008/layout/HorizontalMultiLevelHierarchy"/>
    <dgm:cxn modelId="{92427BB7-68C5-48C6-B357-64028B64F7F2}" srcId="{FFCA2B35-B2C7-4493-87B4-5738CF9ECF66}" destId="{EFBFB079-2AF4-442C-9C82-8EBD335EC2E1}" srcOrd="2" destOrd="0" parTransId="{299DAB6B-D8AA-4511-88F2-B5E622604250}" sibTransId="{39623E26-FF13-4F8C-BE5B-4969A78B76B2}"/>
    <dgm:cxn modelId="{88E1A2C0-271E-47FE-A7A7-4DC92C249A29}" type="presOf" srcId="{22EFD8C8-45B0-48D9-877A-DA6C37E30E38}" destId="{A24A39A9-4A12-4CA0-A238-3BF7C24812B4}" srcOrd="0" destOrd="0" presId="urn:microsoft.com/office/officeart/2008/layout/HorizontalMultiLevelHierarchy"/>
    <dgm:cxn modelId="{6B068688-6F68-4E5C-8498-396362D14D29}" srcId="{22EFD8C8-45B0-48D9-877A-DA6C37E30E38}" destId="{FFCA2B35-B2C7-4493-87B4-5738CF9ECF66}" srcOrd="0" destOrd="0" parTransId="{C1710955-7967-4FD8-B26B-9D60819B3FCA}" sibTransId="{E6390051-F5E5-4695-A780-58AE4D33691C}"/>
    <dgm:cxn modelId="{1A9ACAC3-4BDA-4C92-8CF5-9C10117422FA}" type="presOf" srcId="{90987847-FF9F-4554-85B4-9BEEDC7B0D96}" destId="{6E8FC244-8BBC-4451-AA7A-5F1E8232DD4F}" srcOrd="0" destOrd="0" presId="urn:microsoft.com/office/officeart/2008/layout/HorizontalMultiLevelHierarchy"/>
    <dgm:cxn modelId="{09015004-4CAE-4192-B67B-139978972AFC}" type="presOf" srcId="{EFBFB079-2AF4-442C-9C82-8EBD335EC2E1}" destId="{268114CA-CCE5-4018-9B54-65462E678C4E}" srcOrd="0" destOrd="0" presId="urn:microsoft.com/office/officeart/2008/layout/HorizontalMultiLevelHierarchy"/>
    <dgm:cxn modelId="{1C757C7E-87CC-44A0-AE7E-C07429D9C7DE}" type="presOf" srcId="{FFCA2B35-B2C7-4493-87B4-5738CF9ECF66}" destId="{191BAD4F-A9BD-49DA-8C58-24014138C426}" srcOrd="0" destOrd="0" presId="urn:microsoft.com/office/officeart/2008/layout/HorizontalMultiLevelHierarchy"/>
    <dgm:cxn modelId="{FDF74FEF-DF80-4C97-80DA-7D876C55056D}" type="presParOf" srcId="{A24A39A9-4A12-4CA0-A238-3BF7C24812B4}" destId="{92C67C8C-1908-40BC-A4E6-C8A94AE9ADE4}" srcOrd="0" destOrd="0" presId="urn:microsoft.com/office/officeart/2008/layout/HorizontalMultiLevelHierarchy"/>
    <dgm:cxn modelId="{51B49047-2EE9-4050-8E3A-CE508ED48F28}" type="presParOf" srcId="{92C67C8C-1908-40BC-A4E6-C8A94AE9ADE4}" destId="{191BAD4F-A9BD-49DA-8C58-24014138C426}" srcOrd="0" destOrd="0" presId="urn:microsoft.com/office/officeart/2008/layout/HorizontalMultiLevelHierarchy"/>
    <dgm:cxn modelId="{C9006D13-BF9C-445E-82F8-49687DA10BAA}" type="presParOf" srcId="{92C67C8C-1908-40BC-A4E6-C8A94AE9ADE4}" destId="{9B60D5BE-26EF-4A82-80E0-5438692FDB1D}" srcOrd="1" destOrd="0" presId="urn:microsoft.com/office/officeart/2008/layout/HorizontalMultiLevelHierarchy"/>
    <dgm:cxn modelId="{57754F65-E13E-4F69-95C9-29F4CD09DBE3}" type="presParOf" srcId="{9B60D5BE-26EF-4A82-80E0-5438692FDB1D}" destId="{327C8DF4-5979-4BFF-9271-2545BC3AEF29}" srcOrd="0" destOrd="0" presId="urn:microsoft.com/office/officeart/2008/layout/HorizontalMultiLevelHierarchy"/>
    <dgm:cxn modelId="{97DFB9F6-FB09-4759-AF14-0319AC7D42C8}" type="presParOf" srcId="{327C8DF4-5979-4BFF-9271-2545BC3AEF29}" destId="{CB7A62E7-50FE-498B-86BB-D383992371D3}" srcOrd="0" destOrd="0" presId="urn:microsoft.com/office/officeart/2008/layout/HorizontalMultiLevelHierarchy"/>
    <dgm:cxn modelId="{2FA0A206-F11D-4C43-8049-42A4BF596875}" type="presParOf" srcId="{9B60D5BE-26EF-4A82-80E0-5438692FDB1D}" destId="{B58F21F8-74F7-4EAA-BD65-332DDB4B0623}" srcOrd="1" destOrd="0" presId="urn:microsoft.com/office/officeart/2008/layout/HorizontalMultiLevelHierarchy"/>
    <dgm:cxn modelId="{F7136E0E-581A-456B-986A-EB6DCDF83BA3}" type="presParOf" srcId="{B58F21F8-74F7-4EAA-BD65-332DDB4B0623}" destId="{18E1D2E6-8E10-40DB-987A-1480741BDBD3}" srcOrd="0" destOrd="0" presId="urn:microsoft.com/office/officeart/2008/layout/HorizontalMultiLevelHierarchy"/>
    <dgm:cxn modelId="{B1A94AA9-BC5F-4218-9F29-6B0554D9F339}" type="presParOf" srcId="{B58F21F8-74F7-4EAA-BD65-332DDB4B0623}" destId="{E8C3681F-D024-4E69-8103-E65A7EB0D416}" srcOrd="1" destOrd="0" presId="urn:microsoft.com/office/officeart/2008/layout/HorizontalMultiLevelHierarchy"/>
    <dgm:cxn modelId="{B607A1A1-93FF-4131-9761-07E16F97F5C0}" type="presParOf" srcId="{9B60D5BE-26EF-4A82-80E0-5438692FDB1D}" destId="{E793769F-0975-4C85-B91C-A2D562AEE921}" srcOrd="2" destOrd="0" presId="urn:microsoft.com/office/officeart/2008/layout/HorizontalMultiLevelHierarchy"/>
    <dgm:cxn modelId="{4A839153-111B-4B60-BC9D-AC4BFB32666B}" type="presParOf" srcId="{E793769F-0975-4C85-B91C-A2D562AEE921}" destId="{DC961FA1-A394-408C-AFC2-19ECABD94C4F}" srcOrd="0" destOrd="0" presId="urn:microsoft.com/office/officeart/2008/layout/HorizontalMultiLevelHierarchy"/>
    <dgm:cxn modelId="{9779E8B1-85FC-43F5-B685-78D39F546164}" type="presParOf" srcId="{9B60D5BE-26EF-4A82-80E0-5438692FDB1D}" destId="{3EB7BFCA-12ED-4379-9BCF-D9132F06D86D}" srcOrd="3" destOrd="0" presId="urn:microsoft.com/office/officeart/2008/layout/HorizontalMultiLevelHierarchy"/>
    <dgm:cxn modelId="{4326DA06-F5C9-4C75-B62D-EDD5E5C89767}" type="presParOf" srcId="{3EB7BFCA-12ED-4379-9BCF-D9132F06D86D}" destId="{6E8FC244-8BBC-4451-AA7A-5F1E8232DD4F}" srcOrd="0" destOrd="0" presId="urn:microsoft.com/office/officeart/2008/layout/HorizontalMultiLevelHierarchy"/>
    <dgm:cxn modelId="{3AB4CBD3-248E-4777-9253-DDD071B82CC7}" type="presParOf" srcId="{3EB7BFCA-12ED-4379-9BCF-D9132F06D86D}" destId="{B9F75AEA-9406-4D5D-9C73-1105CABF9437}" srcOrd="1" destOrd="0" presId="urn:microsoft.com/office/officeart/2008/layout/HorizontalMultiLevelHierarchy"/>
    <dgm:cxn modelId="{48C041DC-B94E-4DDE-A376-A0FF9C324586}" type="presParOf" srcId="{9B60D5BE-26EF-4A82-80E0-5438692FDB1D}" destId="{32D6AE82-8244-4C83-8764-9CB0BDF51BE8}" srcOrd="4" destOrd="0" presId="urn:microsoft.com/office/officeart/2008/layout/HorizontalMultiLevelHierarchy"/>
    <dgm:cxn modelId="{2A1816C7-90DE-4E31-AC0E-F690CF2B9ABD}" type="presParOf" srcId="{32D6AE82-8244-4C83-8764-9CB0BDF51BE8}" destId="{32703870-90B0-486D-A701-DBF4008A227E}" srcOrd="0" destOrd="0" presId="urn:microsoft.com/office/officeart/2008/layout/HorizontalMultiLevelHierarchy"/>
    <dgm:cxn modelId="{A4B139BB-8450-4D75-A42C-4CBFDAC41F6D}" type="presParOf" srcId="{9B60D5BE-26EF-4A82-80E0-5438692FDB1D}" destId="{E4209354-0F38-41C1-AF59-83308F45CCA6}" srcOrd="5" destOrd="0" presId="urn:microsoft.com/office/officeart/2008/layout/HorizontalMultiLevelHierarchy"/>
    <dgm:cxn modelId="{869E93ED-A27E-46DC-BAFA-C866F8AA80E4}" type="presParOf" srcId="{E4209354-0F38-41C1-AF59-83308F45CCA6}" destId="{268114CA-CCE5-4018-9B54-65462E678C4E}" srcOrd="0" destOrd="0" presId="urn:microsoft.com/office/officeart/2008/layout/HorizontalMultiLevelHierarchy"/>
    <dgm:cxn modelId="{7836F95F-53E6-41DB-A1E4-F1A9681CF761}" type="presParOf" srcId="{E4209354-0F38-41C1-AF59-83308F45CCA6}" destId="{A594B8FB-F036-478D-8EA1-BCF9D98E6AC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98E8066-FB1A-4ADC-9AA4-D42CD2D99405}"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ru-RU"/>
        </a:p>
      </dgm:t>
    </dgm:pt>
    <dgm:pt modelId="{A82BCDD4-EE87-4A0C-8DBB-E9A69152554A}">
      <dgm:prSet/>
      <dgm:spPr/>
      <dgm:t>
        <a:bodyPr/>
        <a:lstStyle/>
        <a:p>
          <a:r>
            <a:rPr lang="ru-RU" dirty="0" smtClean="0"/>
            <a:t> Содержание учебного материала содержит причинно-следственные связи и зависимости, направлено на формирование понятий, законов, теорий.</a:t>
          </a:r>
          <a:endParaRPr lang="ru-RU" dirty="0"/>
        </a:p>
      </dgm:t>
    </dgm:pt>
    <dgm:pt modelId="{710D5107-6FED-47DB-8967-72B8C36FAA6A}" type="parTrans" cxnId="{9C3D9D40-A014-427C-AAF1-C1184ABF4BBE}">
      <dgm:prSet/>
      <dgm:spPr/>
      <dgm:t>
        <a:bodyPr/>
        <a:lstStyle/>
        <a:p>
          <a:endParaRPr lang="ru-RU"/>
        </a:p>
      </dgm:t>
    </dgm:pt>
    <dgm:pt modelId="{10FD43F6-AB38-4B3A-AA40-CA332305C417}" type="sibTrans" cxnId="{9C3D9D40-A014-427C-AAF1-C1184ABF4BBE}">
      <dgm:prSet/>
      <dgm:spPr/>
      <dgm:t>
        <a:bodyPr/>
        <a:lstStyle/>
        <a:p>
          <a:endParaRPr lang="ru-RU"/>
        </a:p>
      </dgm:t>
    </dgm:pt>
    <dgm:pt modelId="{192A319D-29A0-4018-AE4D-717338FA638A}">
      <dgm:prSet/>
      <dgm:spPr/>
      <dgm:t>
        <a:bodyPr/>
        <a:lstStyle/>
        <a:p>
          <a:r>
            <a:rPr lang="ru-RU" smtClean="0"/>
            <a:t>Ученики подготовлены к проблемному изучению темы.</a:t>
          </a:r>
          <a:endParaRPr lang="ru-RU"/>
        </a:p>
      </dgm:t>
    </dgm:pt>
    <dgm:pt modelId="{8FE0ACB7-6622-48E5-9B4B-18A97FB156CB}" type="parTrans" cxnId="{3EEE0725-FA0F-4BFE-B6AF-9364D3BBDA89}">
      <dgm:prSet/>
      <dgm:spPr/>
      <dgm:t>
        <a:bodyPr/>
        <a:lstStyle/>
        <a:p>
          <a:endParaRPr lang="ru-RU"/>
        </a:p>
      </dgm:t>
    </dgm:pt>
    <dgm:pt modelId="{DBFB782E-B790-4260-BF34-8CEE924E0B00}" type="sibTrans" cxnId="{3EEE0725-FA0F-4BFE-B6AF-9364D3BBDA89}">
      <dgm:prSet/>
      <dgm:spPr/>
      <dgm:t>
        <a:bodyPr/>
        <a:lstStyle/>
        <a:p>
          <a:endParaRPr lang="ru-RU"/>
        </a:p>
      </dgm:t>
    </dgm:pt>
    <dgm:pt modelId="{8CAED21C-C77D-472B-84C1-2A545321C26C}">
      <dgm:prSet/>
      <dgm:spPr/>
      <dgm:t>
        <a:bodyPr/>
        <a:lstStyle/>
        <a:p>
          <a:r>
            <a:rPr lang="ru-RU" dirty="0" smtClean="0"/>
            <a:t>Ученики решают задачи на развитие самостоятельности мышления, формирование исследовательских умений, творческого подхода к делу .</a:t>
          </a:r>
          <a:endParaRPr lang="ru-RU" dirty="0"/>
        </a:p>
      </dgm:t>
    </dgm:pt>
    <dgm:pt modelId="{79EAFB92-FECB-4107-9EFC-E1EF0102200F}" type="parTrans" cxnId="{4B332159-1F11-440E-871D-023FE0194398}">
      <dgm:prSet/>
      <dgm:spPr/>
      <dgm:t>
        <a:bodyPr/>
        <a:lstStyle/>
        <a:p>
          <a:endParaRPr lang="ru-RU"/>
        </a:p>
      </dgm:t>
    </dgm:pt>
    <dgm:pt modelId="{8FF5F48E-F4A1-48E1-A2DF-713928B187D0}" type="sibTrans" cxnId="{4B332159-1F11-440E-871D-023FE0194398}">
      <dgm:prSet/>
      <dgm:spPr/>
      <dgm:t>
        <a:bodyPr/>
        <a:lstStyle/>
        <a:p>
          <a:endParaRPr lang="ru-RU"/>
        </a:p>
      </dgm:t>
    </dgm:pt>
    <dgm:pt modelId="{0837EF2D-4569-49C7-B8AC-EC5953BC1FE6}" type="pres">
      <dgm:prSet presAssocID="{098E8066-FB1A-4ADC-9AA4-D42CD2D99405}" presName="Name0" presStyleCnt="0">
        <dgm:presLayoutVars>
          <dgm:chMax val="7"/>
          <dgm:chPref val="7"/>
          <dgm:dir/>
        </dgm:presLayoutVars>
      </dgm:prSet>
      <dgm:spPr/>
      <dgm:t>
        <a:bodyPr/>
        <a:lstStyle/>
        <a:p>
          <a:endParaRPr lang="ru-RU"/>
        </a:p>
      </dgm:t>
    </dgm:pt>
    <dgm:pt modelId="{3A84EF65-01B4-48AE-8373-E7DA9DB27957}" type="pres">
      <dgm:prSet presAssocID="{098E8066-FB1A-4ADC-9AA4-D42CD2D99405}" presName="Name1" presStyleCnt="0"/>
      <dgm:spPr/>
    </dgm:pt>
    <dgm:pt modelId="{CC827DF6-CCA6-4E88-8C7A-289EF99BA3AD}" type="pres">
      <dgm:prSet presAssocID="{098E8066-FB1A-4ADC-9AA4-D42CD2D99405}" presName="cycle" presStyleCnt="0"/>
      <dgm:spPr/>
    </dgm:pt>
    <dgm:pt modelId="{491E8398-9637-4C11-BB9D-B632BA4810D7}" type="pres">
      <dgm:prSet presAssocID="{098E8066-FB1A-4ADC-9AA4-D42CD2D99405}" presName="srcNode" presStyleLbl="node1" presStyleIdx="0" presStyleCnt="3"/>
      <dgm:spPr/>
    </dgm:pt>
    <dgm:pt modelId="{139C50CA-FE26-45CE-B842-7977A0393D7E}" type="pres">
      <dgm:prSet presAssocID="{098E8066-FB1A-4ADC-9AA4-D42CD2D99405}" presName="conn" presStyleLbl="parChTrans1D2" presStyleIdx="0" presStyleCnt="1"/>
      <dgm:spPr/>
      <dgm:t>
        <a:bodyPr/>
        <a:lstStyle/>
        <a:p>
          <a:endParaRPr lang="ru-RU"/>
        </a:p>
      </dgm:t>
    </dgm:pt>
    <dgm:pt modelId="{40C849B9-4322-48AA-A18A-63703FC25FB9}" type="pres">
      <dgm:prSet presAssocID="{098E8066-FB1A-4ADC-9AA4-D42CD2D99405}" presName="extraNode" presStyleLbl="node1" presStyleIdx="0" presStyleCnt="3"/>
      <dgm:spPr/>
    </dgm:pt>
    <dgm:pt modelId="{CF052732-4140-455B-838F-59E4967A1EAD}" type="pres">
      <dgm:prSet presAssocID="{098E8066-FB1A-4ADC-9AA4-D42CD2D99405}" presName="dstNode" presStyleLbl="node1" presStyleIdx="0" presStyleCnt="3"/>
      <dgm:spPr/>
    </dgm:pt>
    <dgm:pt modelId="{C6079AA3-4783-4E30-A7E5-258480FB6A21}" type="pres">
      <dgm:prSet presAssocID="{A82BCDD4-EE87-4A0C-8DBB-E9A69152554A}" presName="text_1" presStyleLbl="node1" presStyleIdx="0" presStyleCnt="3">
        <dgm:presLayoutVars>
          <dgm:bulletEnabled val="1"/>
        </dgm:presLayoutVars>
      </dgm:prSet>
      <dgm:spPr/>
      <dgm:t>
        <a:bodyPr/>
        <a:lstStyle/>
        <a:p>
          <a:endParaRPr lang="ru-RU"/>
        </a:p>
      </dgm:t>
    </dgm:pt>
    <dgm:pt modelId="{DFB55DB1-534A-4D35-B07C-424A69E6164F}" type="pres">
      <dgm:prSet presAssocID="{A82BCDD4-EE87-4A0C-8DBB-E9A69152554A}" presName="accent_1" presStyleCnt="0"/>
      <dgm:spPr/>
    </dgm:pt>
    <dgm:pt modelId="{FA00465B-02C9-42B7-ABD7-6C173AC7381C}" type="pres">
      <dgm:prSet presAssocID="{A82BCDD4-EE87-4A0C-8DBB-E9A69152554A}" presName="accentRepeatNode" presStyleLbl="solidFgAcc1" presStyleIdx="0" presStyleCnt="3" custScaleX="66908"/>
      <dgm:spPr/>
    </dgm:pt>
    <dgm:pt modelId="{0C704706-236A-4DC0-ADFB-30AB8DA4EE4A}" type="pres">
      <dgm:prSet presAssocID="{192A319D-29A0-4018-AE4D-717338FA638A}" presName="text_2" presStyleLbl="node1" presStyleIdx="1" presStyleCnt="3">
        <dgm:presLayoutVars>
          <dgm:bulletEnabled val="1"/>
        </dgm:presLayoutVars>
      </dgm:prSet>
      <dgm:spPr/>
      <dgm:t>
        <a:bodyPr/>
        <a:lstStyle/>
        <a:p>
          <a:endParaRPr lang="ru-RU"/>
        </a:p>
      </dgm:t>
    </dgm:pt>
    <dgm:pt modelId="{D452F61E-CE6A-4613-998E-14222DEC9398}" type="pres">
      <dgm:prSet presAssocID="{192A319D-29A0-4018-AE4D-717338FA638A}" presName="accent_2" presStyleCnt="0"/>
      <dgm:spPr/>
    </dgm:pt>
    <dgm:pt modelId="{88273788-44E6-4335-99FD-19F4945A4E5B}" type="pres">
      <dgm:prSet presAssocID="{192A319D-29A0-4018-AE4D-717338FA638A}" presName="accentRepeatNode" presStyleLbl="solidFgAcc1" presStyleIdx="1" presStyleCnt="3" custScaleX="66515"/>
      <dgm:spPr/>
    </dgm:pt>
    <dgm:pt modelId="{8A003B72-CE49-4E91-88BC-9D79B8BF2DC8}" type="pres">
      <dgm:prSet presAssocID="{8CAED21C-C77D-472B-84C1-2A545321C26C}" presName="text_3" presStyleLbl="node1" presStyleIdx="2" presStyleCnt="3">
        <dgm:presLayoutVars>
          <dgm:bulletEnabled val="1"/>
        </dgm:presLayoutVars>
      </dgm:prSet>
      <dgm:spPr/>
      <dgm:t>
        <a:bodyPr/>
        <a:lstStyle/>
        <a:p>
          <a:endParaRPr lang="ru-RU"/>
        </a:p>
      </dgm:t>
    </dgm:pt>
    <dgm:pt modelId="{1D215F13-3B65-49A3-A43C-8822EC6CA908}" type="pres">
      <dgm:prSet presAssocID="{8CAED21C-C77D-472B-84C1-2A545321C26C}" presName="accent_3" presStyleCnt="0"/>
      <dgm:spPr/>
    </dgm:pt>
    <dgm:pt modelId="{CC0CE142-1812-4BE4-AF3E-1D660A9852C1}" type="pres">
      <dgm:prSet presAssocID="{8CAED21C-C77D-472B-84C1-2A545321C26C}" presName="accentRepeatNode" presStyleLbl="solidFgAcc1" presStyleIdx="2" presStyleCnt="3" custScaleX="62625"/>
      <dgm:spPr/>
    </dgm:pt>
  </dgm:ptLst>
  <dgm:cxnLst>
    <dgm:cxn modelId="{3EEE0725-FA0F-4BFE-B6AF-9364D3BBDA89}" srcId="{098E8066-FB1A-4ADC-9AA4-D42CD2D99405}" destId="{192A319D-29A0-4018-AE4D-717338FA638A}" srcOrd="1" destOrd="0" parTransId="{8FE0ACB7-6622-48E5-9B4B-18A97FB156CB}" sibTransId="{DBFB782E-B790-4260-BF34-8CEE924E0B00}"/>
    <dgm:cxn modelId="{6139B132-EF10-4569-90CA-F1AFB429E060}" type="presOf" srcId="{192A319D-29A0-4018-AE4D-717338FA638A}" destId="{0C704706-236A-4DC0-ADFB-30AB8DA4EE4A}" srcOrd="0" destOrd="0" presId="urn:microsoft.com/office/officeart/2008/layout/VerticalCurvedList"/>
    <dgm:cxn modelId="{4B332159-1F11-440E-871D-023FE0194398}" srcId="{098E8066-FB1A-4ADC-9AA4-D42CD2D99405}" destId="{8CAED21C-C77D-472B-84C1-2A545321C26C}" srcOrd="2" destOrd="0" parTransId="{79EAFB92-FECB-4107-9EFC-E1EF0102200F}" sibTransId="{8FF5F48E-F4A1-48E1-A2DF-713928B187D0}"/>
    <dgm:cxn modelId="{78E91C0E-DD6C-428A-8431-EEC4092FB172}" type="presOf" srcId="{A82BCDD4-EE87-4A0C-8DBB-E9A69152554A}" destId="{C6079AA3-4783-4E30-A7E5-258480FB6A21}" srcOrd="0" destOrd="0" presId="urn:microsoft.com/office/officeart/2008/layout/VerticalCurvedList"/>
    <dgm:cxn modelId="{BD1457A3-5406-4A5B-9035-7E04F8151932}" type="presOf" srcId="{10FD43F6-AB38-4B3A-AA40-CA332305C417}" destId="{139C50CA-FE26-45CE-B842-7977A0393D7E}" srcOrd="0" destOrd="0" presId="urn:microsoft.com/office/officeart/2008/layout/VerticalCurvedList"/>
    <dgm:cxn modelId="{036030E5-595E-4119-AB1E-96DB2A5BC0F0}" type="presOf" srcId="{098E8066-FB1A-4ADC-9AA4-D42CD2D99405}" destId="{0837EF2D-4569-49C7-B8AC-EC5953BC1FE6}" srcOrd="0" destOrd="0" presId="urn:microsoft.com/office/officeart/2008/layout/VerticalCurvedList"/>
    <dgm:cxn modelId="{050AC040-75BF-49E3-8941-F2B7DE278998}" type="presOf" srcId="{8CAED21C-C77D-472B-84C1-2A545321C26C}" destId="{8A003B72-CE49-4E91-88BC-9D79B8BF2DC8}" srcOrd="0" destOrd="0" presId="urn:microsoft.com/office/officeart/2008/layout/VerticalCurvedList"/>
    <dgm:cxn modelId="{9C3D9D40-A014-427C-AAF1-C1184ABF4BBE}" srcId="{098E8066-FB1A-4ADC-9AA4-D42CD2D99405}" destId="{A82BCDD4-EE87-4A0C-8DBB-E9A69152554A}" srcOrd="0" destOrd="0" parTransId="{710D5107-6FED-47DB-8967-72B8C36FAA6A}" sibTransId="{10FD43F6-AB38-4B3A-AA40-CA332305C417}"/>
    <dgm:cxn modelId="{E15EEE82-6E9C-4AE0-9028-0F716D387FA9}" type="presParOf" srcId="{0837EF2D-4569-49C7-B8AC-EC5953BC1FE6}" destId="{3A84EF65-01B4-48AE-8373-E7DA9DB27957}" srcOrd="0" destOrd="0" presId="urn:microsoft.com/office/officeart/2008/layout/VerticalCurvedList"/>
    <dgm:cxn modelId="{9AEFCCFA-F8A4-4B3B-B42F-9C85C24137C2}" type="presParOf" srcId="{3A84EF65-01B4-48AE-8373-E7DA9DB27957}" destId="{CC827DF6-CCA6-4E88-8C7A-289EF99BA3AD}" srcOrd="0" destOrd="0" presId="urn:microsoft.com/office/officeart/2008/layout/VerticalCurvedList"/>
    <dgm:cxn modelId="{3CD107ED-121F-492D-BE60-C0CF280ADBB2}" type="presParOf" srcId="{CC827DF6-CCA6-4E88-8C7A-289EF99BA3AD}" destId="{491E8398-9637-4C11-BB9D-B632BA4810D7}" srcOrd="0" destOrd="0" presId="urn:microsoft.com/office/officeart/2008/layout/VerticalCurvedList"/>
    <dgm:cxn modelId="{AC0EF1D4-2373-4153-B28A-90722FE2B3F4}" type="presParOf" srcId="{CC827DF6-CCA6-4E88-8C7A-289EF99BA3AD}" destId="{139C50CA-FE26-45CE-B842-7977A0393D7E}" srcOrd="1" destOrd="0" presId="urn:microsoft.com/office/officeart/2008/layout/VerticalCurvedList"/>
    <dgm:cxn modelId="{60DDAC75-D507-447E-BE89-654398DD3C97}" type="presParOf" srcId="{CC827DF6-CCA6-4E88-8C7A-289EF99BA3AD}" destId="{40C849B9-4322-48AA-A18A-63703FC25FB9}" srcOrd="2" destOrd="0" presId="urn:microsoft.com/office/officeart/2008/layout/VerticalCurvedList"/>
    <dgm:cxn modelId="{393E147B-B1A8-4C27-8B52-D7144A1E1923}" type="presParOf" srcId="{CC827DF6-CCA6-4E88-8C7A-289EF99BA3AD}" destId="{CF052732-4140-455B-838F-59E4967A1EAD}" srcOrd="3" destOrd="0" presId="urn:microsoft.com/office/officeart/2008/layout/VerticalCurvedList"/>
    <dgm:cxn modelId="{B7D2A6C9-3987-46FE-905D-D2EDDF7C4AD6}" type="presParOf" srcId="{3A84EF65-01B4-48AE-8373-E7DA9DB27957}" destId="{C6079AA3-4783-4E30-A7E5-258480FB6A21}" srcOrd="1" destOrd="0" presId="urn:microsoft.com/office/officeart/2008/layout/VerticalCurvedList"/>
    <dgm:cxn modelId="{37A84C5B-E744-448C-8CCF-35611542E30B}" type="presParOf" srcId="{3A84EF65-01B4-48AE-8373-E7DA9DB27957}" destId="{DFB55DB1-534A-4D35-B07C-424A69E6164F}" srcOrd="2" destOrd="0" presId="urn:microsoft.com/office/officeart/2008/layout/VerticalCurvedList"/>
    <dgm:cxn modelId="{B8E8A277-5516-4031-BF64-CEECEFF1B7C1}" type="presParOf" srcId="{DFB55DB1-534A-4D35-B07C-424A69E6164F}" destId="{FA00465B-02C9-42B7-ABD7-6C173AC7381C}" srcOrd="0" destOrd="0" presId="urn:microsoft.com/office/officeart/2008/layout/VerticalCurvedList"/>
    <dgm:cxn modelId="{E9A6D377-8E87-4D0E-98C5-10F2E1C7BFA1}" type="presParOf" srcId="{3A84EF65-01B4-48AE-8373-E7DA9DB27957}" destId="{0C704706-236A-4DC0-ADFB-30AB8DA4EE4A}" srcOrd="3" destOrd="0" presId="urn:microsoft.com/office/officeart/2008/layout/VerticalCurvedList"/>
    <dgm:cxn modelId="{70A4DE73-D61A-422C-8CD2-683D18B54DE7}" type="presParOf" srcId="{3A84EF65-01B4-48AE-8373-E7DA9DB27957}" destId="{D452F61E-CE6A-4613-998E-14222DEC9398}" srcOrd="4" destOrd="0" presId="urn:microsoft.com/office/officeart/2008/layout/VerticalCurvedList"/>
    <dgm:cxn modelId="{FE005C9E-2673-40D0-93B6-59237A333B0E}" type="presParOf" srcId="{D452F61E-CE6A-4613-998E-14222DEC9398}" destId="{88273788-44E6-4335-99FD-19F4945A4E5B}" srcOrd="0" destOrd="0" presId="urn:microsoft.com/office/officeart/2008/layout/VerticalCurvedList"/>
    <dgm:cxn modelId="{AECB3499-300D-45F9-AF77-846236AF999A}" type="presParOf" srcId="{3A84EF65-01B4-48AE-8373-E7DA9DB27957}" destId="{8A003B72-CE49-4E91-88BC-9D79B8BF2DC8}" srcOrd="5" destOrd="0" presId="urn:microsoft.com/office/officeart/2008/layout/VerticalCurvedList"/>
    <dgm:cxn modelId="{6D558E22-5FFB-4618-B322-5169E461557D}" type="presParOf" srcId="{3A84EF65-01B4-48AE-8373-E7DA9DB27957}" destId="{1D215F13-3B65-49A3-A43C-8822EC6CA908}" srcOrd="6" destOrd="0" presId="urn:microsoft.com/office/officeart/2008/layout/VerticalCurvedList"/>
    <dgm:cxn modelId="{24C50CB6-A817-47CC-BEA0-29D4CA20F94C}" type="presParOf" srcId="{1D215F13-3B65-49A3-A43C-8822EC6CA908}" destId="{CC0CE142-1812-4BE4-AF3E-1D660A9852C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060704B-8E03-4FB4-AAE6-EB390E6A410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E163499-A059-4C8A-93C9-35D0B1DDE707}">
      <dgm:prSet/>
      <dgm:spPr/>
      <dgm:t>
        <a:bodyPr/>
        <a:lstStyle/>
        <a:p>
          <a:r>
            <a:rPr lang="ru-RU" dirty="0" smtClean="0"/>
            <a:t>1. Проблемные задания должны быть ориентированы на всех учащихся. Это возможно, если они доступны для «массового» ученика и в то же время способны быть эффективным средством развития творческих начал. Данному требованию отвечают задания средней трудности, посильные учащимся, но вместе с тем предполагающие при их выполнении проявления наблюдательности, обращения к анализу, синтезу, сравнению, индукции;</a:t>
          </a:r>
          <a:endParaRPr lang="ru-RU" dirty="0"/>
        </a:p>
      </dgm:t>
    </dgm:pt>
    <dgm:pt modelId="{D6F17990-7689-44E4-9D42-A4BD289EF266}" type="parTrans" cxnId="{ECF97EC0-309A-4193-9FF3-3890A0BE453D}">
      <dgm:prSet/>
      <dgm:spPr/>
      <dgm:t>
        <a:bodyPr/>
        <a:lstStyle/>
        <a:p>
          <a:endParaRPr lang="ru-RU"/>
        </a:p>
      </dgm:t>
    </dgm:pt>
    <dgm:pt modelId="{422704AC-FAD4-47E8-B193-4F1F4F405874}" type="sibTrans" cxnId="{ECF97EC0-309A-4193-9FF3-3890A0BE453D}">
      <dgm:prSet/>
      <dgm:spPr/>
      <dgm:t>
        <a:bodyPr/>
        <a:lstStyle/>
        <a:p>
          <a:endParaRPr lang="ru-RU"/>
        </a:p>
      </dgm:t>
    </dgm:pt>
    <dgm:pt modelId="{2AC8492D-DDC4-4978-AB56-7A0E6F0C0B72}">
      <dgm:prSet/>
      <dgm:spPr/>
      <dgm:t>
        <a:bodyPr/>
        <a:lstStyle/>
        <a:p>
          <a:r>
            <a:rPr lang="ru-RU" dirty="0" smtClean="0"/>
            <a:t>2.проблемные задания должны быть тесно связаны с основным учебным материалом. Целесообразно подбирать блоки родственных заданий, объединенных одной математической идеей или проблемой. Каждая задача из такой серии «высвечивает» отдельную грань исследуемой проблемы. Сама же серия позволяет ее всесторонне изучить.</a:t>
          </a:r>
          <a:endParaRPr lang="ru-RU" dirty="0"/>
        </a:p>
      </dgm:t>
    </dgm:pt>
    <dgm:pt modelId="{A21F0F66-4CDE-475B-AC19-F04FEB886367}" type="parTrans" cxnId="{F3106745-62CB-490C-BBE3-108EE1D227DA}">
      <dgm:prSet/>
      <dgm:spPr/>
      <dgm:t>
        <a:bodyPr/>
        <a:lstStyle/>
        <a:p>
          <a:endParaRPr lang="ru-RU"/>
        </a:p>
      </dgm:t>
    </dgm:pt>
    <dgm:pt modelId="{6B1D9075-2C62-4A8A-974C-5138564B2BBD}" type="sibTrans" cxnId="{F3106745-62CB-490C-BBE3-108EE1D227DA}">
      <dgm:prSet/>
      <dgm:spPr/>
      <dgm:t>
        <a:bodyPr/>
        <a:lstStyle/>
        <a:p>
          <a:endParaRPr lang="ru-RU"/>
        </a:p>
      </dgm:t>
    </dgm:pt>
    <dgm:pt modelId="{E932DEFD-3EAA-4870-A616-7615C514F823}" type="pres">
      <dgm:prSet presAssocID="{5060704B-8E03-4FB4-AAE6-EB390E6A4103}" presName="linear" presStyleCnt="0">
        <dgm:presLayoutVars>
          <dgm:animLvl val="lvl"/>
          <dgm:resizeHandles val="exact"/>
        </dgm:presLayoutVars>
      </dgm:prSet>
      <dgm:spPr/>
      <dgm:t>
        <a:bodyPr/>
        <a:lstStyle/>
        <a:p>
          <a:endParaRPr lang="ru-RU"/>
        </a:p>
      </dgm:t>
    </dgm:pt>
    <dgm:pt modelId="{912577FC-247D-4BB7-9865-98078E262192}" type="pres">
      <dgm:prSet presAssocID="{DE163499-A059-4C8A-93C9-35D0B1DDE707}" presName="parentText" presStyleLbl="node1" presStyleIdx="0" presStyleCnt="2" custScaleY="133256">
        <dgm:presLayoutVars>
          <dgm:chMax val="0"/>
          <dgm:bulletEnabled val="1"/>
        </dgm:presLayoutVars>
      </dgm:prSet>
      <dgm:spPr/>
      <dgm:t>
        <a:bodyPr/>
        <a:lstStyle/>
        <a:p>
          <a:endParaRPr lang="ru-RU"/>
        </a:p>
      </dgm:t>
    </dgm:pt>
    <dgm:pt modelId="{06177F8A-6AFB-42A4-A5B6-C93780A57B16}" type="pres">
      <dgm:prSet presAssocID="{422704AC-FAD4-47E8-B193-4F1F4F405874}" presName="spacer" presStyleCnt="0"/>
      <dgm:spPr/>
    </dgm:pt>
    <dgm:pt modelId="{568976F2-B443-4037-B037-CA1DF8986FE0}" type="pres">
      <dgm:prSet presAssocID="{2AC8492D-DDC4-4978-AB56-7A0E6F0C0B72}" presName="parentText" presStyleLbl="node1" presStyleIdx="1" presStyleCnt="2" custScaleY="149024">
        <dgm:presLayoutVars>
          <dgm:chMax val="0"/>
          <dgm:bulletEnabled val="1"/>
        </dgm:presLayoutVars>
      </dgm:prSet>
      <dgm:spPr/>
      <dgm:t>
        <a:bodyPr/>
        <a:lstStyle/>
        <a:p>
          <a:endParaRPr lang="ru-RU"/>
        </a:p>
      </dgm:t>
    </dgm:pt>
  </dgm:ptLst>
  <dgm:cxnLst>
    <dgm:cxn modelId="{F3106745-62CB-490C-BBE3-108EE1D227DA}" srcId="{5060704B-8E03-4FB4-AAE6-EB390E6A4103}" destId="{2AC8492D-DDC4-4978-AB56-7A0E6F0C0B72}" srcOrd="1" destOrd="0" parTransId="{A21F0F66-4CDE-475B-AC19-F04FEB886367}" sibTransId="{6B1D9075-2C62-4A8A-974C-5138564B2BBD}"/>
    <dgm:cxn modelId="{ECF97EC0-309A-4193-9FF3-3890A0BE453D}" srcId="{5060704B-8E03-4FB4-AAE6-EB390E6A4103}" destId="{DE163499-A059-4C8A-93C9-35D0B1DDE707}" srcOrd="0" destOrd="0" parTransId="{D6F17990-7689-44E4-9D42-A4BD289EF266}" sibTransId="{422704AC-FAD4-47E8-B193-4F1F4F405874}"/>
    <dgm:cxn modelId="{E5E8D3EC-3024-42D3-B7CB-0AF0A5C25B4A}" type="presOf" srcId="{5060704B-8E03-4FB4-AAE6-EB390E6A4103}" destId="{E932DEFD-3EAA-4870-A616-7615C514F823}" srcOrd="0" destOrd="0" presId="urn:microsoft.com/office/officeart/2005/8/layout/vList2"/>
    <dgm:cxn modelId="{ACE9F3A6-7376-4097-B2FB-2CA72100A036}" type="presOf" srcId="{2AC8492D-DDC4-4978-AB56-7A0E6F0C0B72}" destId="{568976F2-B443-4037-B037-CA1DF8986FE0}" srcOrd="0" destOrd="0" presId="urn:microsoft.com/office/officeart/2005/8/layout/vList2"/>
    <dgm:cxn modelId="{97BF1F06-A75F-4F32-A07D-0B24EFBE008F}" type="presOf" srcId="{DE163499-A059-4C8A-93C9-35D0B1DDE707}" destId="{912577FC-247D-4BB7-9865-98078E262192}" srcOrd="0" destOrd="0" presId="urn:microsoft.com/office/officeart/2005/8/layout/vList2"/>
    <dgm:cxn modelId="{1024A261-BEBC-4E53-8B3A-A05EB549AFDF}" type="presParOf" srcId="{E932DEFD-3EAA-4870-A616-7615C514F823}" destId="{912577FC-247D-4BB7-9865-98078E262192}" srcOrd="0" destOrd="0" presId="urn:microsoft.com/office/officeart/2005/8/layout/vList2"/>
    <dgm:cxn modelId="{0601127A-E941-448D-B1C3-938FACD16844}" type="presParOf" srcId="{E932DEFD-3EAA-4870-A616-7615C514F823}" destId="{06177F8A-6AFB-42A4-A5B6-C93780A57B16}" srcOrd="1" destOrd="0" presId="urn:microsoft.com/office/officeart/2005/8/layout/vList2"/>
    <dgm:cxn modelId="{325B4356-4CED-4D65-980F-3AA25ABD1D4D}" type="presParOf" srcId="{E932DEFD-3EAA-4870-A616-7615C514F823}" destId="{568976F2-B443-4037-B037-CA1DF8986FE0}"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1A65A8-D62A-4015-A210-44B0CFC1590F}">
      <dsp:nvSpPr>
        <dsp:cNvPr id="0" name=""/>
        <dsp:cNvSpPr/>
      </dsp:nvSpPr>
      <dsp:spPr>
        <a:xfrm>
          <a:off x="2477433" y="324"/>
          <a:ext cx="3485512" cy="880695"/>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Использование жизненных  ситуаций, сказок, легенд и т.д.</a:t>
          </a:r>
        </a:p>
      </dsp:txBody>
      <dsp:txXfrm>
        <a:off x="2503228" y="26119"/>
        <a:ext cx="3433922" cy="829105"/>
      </dsp:txXfrm>
    </dsp:sp>
    <dsp:sp modelId="{381132C7-0886-455D-B703-9F65D49D55D8}">
      <dsp:nvSpPr>
        <dsp:cNvPr id="0" name=""/>
        <dsp:cNvSpPr/>
      </dsp:nvSpPr>
      <dsp:spPr>
        <a:xfrm>
          <a:off x="298307" y="1036342"/>
          <a:ext cx="5007113" cy="862376"/>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smtClean="0"/>
            <a:t>Побуждение к объяснению несоответствия фактов</a:t>
          </a:r>
        </a:p>
        <a:p>
          <a:pPr lvl="0" algn="ctr" defTabSz="889000">
            <a:lnSpc>
              <a:spcPct val="90000"/>
            </a:lnSpc>
            <a:spcBef>
              <a:spcPct val="0"/>
            </a:spcBef>
            <a:spcAft>
              <a:spcPct val="35000"/>
            </a:spcAft>
          </a:pPr>
          <a:endParaRPr lang="ru-RU" sz="2000" kern="1200" dirty="0"/>
        </a:p>
      </dsp:txBody>
      <dsp:txXfrm>
        <a:off x="323565" y="1061600"/>
        <a:ext cx="4956597" cy="811860"/>
      </dsp:txXfrm>
    </dsp:sp>
    <dsp:sp modelId="{6EF858B9-D133-43F7-B2F6-AC878F8CDB98}">
      <dsp:nvSpPr>
        <dsp:cNvPr id="0" name=""/>
        <dsp:cNvSpPr/>
      </dsp:nvSpPr>
      <dsp:spPr>
        <a:xfrm>
          <a:off x="16731" y="2054041"/>
          <a:ext cx="2760339" cy="2630108"/>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Побуждению к анализу, предположению, опытной проверке, обобщению, сравнению и сопоставлению  фактов</a:t>
          </a:r>
          <a:endParaRPr lang="ru-RU" sz="2100" kern="1200" dirty="0"/>
        </a:p>
      </dsp:txBody>
      <dsp:txXfrm>
        <a:off x="93764" y="2131074"/>
        <a:ext cx="2606273" cy="2476042"/>
      </dsp:txXfrm>
    </dsp:sp>
    <dsp:sp modelId="{2505C61B-90DF-49D3-AF86-3A1738ADE602}">
      <dsp:nvSpPr>
        <dsp:cNvPr id="0" name=""/>
        <dsp:cNvSpPr/>
      </dsp:nvSpPr>
      <dsp:spPr>
        <a:xfrm>
          <a:off x="2905147" y="2054041"/>
          <a:ext cx="2681847" cy="259017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ru-RU" sz="2000" kern="1200" dirty="0" err="1" smtClean="0"/>
            <a:t>Переформулировка</a:t>
          </a:r>
          <a:r>
            <a:rPr lang="ru-RU" sz="2000" kern="1200" dirty="0" smtClean="0"/>
            <a:t> вопроса</a:t>
          </a:r>
          <a:endParaRPr lang="ru-RU" sz="2000" kern="1200" dirty="0"/>
        </a:p>
      </dsp:txBody>
      <dsp:txXfrm>
        <a:off x="2981011" y="2129905"/>
        <a:ext cx="2530119" cy="2438449"/>
      </dsp:txXfrm>
    </dsp:sp>
    <dsp:sp modelId="{40D16E7C-346B-4C65-9389-97E62AFFB9C4}">
      <dsp:nvSpPr>
        <dsp:cNvPr id="0" name=""/>
        <dsp:cNvSpPr/>
      </dsp:nvSpPr>
      <dsp:spPr>
        <a:xfrm>
          <a:off x="5934891" y="1036342"/>
          <a:ext cx="2398014" cy="163346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Практические  задания</a:t>
          </a:r>
          <a:endParaRPr lang="ru-RU" sz="2100" kern="1200" dirty="0"/>
        </a:p>
      </dsp:txBody>
      <dsp:txXfrm>
        <a:off x="5982734" y="1084185"/>
        <a:ext cx="2302328" cy="1537781"/>
      </dsp:txXfrm>
    </dsp:sp>
    <dsp:sp modelId="{828D35F6-B489-443A-BB7D-BE5FBAD57476}">
      <dsp:nvSpPr>
        <dsp:cNvPr id="0" name=""/>
        <dsp:cNvSpPr/>
      </dsp:nvSpPr>
      <dsp:spPr>
        <a:xfrm>
          <a:off x="5844150" y="2825132"/>
          <a:ext cx="2579496" cy="1830939"/>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ru-RU" sz="2100" kern="1200" dirty="0" smtClean="0"/>
            <a:t>Организация </a:t>
          </a:r>
          <a:r>
            <a:rPr lang="ru-RU" sz="2100" kern="1200" dirty="0" err="1" smtClean="0"/>
            <a:t>межпредметных</a:t>
          </a:r>
          <a:r>
            <a:rPr lang="ru-RU" sz="2100" kern="1200" dirty="0" smtClean="0"/>
            <a:t> связей</a:t>
          </a:r>
          <a:endParaRPr lang="ru-RU" sz="2100" kern="1200" dirty="0"/>
        </a:p>
      </dsp:txBody>
      <dsp:txXfrm>
        <a:off x="5897776" y="2878758"/>
        <a:ext cx="2472244" cy="17236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AE82-8244-4C83-8764-9CB0BDF51BE8}">
      <dsp:nvSpPr>
        <dsp:cNvPr id="0" name=""/>
        <dsp:cNvSpPr/>
      </dsp:nvSpPr>
      <dsp:spPr>
        <a:xfrm>
          <a:off x="2121309" y="1940718"/>
          <a:ext cx="450711" cy="1342885"/>
        </a:xfrm>
        <a:custGeom>
          <a:avLst/>
          <a:gdLst/>
          <a:ahLst/>
          <a:cxnLst/>
          <a:rect l="0" t="0" r="0" b="0"/>
          <a:pathLst>
            <a:path>
              <a:moveTo>
                <a:pt x="0" y="0"/>
              </a:moveTo>
              <a:lnTo>
                <a:pt x="225355" y="0"/>
              </a:lnTo>
              <a:lnTo>
                <a:pt x="225355" y="1342885"/>
              </a:lnTo>
              <a:lnTo>
                <a:pt x="450711" y="134288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11252" y="2576748"/>
        <a:ext cx="70825" cy="70825"/>
      </dsp:txXfrm>
    </dsp:sp>
    <dsp:sp modelId="{E793769F-0975-4C85-B91C-A2D562AEE921}">
      <dsp:nvSpPr>
        <dsp:cNvPr id="0" name=""/>
        <dsp:cNvSpPr/>
      </dsp:nvSpPr>
      <dsp:spPr>
        <a:xfrm>
          <a:off x="2121309" y="1884771"/>
          <a:ext cx="450711" cy="91440"/>
        </a:xfrm>
        <a:custGeom>
          <a:avLst/>
          <a:gdLst/>
          <a:ahLst/>
          <a:cxnLst/>
          <a:rect l="0" t="0" r="0" b="0"/>
          <a:pathLst>
            <a:path>
              <a:moveTo>
                <a:pt x="0" y="55946"/>
              </a:moveTo>
              <a:lnTo>
                <a:pt x="225355" y="55946"/>
              </a:lnTo>
              <a:lnTo>
                <a:pt x="225355" y="45720"/>
              </a:lnTo>
              <a:lnTo>
                <a:pt x="450711" y="4572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35394" y="1919220"/>
        <a:ext cx="22541" cy="22541"/>
      </dsp:txXfrm>
    </dsp:sp>
    <dsp:sp modelId="{327C8DF4-5979-4BFF-9271-2545BC3AEF29}">
      <dsp:nvSpPr>
        <dsp:cNvPr id="0" name=""/>
        <dsp:cNvSpPr/>
      </dsp:nvSpPr>
      <dsp:spPr>
        <a:xfrm>
          <a:off x="2121309" y="587605"/>
          <a:ext cx="450711" cy="1353112"/>
        </a:xfrm>
        <a:custGeom>
          <a:avLst/>
          <a:gdLst/>
          <a:ahLst/>
          <a:cxnLst/>
          <a:rect l="0" t="0" r="0" b="0"/>
          <a:pathLst>
            <a:path>
              <a:moveTo>
                <a:pt x="0" y="1353112"/>
              </a:moveTo>
              <a:lnTo>
                <a:pt x="225355" y="1353112"/>
              </a:lnTo>
              <a:lnTo>
                <a:pt x="225355" y="0"/>
              </a:lnTo>
              <a:lnTo>
                <a:pt x="450711" y="0"/>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ru-RU" sz="500" kern="1200"/>
        </a:p>
      </dsp:txBody>
      <dsp:txXfrm>
        <a:off x="2311010" y="1228507"/>
        <a:ext cx="71310" cy="71310"/>
      </dsp:txXfrm>
    </dsp:sp>
    <dsp:sp modelId="{191BAD4F-A9BD-49DA-8C58-24014138C426}">
      <dsp:nvSpPr>
        <dsp:cNvPr id="0" name=""/>
        <dsp:cNvSpPr/>
      </dsp:nvSpPr>
      <dsp:spPr>
        <a:xfrm rot="16200000">
          <a:off x="-220124" y="1407336"/>
          <a:ext cx="3616104" cy="106676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85" tIns="19685" rIns="19685" bIns="19685" numCol="1" spcCol="1270" anchor="ctr" anchorCtr="0">
          <a:noAutofit/>
        </a:bodyPr>
        <a:lstStyle/>
        <a:p>
          <a:pPr lvl="0" algn="ctr" defTabSz="1377950">
            <a:lnSpc>
              <a:spcPct val="90000"/>
            </a:lnSpc>
            <a:spcBef>
              <a:spcPct val="0"/>
            </a:spcBef>
            <a:spcAft>
              <a:spcPct val="35000"/>
            </a:spcAft>
          </a:pPr>
          <a:r>
            <a:rPr lang="ru-RU" sz="3100" kern="1200" dirty="0" smtClean="0"/>
            <a:t>Этапы проблемной ситуации</a:t>
          </a:r>
          <a:endParaRPr lang="ru-RU" sz="3100" kern="1200" dirty="0"/>
        </a:p>
      </dsp:txBody>
      <dsp:txXfrm>
        <a:off x="-220124" y="1407336"/>
        <a:ext cx="3616104" cy="1066763"/>
      </dsp:txXfrm>
    </dsp:sp>
    <dsp:sp modelId="{18E1D2E6-8E10-40DB-987A-1480741BDBD3}">
      <dsp:nvSpPr>
        <dsp:cNvPr id="0" name=""/>
        <dsp:cNvSpPr/>
      </dsp:nvSpPr>
      <dsp:spPr>
        <a:xfrm>
          <a:off x="2572020" y="1186"/>
          <a:ext cx="4809382" cy="1172838"/>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Постановка проблемы (возникновение проблемной ситуации)</a:t>
          </a:r>
          <a:endParaRPr lang="ru-RU" sz="2100" kern="1200" dirty="0"/>
        </a:p>
      </dsp:txBody>
      <dsp:txXfrm>
        <a:off x="2572020" y="1186"/>
        <a:ext cx="4809382" cy="1172838"/>
      </dsp:txXfrm>
    </dsp:sp>
    <dsp:sp modelId="{6E8FC244-8BBC-4451-AA7A-5F1E8232DD4F}">
      <dsp:nvSpPr>
        <dsp:cNvPr id="0" name=""/>
        <dsp:cNvSpPr/>
      </dsp:nvSpPr>
      <dsp:spPr>
        <a:xfrm>
          <a:off x="2572020" y="1345789"/>
          <a:ext cx="4866712" cy="1169403"/>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lvl="0" algn="ctr" defTabSz="933450">
            <a:lnSpc>
              <a:spcPct val="90000"/>
            </a:lnSpc>
            <a:spcBef>
              <a:spcPct val="0"/>
            </a:spcBef>
            <a:spcAft>
              <a:spcPct val="35000"/>
            </a:spcAft>
          </a:pPr>
          <a:r>
            <a:rPr lang="ru-RU" sz="2100" kern="1200" dirty="0" smtClean="0"/>
            <a:t>Поиск решения</a:t>
          </a:r>
        </a:p>
        <a:p>
          <a:pPr lvl="0" algn="ctr" defTabSz="933450">
            <a:lnSpc>
              <a:spcPct val="90000"/>
            </a:lnSpc>
            <a:spcBef>
              <a:spcPct val="0"/>
            </a:spcBef>
            <a:spcAft>
              <a:spcPct val="35000"/>
            </a:spcAft>
          </a:pPr>
          <a:r>
            <a:rPr lang="ru-RU" sz="2100" kern="1200" dirty="0" smtClean="0"/>
            <a:t> ( проходит выдвижение и проверка гипотез)</a:t>
          </a:r>
          <a:endParaRPr lang="ru-RU" sz="2100" kern="1200" dirty="0"/>
        </a:p>
      </dsp:txBody>
      <dsp:txXfrm>
        <a:off x="2572020" y="1345789"/>
        <a:ext cx="4866712" cy="1169403"/>
      </dsp:txXfrm>
    </dsp:sp>
    <dsp:sp modelId="{268114CA-CCE5-4018-9B54-65462E678C4E}">
      <dsp:nvSpPr>
        <dsp:cNvPr id="0" name=""/>
        <dsp:cNvSpPr/>
      </dsp:nvSpPr>
      <dsp:spPr>
        <a:xfrm>
          <a:off x="2572020" y="2686958"/>
          <a:ext cx="4969745" cy="1193292"/>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u-RU" sz="2000" kern="1200" dirty="0" smtClean="0"/>
            <a:t>Выражение решения (формулировка нового знания научным языком)</a:t>
          </a:r>
          <a:endParaRPr lang="ru-RU" sz="2000" kern="1200" dirty="0"/>
        </a:p>
      </dsp:txBody>
      <dsp:txXfrm>
        <a:off x="2572020" y="2686958"/>
        <a:ext cx="4969745" cy="1193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9C50CA-FE26-45CE-B842-7977A0393D7E}">
      <dsp:nvSpPr>
        <dsp:cNvPr id="0" name=""/>
        <dsp:cNvSpPr/>
      </dsp:nvSpPr>
      <dsp:spPr>
        <a:xfrm>
          <a:off x="-5256502" y="-805074"/>
          <a:ext cx="6259422" cy="6259422"/>
        </a:xfrm>
        <a:prstGeom prst="blockArc">
          <a:avLst>
            <a:gd name="adj1" fmla="val 18900000"/>
            <a:gd name="adj2" fmla="val 2700000"/>
            <a:gd name="adj3" fmla="val 345"/>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079AA3-4783-4E30-A7E5-258480FB6A21}">
      <dsp:nvSpPr>
        <dsp:cNvPr id="0" name=""/>
        <dsp:cNvSpPr/>
      </dsp:nvSpPr>
      <dsp:spPr>
        <a:xfrm>
          <a:off x="645048" y="464927"/>
          <a:ext cx="7886832" cy="9298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072"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 Содержание учебного материала содержит причинно-следственные связи и зависимости, направлено на формирование понятий, законов, теорий.</a:t>
          </a:r>
          <a:endParaRPr lang="ru-RU" sz="2000" kern="1200" dirty="0"/>
        </a:p>
      </dsp:txBody>
      <dsp:txXfrm>
        <a:off x="645048" y="464927"/>
        <a:ext cx="7886832" cy="929854"/>
      </dsp:txXfrm>
    </dsp:sp>
    <dsp:sp modelId="{FA00465B-02C9-42B7-ABD7-6C173AC7381C}">
      <dsp:nvSpPr>
        <dsp:cNvPr id="0" name=""/>
        <dsp:cNvSpPr/>
      </dsp:nvSpPr>
      <dsp:spPr>
        <a:xfrm>
          <a:off x="256206" y="348695"/>
          <a:ext cx="777683" cy="116231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704706-236A-4DC0-ADFB-30AB8DA4EE4A}">
      <dsp:nvSpPr>
        <dsp:cNvPr id="0" name=""/>
        <dsp:cNvSpPr/>
      </dsp:nvSpPr>
      <dsp:spPr>
        <a:xfrm>
          <a:off x="983050" y="1859709"/>
          <a:ext cx="7548830" cy="9298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072" tIns="50800" rIns="50800" bIns="50800" numCol="1" spcCol="1270" anchor="ctr" anchorCtr="0">
          <a:noAutofit/>
        </a:bodyPr>
        <a:lstStyle/>
        <a:p>
          <a:pPr lvl="0" algn="l" defTabSz="889000">
            <a:lnSpc>
              <a:spcPct val="90000"/>
            </a:lnSpc>
            <a:spcBef>
              <a:spcPct val="0"/>
            </a:spcBef>
            <a:spcAft>
              <a:spcPct val="35000"/>
            </a:spcAft>
          </a:pPr>
          <a:r>
            <a:rPr lang="ru-RU" sz="2000" kern="1200" smtClean="0"/>
            <a:t>Ученики подготовлены к проблемному изучению темы.</a:t>
          </a:r>
          <a:endParaRPr lang="ru-RU" sz="2000" kern="1200"/>
        </a:p>
      </dsp:txBody>
      <dsp:txXfrm>
        <a:off x="983050" y="1859709"/>
        <a:ext cx="7548830" cy="929854"/>
      </dsp:txXfrm>
    </dsp:sp>
    <dsp:sp modelId="{88273788-44E6-4335-99FD-19F4945A4E5B}">
      <dsp:nvSpPr>
        <dsp:cNvPr id="0" name=""/>
        <dsp:cNvSpPr/>
      </dsp:nvSpPr>
      <dsp:spPr>
        <a:xfrm>
          <a:off x="596492" y="1743477"/>
          <a:ext cx="773115" cy="116231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A003B72-CE49-4E91-88BC-9D79B8BF2DC8}">
      <dsp:nvSpPr>
        <dsp:cNvPr id="0" name=""/>
        <dsp:cNvSpPr/>
      </dsp:nvSpPr>
      <dsp:spPr>
        <a:xfrm>
          <a:off x="645048" y="3254491"/>
          <a:ext cx="7886832" cy="929854"/>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072" tIns="50800" rIns="50800" bIns="50800" numCol="1" spcCol="1270" anchor="ctr" anchorCtr="0">
          <a:noAutofit/>
        </a:bodyPr>
        <a:lstStyle/>
        <a:p>
          <a:pPr lvl="0" algn="l" defTabSz="889000">
            <a:lnSpc>
              <a:spcPct val="90000"/>
            </a:lnSpc>
            <a:spcBef>
              <a:spcPct val="0"/>
            </a:spcBef>
            <a:spcAft>
              <a:spcPct val="35000"/>
            </a:spcAft>
          </a:pPr>
          <a:r>
            <a:rPr lang="ru-RU" sz="2000" kern="1200" dirty="0" smtClean="0"/>
            <a:t>Ученики решают задачи на развитие самостоятельности мышления, формирование исследовательских умений, творческого подхода к делу .</a:t>
          </a:r>
          <a:endParaRPr lang="ru-RU" sz="2000" kern="1200" dirty="0"/>
        </a:p>
      </dsp:txBody>
      <dsp:txXfrm>
        <a:off x="645048" y="3254491"/>
        <a:ext cx="7886832" cy="929854"/>
      </dsp:txXfrm>
    </dsp:sp>
    <dsp:sp modelId="{CC0CE142-1812-4BE4-AF3E-1D660A9852C1}">
      <dsp:nvSpPr>
        <dsp:cNvPr id="0" name=""/>
        <dsp:cNvSpPr/>
      </dsp:nvSpPr>
      <dsp:spPr>
        <a:xfrm>
          <a:off x="281097" y="3138259"/>
          <a:ext cx="727901" cy="1162318"/>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2577FC-247D-4BB7-9865-98078E262192}">
      <dsp:nvSpPr>
        <dsp:cNvPr id="0" name=""/>
        <dsp:cNvSpPr/>
      </dsp:nvSpPr>
      <dsp:spPr>
        <a:xfrm>
          <a:off x="0" y="101516"/>
          <a:ext cx="8596312" cy="20954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1. Проблемные задания должны быть ориентированы на всех учащихся. Это возможно, если они доступны для «массового» ученика и в то же время способны быть эффективным средством развития творческих начал. Данному требованию отвечают задания средней трудности, посильные учащимся, но вместе с тем предполагающие при их выполнении проявления наблюдательности, обращения к анализу, синтезу, сравнению, индукции;</a:t>
          </a:r>
          <a:endParaRPr lang="ru-RU" sz="1600" kern="1200" dirty="0"/>
        </a:p>
      </dsp:txBody>
      <dsp:txXfrm>
        <a:off x="102290" y="203806"/>
        <a:ext cx="8391732" cy="1890843"/>
      </dsp:txXfrm>
    </dsp:sp>
    <dsp:sp modelId="{568976F2-B443-4037-B037-CA1DF8986FE0}">
      <dsp:nvSpPr>
        <dsp:cNvPr id="0" name=""/>
        <dsp:cNvSpPr/>
      </dsp:nvSpPr>
      <dsp:spPr>
        <a:xfrm>
          <a:off x="0" y="2243020"/>
          <a:ext cx="8596312" cy="2343372"/>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kern="1200" dirty="0" smtClean="0"/>
            <a:t>2.проблемные задания должны быть тесно связаны с основным учебным материалом. Целесообразно подбирать блоки родственных заданий, объединенных одной математической идеей или проблемой. Каждая задача из такой серии «высвечивает» отдельную грань исследуемой проблемы. Сама же серия позволяет ее всесторонне изучить.</a:t>
          </a:r>
          <a:endParaRPr lang="ru-RU" sz="1600" kern="1200" dirty="0"/>
        </a:p>
      </dsp:txBody>
      <dsp:txXfrm>
        <a:off x="114394" y="2357414"/>
        <a:ext cx="8367524" cy="211458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3533478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33792286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1772093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1194025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755346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ru-RU" smtClean="0"/>
              <a:t>Образец заголовка</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3797751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3011371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4112674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529131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FA50592D-8167-481D-B3C3-7A726B9A529F}" type="datetimeFigureOut">
              <a:rPr lang="ru-RU" smtClean="0"/>
              <a:t>21.11.2023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2166744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FA50592D-8167-481D-B3C3-7A726B9A529F}" type="datetimeFigureOut">
              <a:rPr lang="ru-RU" smtClean="0"/>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1022616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FA50592D-8167-481D-B3C3-7A726B9A529F}" type="datetimeFigureOut">
              <a:rPr lang="ru-RU" smtClean="0"/>
              <a:t>21.11.2023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1971326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FA50592D-8167-481D-B3C3-7A726B9A529F}" type="datetimeFigureOut">
              <a:rPr lang="ru-RU" smtClean="0"/>
              <a:t>21.11.2023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731219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50592D-8167-481D-B3C3-7A726B9A529F}" type="datetimeFigureOut">
              <a:rPr lang="ru-RU" smtClean="0"/>
              <a:t>21.11.2023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140838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ru-RU" smtClean="0"/>
              <a:t>Образец заголовка</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50592D-8167-481D-B3C3-7A726B9A529F}" type="datetimeFigureOut">
              <a:rPr lang="ru-RU" smtClean="0"/>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37178310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A50592D-8167-481D-B3C3-7A726B9A529F}" type="datetimeFigureOut">
              <a:rPr lang="ru-RU" smtClean="0"/>
              <a:t>21.11.2023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25607520-3983-48FC-9DC7-F4E8A6252AFD}" type="slidenum">
              <a:rPr lang="ru-RU" smtClean="0"/>
              <a:t>‹#›</a:t>
            </a:fld>
            <a:endParaRPr lang="ru-RU"/>
          </a:p>
        </p:txBody>
      </p:sp>
    </p:spTree>
    <p:extLst>
      <p:ext uri="{BB962C8B-B14F-4D97-AF65-F5344CB8AC3E}">
        <p14:creationId xmlns:p14="http://schemas.microsoft.com/office/powerpoint/2010/main" val="20614284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A50592D-8167-481D-B3C3-7A726B9A529F}" type="datetimeFigureOut">
              <a:rPr lang="ru-RU" smtClean="0"/>
              <a:t>21.11.2023</a:t>
            </a:fld>
            <a:endParaRPr lang="ru-RU"/>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ru-RU"/>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25607520-3983-48FC-9DC7-F4E8A6252AFD}" type="slidenum">
              <a:rPr lang="ru-RU" smtClean="0"/>
              <a:t>‹#›</a:t>
            </a:fld>
            <a:endParaRPr lang="ru-RU"/>
          </a:p>
        </p:txBody>
      </p:sp>
    </p:spTree>
    <p:extLst>
      <p:ext uri="{BB962C8B-B14F-4D97-AF65-F5344CB8AC3E}">
        <p14:creationId xmlns:p14="http://schemas.microsoft.com/office/powerpoint/2010/main" val="1359817276"/>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1467293"/>
            <a:ext cx="8596668" cy="3060155"/>
          </a:xfrm>
        </p:spPr>
        <p:txBody>
          <a:bodyPr>
            <a:normAutofit fontScale="90000"/>
          </a:bodyPr>
          <a:lstStyle/>
          <a:p>
            <a:r>
              <a:rPr lang="ru-RU" sz="6000" b="1" i="1" dirty="0">
                <a:solidFill>
                  <a:schemeClr val="accent2">
                    <a:lumMod val="50000"/>
                  </a:schemeClr>
                </a:solidFill>
              </a:rPr>
              <a:t>Технологии проблемного обучения на уроках </a:t>
            </a:r>
            <a:r>
              <a:rPr lang="ru-RU" sz="6000" b="1" i="1" dirty="0" smtClean="0">
                <a:solidFill>
                  <a:schemeClr val="accent2">
                    <a:lumMod val="50000"/>
                  </a:schemeClr>
                </a:solidFill>
              </a:rPr>
              <a:t>математики</a:t>
            </a:r>
            <a:endParaRPr lang="ru-RU" sz="6000" b="1" i="1" dirty="0">
              <a:solidFill>
                <a:schemeClr val="accent2">
                  <a:lumMod val="50000"/>
                </a:schemeClr>
              </a:solidFill>
            </a:endParaRPr>
          </a:p>
        </p:txBody>
      </p:sp>
      <p:sp>
        <p:nvSpPr>
          <p:cNvPr id="3" name="Текст 2"/>
          <p:cNvSpPr>
            <a:spLocks noGrp="1"/>
          </p:cNvSpPr>
          <p:nvPr>
            <p:ph type="body" idx="1"/>
          </p:nvPr>
        </p:nvSpPr>
        <p:spPr/>
        <p:txBody>
          <a:bodyPr/>
          <a:lstStyle/>
          <a:p>
            <a:r>
              <a:rPr lang="ru-RU" b="1" dirty="0" smtClean="0">
                <a:latin typeface="Arial Black" panose="020B0A04020102020204" pitchFamily="34" charset="0"/>
              </a:rPr>
              <a:t>Исполнитель :Ковалева Елена Петровна</a:t>
            </a:r>
          </a:p>
          <a:p>
            <a:r>
              <a:rPr lang="ru-RU" b="1" dirty="0" smtClean="0">
                <a:latin typeface="Arial Black" panose="020B0A04020102020204" pitchFamily="34" charset="0"/>
              </a:rPr>
              <a:t>Учитель математики  </a:t>
            </a:r>
            <a:endParaRPr lang="ru-RU" b="1" dirty="0">
              <a:latin typeface="Arial Black" panose="020B0A04020102020204" pitchFamily="34" charset="0"/>
            </a:endParaRPr>
          </a:p>
        </p:txBody>
      </p:sp>
    </p:spTree>
    <p:extLst>
      <p:ext uri="{BB962C8B-B14F-4D97-AF65-F5344CB8AC3E}">
        <p14:creationId xmlns:p14="http://schemas.microsoft.com/office/powerpoint/2010/main" val="14136045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167685"/>
          </a:xfrm>
        </p:spPr>
        <p:txBody>
          <a:bodyPr>
            <a:noAutofit/>
          </a:bodyPr>
          <a:lstStyle/>
          <a:p>
            <a:pPr algn="ctr"/>
            <a:r>
              <a:rPr lang="ru-RU" dirty="0" smtClean="0">
                <a:solidFill>
                  <a:schemeClr val="accent2">
                    <a:lumMod val="75000"/>
                  </a:schemeClr>
                </a:solidFill>
              </a:rPr>
              <a:t>Способы создания проблемной ситуации  на уроке:</a:t>
            </a:r>
            <a:endParaRPr lang="ru-RU" dirty="0">
              <a:solidFill>
                <a:schemeClr val="accent2">
                  <a:lumMod val="75000"/>
                </a:schemeClr>
              </a:solidFill>
            </a:endParaRPr>
          </a:p>
        </p:txBody>
      </p:sp>
      <p:graphicFrame>
        <p:nvGraphicFramePr>
          <p:cNvPr id="5" name="Объект 4"/>
          <p:cNvGraphicFramePr>
            <a:graphicFrameLocks noGrp="1"/>
          </p:cNvGraphicFramePr>
          <p:nvPr>
            <p:ph idx="1"/>
            <p:extLst>
              <p:ext uri="{D42A27DB-BD31-4B8C-83A1-F6EECF244321}">
                <p14:modId xmlns:p14="http://schemas.microsoft.com/office/powerpoint/2010/main" val="3548968412"/>
              </p:ext>
            </p:extLst>
          </p:nvPr>
        </p:nvGraphicFramePr>
        <p:xfrm>
          <a:off x="1077108" y="1777284"/>
          <a:ext cx="8440379" cy="468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3864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399504"/>
          </a:xfrm>
        </p:spPr>
        <p:txBody>
          <a:bodyPr>
            <a:noAutofit/>
          </a:bodyPr>
          <a:lstStyle/>
          <a:p>
            <a:r>
              <a:rPr lang="ru-RU" sz="2000" dirty="0">
                <a:solidFill>
                  <a:schemeClr val="accent2"/>
                </a:solidFill>
              </a:rPr>
              <a:t>Преимущество проблемного обучения, заключается в том, что оно работает на развитие самого главного в человеке — мышления, творческого мышления и личности, чего не хватает другим технологиям </a:t>
            </a:r>
            <a:r>
              <a:rPr lang="ru-RU" sz="2000" dirty="0" smtClean="0">
                <a:solidFill>
                  <a:schemeClr val="accent2"/>
                </a:solidFill>
              </a:rPr>
              <a:t>( </a:t>
            </a:r>
            <a:r>
              <a:rPr lang="ru-RU" sz="2000" dirty="0" err="1" smtClean="0">
                <a:solidFill>
                  <a:schemeClr val="accent2"/>
                </a:solidFill>
              </a:rPr>
              <a:t>Махмутов</a:t>
            </a:r>
            <a:r>
              <a:rPr lang="ru-RU" sz="2000" dirty="0" smtClean="0">
                <a:solidFill>
                  <a:schemeClr val="accent2"/>
                </a:solidFill>
              </a:rPr>
              <a:t> М.И.).</a:t>
            </a:r>
            <a:endParaRPr lang="ru-RU" sz="2000" dirty="0">
              <a:solidFill>
                <a:schemeClr val="accent2"/>
              </a:solidFill>
            </a:endParaRPr>
          </a:p>
        </p:txBody>
      </p:sp>
      <p:graphicFrame>
        <p:nvGraphicFramePr>
          <p:cNvPr id="4" name="Объект 3"/>
          <p:cNvGraphicFramePr>
            <a:graphicFrameLocks noGrp="1"/>
          </p:cNvGraphicFramePr>
          <p:nvPr>
            <p:ph idx="1"/>
            <p:extLst>
              <p:ext uri="{D42A27DB-BD31-4B8C-83A1-F6EECF244321}">
                <p14:modId xmlns:p14="http://schemas.microsoft.com/office/powerpoint/2010/main" val="3022069737"/>
              </p:ext>
            </p:extLst>
          </p:nvPr>
        </p:nvGraphicFramePr>
        <p:xfrm>
          <a:off x="677863" y="2160588"/>
          <a:ext cx="8596312" cy="3881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67099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550989"/>
          </a:xfrm>
        </p:spPr>
        <p:txBody>
          <a:bodyPr>
            <a:noAutofit/>
          </a:bodyPr>
          <a:lstStyle/>
          <a:p>
            <a:pPr algn="ctr"/>
            <a:r>
              <a:rPr lang="ru-RU" sz="2400" dirty="0">
                <a:solidFill>
                  <a:srgbClr val="00B050"/>
                </a:solidFill>
              </a:rPr>
              <a:t>В настоящее время технологии проблемного обучения широко используются для достижений требований Федерального государственного образовательного стандарта</a:t>
            </a:r>
            <a:r>
              <a:rPr lang="ru-RU" sz="2400" dirty="0">
                <a:solidFill>
                  <a:srgbClr val="90C226"/>
                </a:solidFill>
              </a:rPr>
              <a:t>.</a:t>
            </a:r>
            <a:endParaRPr lang="ru-RU" sz="2400" dirty="0"/>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52282" y="2160588"/>
            <a:ext cx="7044743" cy="4098544"/>
          </a:xfrm>
        </p:spPr>
      </p:pic>
    </p:spTree>
    <p:extLst>
      <p:ext uri="{BB962C8B-B14F-4D97-AF65-F5344CB8AC3E}">
        <p14:creationId xmlns:p14="http://schemas.microsoft.com/office/powerpoint/2010/main" val="23236427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752563"/>
          </a:xfrm>
        </p:spPr>
        <p:txBody>
          <a:bodyPr>
            <a:normAutofit fontScale="90000"/>
          </a:bodyPr>
          <a:lstStyle/>
          <a:p>
            <a:r>
              <a:rPr lang="ru-RU" sz="1800" dirty="0" smtClean="0">
                <a:solidFill>
                  <a:schemeClr val="accent1">
                    <a:lumMod val="50000"/>
                  </a:schemeClr>
                </a:solidFill>
              </a:rPr>
              <a:t>      Именно </a:t>
            </a:r>
            <a:r>
              <a:rPr lang="ru-RU" sz="1800" dirty="0">
                <a:solidFill>
                  <a:schemeClr val="accent1">
                    <a:lumMod val="50000"/>
                  </a:schemeClr>
                </a:solidFill>
              </a:rPr>
              <a:t>на уроках математики складывается благоприятная атмосфера для </a:t>
            </a:r>
            <a:r>
              <a:rPr lang="ru-RU" sz="1800" dirty="0" smtClean="0">
                <a:solidFill>
                  <a:schemeClr val="accent1">
                    <a:lumMod val="50000"/>
                  </a:schemeClr>
                </a:solidFill>
              </a:rPr>
              <a:t>введения технологии </a:t>
            </a:r>
            <a:r>
              <a:rPr lang="ru-RU" sz="1800" dirty="0">
                <a:solidFill>
                  <a:schemeClr val="accent1">
                    <a:lumMod val="50000"/>
                  </a:schemeClr>
                </a:solidFill>
              </a:rPr>
              <a:t>проблемного обучения, так как проблемным способом </a:t>
            </a:r>
            <a:r>
              <a:rPr lang="ru-RU" sz="1800" dirty="0" smtClean="0">
                <a:solidFill>
                  <a:schemeClr val="accent1">
                    <a:lumMod val="50000"/>
                  </a:schemeClr>
                </a:solidFill>
              </a:rPr>
              <a:t>целесообразно </a:t>
            </a:r>
            <a:r>
              <a:rPr lang="ru-RU" sz="1800" dirty="0">
                <a:solidFill>
                  <a:schemeClr val="accent1">
                    <a:lumMod val="50000"/>
                  </a:schemeClr>
                </a:solidFill>
              </a:rPr>
              <a:t>изучать такой материал, который содержит причинно-следственные связи и зависимости, который направлен на формирования понятий, законов и </a:t>
            </a:r>
            <a:r>
              <a:rPr lang="ru-RU" sz="1800" dirty="0" smtClean="0">
                <a:solidFill>
                  <a:schemeClr val="accent1">
                    <a:lumMod val="50000"/>
                  </a:schemeClr>
                </a:solidFill>
              </a:rPr>
              <a:t>теорий.</a:t>
            </a:r>
            <a:br>
              <a:rPr lang="ru-RU" sz="1800" dirty="0" smtClean="0">
                <a:solidFill>
                  <a:schemeClr val="accent1">
                    <a:lumMod val="50000"/>
                  </a:schemeClr>
                </a:solidFill>
              </a:rPr>
            </a:br>
            <a:r>
              <a:rPr lang="ru-RU" sz="1800" dirty="0" smtClean="0">
                <a:solidFill>
                  <a:schemeClr val="accent1">
                    <a:lumMod val="50000"/>
                  </a:schemeClr>
                </a:solidFill>
              </a:rPr>
              <a:t>     Согласно </a:t>
            </a:r>
            <a:r>
              <a:rPr lang="ru-RU" sz="1800" dirty="0">
                <a:solidFill>
                  <a:schemeClr val="accent1">
                    <a:lumMod val="50000"/>
                  </a:schemeClr>
                </a:solidFill>
              </a:rPr>
              <a:t>Федеральной рабочей </a:t>
            </a:r>
            <a:r>
              <a:rPr lang="ru-RU" sz="1800" dirty="0" smtClean="0">
                <a:solidFill>
                  <a:schemeClr val="accent1">
                    <a:lumMod val="50000"/>
                  </a:schemeClr>
                </a:solidFill>
              </a:rPr>
              <a:t>программе  ООО предмета </a:t>
            </a:r>
            <a:r>
              <a:rPr lang="ru-RU" sz="1800" dirty="0">
                <a:solidFill>
                  <a:schemeClr val="accent1">
                    <a:lumMod val="50000"/>
                  </a:schemeClr>
                </a:solidFill>
              </a:rPr>
              <a:t>«Математика» 5 – 9 классы, базовый уровень </a:t>
            </a:r>
            <a:r>
              <a:rPr lang="ru-RU" sz="1800" dirty="0" smtClean="0">
                <a:solidFill>
                  <a:schemeClr val="accent1">
                    <a:lumMod val="50000"/>
                  </a:schemeClr>
                </a:solidFill>
              </a:rPr>
              <a:t>( Москва, 2023 </a:t>
            </a:r>
            <a:r>
              <a:rPr lang="ru-RU" sz="1800" dirty="0">
                <a:solidFill>
                  <a:schemeClr val="accent1">
                    <a:lumMod val="50000"/>
                  </a:schemeClr>
                </a:solidFill>
              </a:rPr>
              <a:t>год) </a:t>
            </a:r>
            <a:r>
              <a:rPr lang="ru-RU" sz="1800" dirty="0" smtClean="0">
                <a:solidFill>
                  <a:schemeClr val="accent1">
                    <a:lumMod val="50000"/>
                  </a:schemeClr>
                </a:solidFill>
              </a:rPr>
              <a:t> приоритетными </a:t>
            </a:r>
            <a:r>
              <a:rPr lang="ru-RU" sz="1800" dirty="0">
                <a:solidFill>
                  <a:schemeClr val="accent1">
                    <a:lumMod val="50000"/>
                  </a:schemeClr>
                </a:solidFill>
              </a:rPr>
              <a:t>целями </a:t>
            </a:r>
            <a:r>
              <a:rPr lang="ru-RU" sz="1800" dirty="0" smtClean="0">
                <a:solidFill>
                  <a:schemeClr val="accent1">
                    <a:lumMod val="50000"/>
                  </a:schemeClr>
                </a:solidFill>
              </a:rPr>
              <a:t>обучения являются</a:t>
            </a:r>
            <a:r>
              <a:rPr lang="ru-RU" sz="1800" dirty="0">
                <a:solidFill>
                  <a:schemeClr val="accent1">
                    <a:lumMod val="50000"/>
                  </a:schemeClr>
                </a:solidFill>
              </a:rPr>
              <a:t>: </a:t>
            </a:r>
            <a:br>
              <a:rPr lang="ru-RU" sz="1800" dirty="0">
                <a:solidFill>
                  <a:schemeClr val="accent1">
                    <a:lumMod val="50000"/>
                  </a:schemeClr>
                </a:solidFill>
              </a:rPr>
            </a:br>
            <a:r>
              <a:rPr lang="ru-RU" sz="1800" dirty="0" smtClean="0">
                <a:solidFill>
                  <a:schemeClr val="accent1">
                    <a:lumMod val="50000"/>
                  </a:schemeClr>
                </a:solidFill>
              </a:rPr>
              <a:t>-    </a:t>
            </a:r>
            <a:r>
              <a:rPr lang="ru-RU" sz="1800" dirty="0">
                <a:solidFill>
                  <a:schemeClr val="accent1">
                    <a:lumMod val="50000"/>
                  </a:schemeClr>
                </a:solidFill>
              </a:rPr>
              <a:t>формирование  центральных  математических  понятий  (число,  величина, геометрическая  фигура,  переменная,  вероятность,  функция),  обеспечивающих преемственность и перспективность математического образования обучающихся;</a:t>
            </a:r>
            <a:br>
              <a:rPr lang="ru-RU" sz="1800" dirty="0">
                <a:solidFill>
                  <a:schemeClr val="accent1">
                    <a:lumMod val="50000"/>
                  </a:schemeClr>
                </a:solidFill>
              </a:rPr>
            </a:br>
            <a:r>
              <a:rPr lang="ru-RU" sz="1800" b="1" dirty="0">
                <a:solidFill>
                  <a:schemeClr val="accent1">
                    <a:lumMod val="50000"/>
                  </a:schemeClr>
                </a:solidFill>
              </a:rPr>
              <a:t>-</a:t>
            </a:r>
            <a:r>
              <a:rPr lang="ru-RU" sz="1800" dirty="0">
                <a:solidFill>
                  <a:schemeClr val="accent1">
                    <a:lumMod val="50000"/>
                  </a:schemeClr>
                </a:solidFill>
              </a:rPr>
              <a:t> </a:t>
            </a:r>
            <a:r>
              <a:rPr lang="ru-RU" sz="1800" dirty="0" smtClean="0">
                <a:solidFill>
                  <a:schemeClr val="accent1">
                    <a:lumMod val="50000"/>
                  </a:schemeClr>
                </a:solidFill>
              </a:rPr>
              <a:t>   подведение   </a:t>
            </a:r>
            <a:r>
              <a:rPr lang="ru-RU" sz="1800" dirty="0">
                <a:solidFill>
                  <a:schemeClr val="accent1">
                    <a:lumMod val="50000"/>
                  </a:schemeClr>
                </a:solidFill>
              </a:rPr>
              <a:t>обучающихся  на  доступном  для  них  уровне  к  осознанию </a:t>
            </a:r>
            <a:br>
              <a:rPr lang="ru-RU" sz="1800" dirty="0">
                <a:solidFill>
                  <a:schemeClr val="accent1">
                    <a:lumMod val="50000"/>
                  </a:schemeClr>
                </a:solidFill>
              </a:rPr>
            </a:br>
            <a:r>
              <a:rPr lang="ru-RU" sz="1800" dirty="0">
                <a:solidFill>
                  <a:schemeClr val="accent1">
                    <a:lumMod val="50000"/>
                  </a:schemeClr>
                </a:solidFill>
              </a:rPr>
              <a:t>взаимосвязи математики и окружающего мира, понимание математики как части общей культуры человечества;</a:t>
            </a:r>
            <a:br>
              <a:rPr lang="ru-RU" sz="1800" dirty="0">
                <a:solidFill>
                  <a:schemeClr val="accent1">
                    <a:lumMod val="50000"/>
                  </a:schemeClr>
                </a:solidFill>
              </a:rPr>
            </a:br>
            <a:r>
              <a:rPr lang="ru-RU" sz="1800" dirty="0">
                <a:solidFill>
                  <a:schemeClr val="accent1">
                    <a:lumMod val="50000"/>
                  </a:schemeClr>
                </a:solidFill>
              </a:rPr>
              <a:t>- </a:t>
            </a:r>
            <a:r>
              <a:rPr lang="ru-RU" sz="1800" dirty="0" smtClean="0">
                <a:solidFill>
                  <a:schemeClr val="accent1">
                    <a:lumMod val="50000"/>
                  </a:schemeClr>
                </a:solidFill>
              </a:rPr>
              <a:t>   развитие    </a:t>
            </a:r>
            <a:r>
              <a:rPr lang="ru-RU" sz="1800" dirty="0">
                <a:solidFill>
                  <a:schemeClr val="accent1">
                    <a:lumMod val="50000"/>
                  </a:schemeClr>
                </a:solidFill>
              </a:rPr>
              <a:t>интеллектуальных  и творческих  способностей  обучающихся, </a:t>
            </a:r>
            <a:br>
              <a:rPr lang="ru-RU" sz="1800" dirty="0">
                <a:solidFill>
                  <a:schemeClr val="accent1">
                    <a:lumMod val="50000"/>
                  </a:schemeClr>
                </a:solidFill>
              </a:rPr>
            </a:br>
            <a:r>
              <a:rPr lang="ru-RU" sz="1800" dirty="0">
                <a:solidFill>
                  <a:schemeClr val="accent1">
                    <a:lumMod val="50000"/>
                  </a:schemeClr>
                </a:solidFill>
              </a:rPr>
              <a:t>познавательной активности, исследовательских умений, критичности мышления, интереса к изучению математики;</a:t>
            </a:r>
            <a:br>
              <a:rPr lang="ru-RU" sz="1800" dirty="0">
                <a:solidFill>
                  <a:schemeClr val="accent1">
                    <a:lumMod val="50000"/>
                  </a:schemeClr>
                </a:solidFill>
              </a:rPr>
            </a:br>
            <a:r>
              <a:rPr lang="ru-RU" sz="1800" dirty="0" smtClean="0">
                <a:solidFill>
                  <a:schemeClr val="accent1">
                    <a:lumMod val="50000"/>
                  </a:schemeClr>
                </a:solidFill>
              </a:rPr>
              <a:t>-    </a:t>
            </a:r>
            <a:r>
              <a:rPr lang="ru-RU" sz="1800" dirty="0">
                <a:solidFill>
                  <a:schemeClr val="accent1">
                    <a:lumMod val="50000"/>
                  </a:schemeClr>
                </a:solidFill>
              </a:rPr>
              <a:t>формирование   функциональной  математической  грамотности:  умения  распознавать проявления математических понятий, объектов и закономерностей в  реальных  жизненных  ситуациях  и  при  изучении  других  учебных  предметов, проявления  зависимостей  и  закономерностей,  формулировать  их  на  языке  математики  и  создавать  математические  модели,  применять  освоенный  мате-</a:t>
            </a:r>
            <a:r>
              <a:rPr lang="ru-RU" sz="1800" dirty="0" err="1">
                <a:solidFill>
                  <a:schemeClr val="accent1">
                    <a:lumMod val="50000"/>
                  </a:schemeClr>
                </a:solidFill>
              </a:rPr>
              <a:t>матический</a:t>
            </a:r>
            <a:r>
              <a:rPr lang="ru-RU" sz="1800" dirty="0">
                <a:solidFill>
                  <a:schemeClr val="accent1">
                    <a:lumMod val="50000"/>
                  </a:schemeClr>
                </a:solidFill>
              </a:rPr>
              <a:t>   аппарат для   решения   практико- ориентированных   задач, </a:t>
            </a:r>
            <a:r>
              <a:rPr lang="ru-RU" sz="1800" dirty="0" err="1" smtClean="0">
                <a:solidFill>
                  <a:schemeClr val="accent1">
                    <a:lumMod val="50000"/>
                  </a:schemeClr>
                </a:solidFill>
              </a:rPr>
              <a:t>интерпре</a:t>
            </a:r>
            <a:r>
              <a:rPr lang="ru-RU" sz="1800" dirty="0">
                <a:solidFill>
                  <a:schemeClr val="accent1">
                    <a:lumMod val="50000"/>
                  </a:schemeClr>
                </a:solidFill>
              </a:rPr>
              <a:t>-</a:t>
            </a:r>
            <a:r>
              <a:rPr lang="ru-RU" sz="1800" dirty="0" smtClean="0">
                <a:solidFill>
                  <a:schemeClr val="accent1">
                    <a:lumMod val="50000"/>
                  </a:schemeClr>
                </a:solidFill>
              </a:rPr>
              <a:t>тировать </a:t>
            </a:r>
            <a:r>
              <a:rPr lang="ru-RU" sz="1800" dirty="0">
                <a:solidFill>
                  <a:schemeClr val="accent1">
                    <a:lumMod val="50000"/>
                  </a:schemeClr>
                </a:solidFill>
              </a:rPr>
              <a:t>и оценивать полученные результаты </a:t>
            </a:r>
            <a:r>
              <a:rPr lang="ru-RU" sz="1800" dirty="0" smtClean="0">
                <a:solidFill>
                  <a:schemeClr val="accent1">
                    <a:lumMod val="50000"/>
                  </a:schemeClr>
                </a:solidFill>
              </a:rPr>
              <a:t>.</a:t>
            </a:r>
            <a:r>
              <a:rPr lang="ru-RU" sz="1800" dirty="0">
                <a:solidFill>
                  <a:schemeClr val="accent1">
                    <a:lumMod val="50000"/>
                  </a:schemeClr>
                </a:solidFill>
              </a:rPr>
              <a:t/>
            </a:r>
            <a:br>
              <a:rPr lang="ru-RU" sz="1800" dirty="0">
                <a:solidFill>
                  <a:schemeClr val="accent1">
                    <a:lumMod val="50000"/>
                  </a:schemeClr>
                </a:solidFill>
              </a:rPr>
            </a:br>
            <a:endParaRPr lang="ru-RU" sz="1800" dirty="0">
              <a:solidFill>
                <a:schemeClr val="accent1">
                  <a:lumMod val="50000"/>
                </a:schemeClr>
              </a:solidFill>
            </a:endParaRPr>
          </a:p>
        </p:txBody>
      </p:sp>
    </p:spTree>
    <p:extLst>
      <p:ext uri="{BB962C8B-B14F-4D97-AF65-F5344CB8AC3E}">
        <p14:creationId xmlns:p14="http://schemas.microsoft.com/office/powerpoint/2010/main" val="15576837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884349"/>
          </a:xfrm>
        </p:spPr>
        <p:txBody>
          <a:bodyPr>
            <a:noAutofit/>
          </a:bodyPr>
          <a:lstStyle/>
          <a:p>
            <a:pPr algn="ctr"/>
            <a:r>
              <a:rPr lang="ru-RU" sz="2400" b="1" dirty="0" smtClean="0">
                <a:latin typeface="Times New Roman" panose="02020603050405020304" pitchFamily="18" charset="0"/>
                <a:ea typeface="Times New Roman" panose="02020603050405020304" pitchFamily="18" charset="0"/>
              </a:rPr>
              <a:t>Методические </a:t>
            </a:r>
            <a:r>
              <a:rPr lang="ru-RU" sz="2400" b="1" dirty="0">
                <a:latin typeface="Times New Roman" panose="02020603050405020304" pitchFamily="18" charset="0"/>
                <a:ea typeface="Times New Roman" panose="02020603050405020304" pitchFamily="18" charset="0"/>
              </a:rPr>
              <a:t>рекомендации</a:t>
            </a:r>
            <a:r>
              <a:rPr lang="ru-RU" sz="2400" dirty="0">
                <a:latin typeface="Times New Roman" panose="02020603050405020304" pitchFamily="18" charset="0"/>
                <a:ea typeface="Times New Roman" panose="02020603050405020304" pitchFamily="18" charset="0"/>
              </a:rPr>
              <a:t> к разработке и проведению урока с применением проблемного обучения </a:t>
            </a:r>
            <a:endParaRPr lang="ru-RU" sz="2400" dirty="0"/>
          </a:p>
        </p:txBody>
      </p:sp>
      <p:sp>
        <p:nvSpPr>
          <p:cNvPr id="3" name="Объект 2"/>
          <p:cNvSpPr>
            <a:spLocks noGrp="1"/>
          </p:cNvSpPr>
          <p:nvPr>
            <p:ph idx="1"/>
          </p:nvPr>
        </p:nvSpPr>
        <p:spPr>
          <a:xfrm>
            <a:off x="677334" y="1493949"/>
            <a:ext cx="9059094" cy="4919730"/>
          </a:xfrm>
        </p:spPr>
        <p:txBody>
          <a:bodyPr>
            <a:normAutofit fontScale="85000" lnSpcReduction="20000"/>
          </a:bodyPr>
          <a:lstStyle/>
          <a:p>
            <a:r>
              <a:rPr lang="ru-RU" dirty="0"/>
              <a:t>1. Назначение проблемного урока: приобретение знаний и умений, активизация и развитие мыслительных действий (анализ, синтез, аналогии), развитие </a:t>
            </a:r>
            <a:r>
              <a:rPr lang="ru-RU" dirty="0" smtClean="0"/>
              <a:t>креативности </a:t>
            </a:r>
            <a:r>
              <a:rPr lang="ru-RU" dirty="0"/>
              <a:t>(творческого начала), выход на проектную, исследовательскую деятельность.</a:t>
            </a:r>
          </a:p>
          <a:p>
            <a:r>
              <a:rPr lang="ru-RU" dirty="0"/>
              <a:t>2. Проблемный урок обязательно базируется на проблемной ситуации.</a:t>
            </a:r>
          </a:p>
          <a:p>
            <a:r>
              <a:rPr lang="ru-RU" dirty="0"/>
              <a:t>3. Методы решения проблемы: исследовательский, поисковый, эвристический, проектирование.</a:t>
            </a:r>
          </a:p>
          <a:p>
            <a:r>
              <a:rPr lang="ru-RU" dirty="0"/>
              <a:t>4. Средства решения проблемы: эксперимент, работа с источниками информации, наблюдение, моделирование.</a:t>
            </a:r>
          </a:p>
          <a:p>
            <a:r>
              <a:rPr lang="ru-RU" dirty="0"/>
              <a:t>5. Формы урока: беседа, лекция, экскурсия, эксперимент, работа в группах.</a:t>
            </a:r>
          </a:p>
          <a:p>
            <a:r>
              <a:rPr lang="ru-RU" dirty="0"/>
              <a:t>6. Этапы урока:</a:t>
            </a:r>
          </a:p>
          <a:p>
            <a:r>
              <a:rPr lang="ru-RU" dirty="0"/>
              <a:t>- мотивация, создание проблемной ситуации;</a:t>
            </a:r>
          </a:p>
          <a:p>
            <a:r>
              <a:rPr lang="ru-RU" dirty="0"/>
              <a:t>- выдвижение гипотез и их запись на доске;</a:t>
            </a:r>
          </a:p>
          <a:p>
            <a:r>
              <a:rPr lang="ru-RU" dirty="0"/>
              <a:t>- исследование;</a:t>
            </a:r>
          </a:p>
          <a:p>
            <a:r>
              <a:rPr lang="ru-RU" dirty="0"/>
              <a:t>- обмен информацией при работе в группах, представление работы;</a:t>
            </a:r>
          </a:p>
          <a:p>
            <a:r>
              <a:rPr lang="ru-RU" dirty="0"/>
              <a:t>-обработка информации (выделение значимой информации, подтверждение или опровержение </a:t>
            </a:r>
            <a:r>
              <a:rPr lang="ru-RU" dirty="0" smtClean="0"/>
              <a:t> высказанных </a:t>
            </a:r>
            <a:r>
              <a:rPr lang="ru-RU" dirty="0"/>
              <a:t>ранее гипотез);</a:t>
            </a:r>
          </a:p>
          <a:p>
            <a:r>
              <a:rPr lang="ru-RU" dirty="0"/>
              <a:t>- подведение итогов урока, рассмотрение иных вариантов решения </a:t>
            </a:r>
            <a:r>
              <a:rPr lang="ru-RU" dirty="0" smtClean="0"/>
              <a:t>проблемы</a:t>
            </a:r>
            <a:r>
              <a:rPr lang="ru-RU" dirty="0"/>
              <a:t>, рефлексия;</a:t>
            </a:r>
          </a:p>
          <a:p>
            <a:r>
              <a:rPr lang="ru-RU" dirty="0"/>
              <a:t>- домашнее задание </a:t>
            </a:r>
          </a:p>
          <a:p>
            <a:endParaRPr lang="ru-RU" dirty="0"/>
          </a:p>
        </p:txBody>
      </p:sp>
    </p:spTree>
    <p:extLst>
      <p:ext uri="{BB962C8B-B14F-4D97-AF65-F5344CB8AC3E}">
        <p14:creationId xmlns:p14="http://schemas.microsoft.com/office/powerpoint/2010/main" val="1667282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103290"/>
          </a:xfrm>
        </p:spPr>
        <p:txBody>
          <a:bodyPr>
            <a:normAutofit/>
          </a:bodyPr>
          <a:lstStyle/>
          <a:p>
            <a:pPr algn="ctr"/>
            <a:r>
              <a:rPr lang="ru-RU" sz="2800" dirty="0"/>
              <a:t>Проблемное обучение целесообразно применять когда:</a:t>
            </a:r>
          </a:p>
        </p:txBody>
      </p:sp>
      <p:graphicFrame>
        <p:nvGraphicFramePr>
          <p:cNvPr id="4" name="Объект 3"/>
          <p:cNvGraphicFramePr>
            <a:graphicFrameLocks noGrp="1"/>
          </p:cNvGraphicFramePr>
          <p:nvPr>
            <p:ph idx="1"/>
            <p:extLst>
              <p:ext uri="{D42A27DB-BD31-4B8C-83A1-F6EECF244321}">
                <p14:modId xmlns:p14="http://schemas.microsoft.com/office/powerpoint/2010/main" val="73853569"/>
              </p:ext>
            </p:extLst>
          </p:nvPr>
        </p:nvGraphicFramePr>
        <p:xfrm>
          <a:off x="677863" y="1712890"/>
          <a:ext cx="8596312" cy="46492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0470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026017"/>
          </a:xfrm>
        </p:spPr>
        <p:txBody>
          <a:bodyPr>
            <a:normAutofit fontScale="90000"/>
          </a:bodyPr>
          <a:lstStyle/>
          <a:p>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При составлении </a:t>
            </a:r>
            <a:r>
              <a:rPr lang="ru-RU" dirty="0" smtClean="0">
                <a:solidFill>
                  <a:srgbClr val="000000"/>
                </a:solidFill>
                <a:latin typeface="Calibri" panose="020F0502020204030204" pitchFamily="34" charset="0"/>
                <a:ea typeface="Calibri" panose="020F0502020204030204" pitchFamily="34" charset="0"/>
                <a:cs typeface="Times New Roman" panose="02020603050405020304" pitchFamily="18" charset="0"/>
              </a:rPr>
              <a:t> проблемных заданий </a:t>
            </a:r>
            <a:r>
              <a:rPr lang="ru-RU" dirty="0">
                <a:solidFill>
                  <a:srgbClr val="000000"/>
                </a:solidFill>
                <a:latin typeface="Calibri" panose="020F0502020204030204" pitchFamily="34" charset="0"/>
                <a:ea typeface="Calibri" panose="020F0502020204030204" pitchFamily="34" charset="0"/>
                <a:cs typeface="Times New Roman" panose="02020603050405020304" pitchFamily="18" charset="0"/>
              </a:rPr>
              <a:t>руководствуюсь следующими требованиями:</a:t>
            </a:r>
            <a:endParaRPr lang="ru-RU" dirty="0"/>
          </a:p>
        </p:txBody>
      </p:sp>
      <p:graphicFrame>
        <p:nvGraphicFramePr>
          <p:cNvPr id="4" name="Объект 3"/>
          <p:cNvGraphicFramePr>
            <a:graphicFrameLocks noGrp="1"/>
          </p:cNvGraphicFramePr>
          <p:nvPr>
            <p:ph idx="1"/>
            <p:extLst>
              <p:ext uri="{D42A27DB-BD31-4B8C-83A1-F6EECF244321}">
                <p14:modId xmlns:p14="http://schemas.microsoft.com/office/powerpoint/2010/main" val="2310741906"/>
              </p:ext>
            </p:extLst>
          </p:nvPr>
        </p:nvGraphicFramePr>
        <p:xfrm>
          <a:off x="677863" y="1764406"/>
          <a:ext cx="8596312" cy="46879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3037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2893455"/>
          </a:xfrm>
        </p:spPr>
        <p:txBody>
          <a:bodyPr>
            <a:normAutofit fontScale="90000"/>
          </a:bodyPr>
          <a:lstStyle/>
          <a:p>
            <a:r>
              <a:rPr lang="ru-RU" sz="2000" dirty="0" smtClean="0"/>
              <a:t>Проблемная задача-легенда №1.</a:t>
            </a:r>
            <a:br>
              <a:rPr lang="ru-RU" sz="2000" dirty="0" smtClean="0"/>
            </a:br>
            <a:r>
              <a:rPr lang="ru-RU" sz="2000" dirty="0"/>
              <a:t>И</a:t>
            </a:r>
            <a:r>
              <a:rPr lang="ru-RU" sz="2000" dirty="0" smtClean="0"/>
              <a:t>зучении </a:t>
            </a:r>
            <a:r>
              <a:rPr lang="ru-RU" sz="2000" dirty="0"/>
              <a:t>темы в 5 классе «Простые и составные натуральные числа</a:t>
            </a:r>
            <a:r>
              <a:rPr lang="ru-RU" sz="2000" dirty="0" smtClean="0"/>
              <a:t>»:</a:t>
            </a:r>
            <a:br>
              <a:rPr lang="ru-RU" sz="2000" dirty="0" smtClean="0"/>
            </a:br>
            <a:r>
              <a:rPr lang="ru-RU" sz="2000" dirty="0"/>
              <a:t/>
            </a:r>
            <a:br>
              <a:rPr lang="ru-RU" sz="2000" dirty="0"/>
            </a:br>
            <a:r>
              <a:rPr lang="ru-RU" sz="2000" dirty="0">
                <a:solidFill>
                  <a:schemeClr val="accent3">
                    <a:lumMod val="50000"/>
                  </a:schemeClr>
                </a:solidFill>
              </a:rPr>
              <a:t> В легенде рассказывается, что, когда один из помощников Магомета - мудрец </a:t>
            </a:r>
            <a:r>
              <a:rPr lang="ru-RU" sz="2000" dirty="0" err="1">
                <a:solidFill>
                  <a:schemeClr val="accent3">
                    <a:lumMod val="50000"/>
                  </a:schemeClr>
                </a:solidFill>
              </a:rPr>
              <a:t>Хозрат</a:t>
            </a:r>
            <a:r>
              <a:rPr lang="ru-RU" sz="2000" dirty="0">
                <a:solidFill>
                  <a:schemeClr val="accent3">
                    <a:lumMod val="50000"/>
                  </a:schemeClr>
                </a:solidFill>
              </a:rPr>
              <a:t> Али садился на лошадь, подошедший мужчина спросил его:</a:t>
            </a:r>
            <a:br>
              <a:rPr lang="ru-RU" sz="2000" dirty="0">
                <a:solidFill>
                  <a:schemeClr val="accent3">
                    <a:lumMod val="50000"/>
                  </a:schemeClr>
                </a:solidFill>
              </a:rPr>
            </a:br>
            <a:r>
              <a:rPr lang="ru-RU" sz="2000" dirty="0">
                <a:solidFill>
                  <a:schemeClr val="accent3">
                    <a:lumMod val="50000"/>
                  </a:schemeClr>
                </a:solidFill>
              </a:rPr>
              <a:t>- Какое число делится без остатка на 2, 3, 4, 5, 6, 7, 8, 9?</a:t>
            </a:r>
            <a:br>
              <a:rPr lang="ru-RU" sz="2000" dirty="0">
                <a:solidFill>
                  <a:schemeClr val="accent3">
                    <a:lumMod val="50000"/>
                  </a:schemeClr>
                </a:solidFill>
              </a:rPr>
            </a:br>
            <a:r>
              <a:rPr lang="ru-RU" sz="2000" dirty="0">
                <a:solidFill>
                  <a:schemeClr val="accent3">
                    <a:lumMod val="50000"/>
                  </a:schemeClr>
                </a:solidFill>
              </a:rPr>
              <a:t>Мудрец ответил:</a:t>
            </a:r>
            <a:br>
              <a:rPr lang="ru-RU" sz="2000" dirty="0">
                <a:solidFill>
                  <a:schemeClr val="accent3">
                    <a:lumMod val="50000"/>
                  </a:schemeClr>
                </a:solidFill>
              </a:rPr>
            </a:br>
            <a:r>
              <a:rPr lang="ru-RU" sz="2000" dirty="0">
                <a:solidFill>
                  <a:schemeClr val="accent3">
                    <a:lumMod val="50000"/>
                  </a:schemeClr>
                </a:solidFill>
              </a:rPr>
              <a:t>- Помножь число дней в неделе на число дней в месяце (считая, что в месяце 30 дней) и на количество месяцев в </a:t>
            </a:r>
            <a:r>
              <a:rPr lang="ru-RU" sz="2000" dirty="0" smtClean="0">
                <a:solidFill>
                  <a:schemeClr val="accent3">
                    <a:lumMod val="50000"/>
                  </a:schemeClr>
                </a:solidFill>
              </a:rPr>
              <a:t>году.</a:t>
            </a:r>
            <a:r>
              <a:rPr lang="ru-RU" sz="2000" dirty="0">
                <a:solidFill>
                  <a:schemeClr val="accent3">
                    <a:lumMod val="50000"/>
                  </a:schemeClr>
                </a:solidFill>
              </a:rPr>
              <a:t/>
            </a:r>
            <a:br>
              <a:rPr lang="ru-RU" sz="2000" dirty="0">
                <a:solidFill>
                  <a:schemeClr val="accent3">
                    <a:lumMod val="50000"/>
                  </a:schemeClr>
                </a:solidFill>
              </a:rPr>
            </a:br>
            <a:r>
              <a:rPr lang="ru-RU" sz="2000" dirty="0">
                <a:solidFill>
                  <a:schemeClr val="accent3">
                    <a:lumMod val="50000"/>
                  </a:schemeClr>
                </a:solidFill>
              </a:rPr>
              <a:t>Прав ли </a:t>
            </a:r>
            <a:r>
              <a:rPr lang="ru-RU" sz="2000" dirty="0" err="1">
                <a:solidFill>
                  <a:schemeClr val="accent3">
                    <a:lumMod val="50000"/>
                  </a:schemeClr>
                </a:solidFill>
              </a:rPr>
              <a:t>Хозрат</a:t>
            </a:r>
            <a:r>
              <a:rPr lang="ru-RU" sz="2000" dirty="0">
                <a:solidFill>
                  <a:schemeClr val="accent3">
                    <a:lumMod val="50000"/>
                  </a:schemeClr>
                </a:solidFill>
              </a:rPr>
              <a:t> Али? Почему?</a:t>
            </a:r>
            <a:br>
              <a:rPr lang="ru-RU" sz="2000" dirty="0">
                <a:solidFill>
                  <a:schemeClr val="accent3">
                    <a:lumMod val="50000"/>
                  </a:schemeClr>
                </a:solidFill>
              </a:rPr>
            </a:br>
            <a:endParaRPr lang="ru-RU" sz="2000" dirty="0">
              <a:solidFill>
                <a:schemeClr val="accent3">
                  <a:lumMod val="50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88642" y="3503054"/>
            <a:ext cx="6645499" cy="3090929"/>
          </a:xfrm>
        </p:spPr>
      </p:pic>
    </p:spTree>
    <p:extLst>
      <p:ext uri="{BB962C8B-B14F-4D97-AF65-F5344CB8AC3E}">
        <p14:creationId xmlns:p14="http://schemas.microsoft.com/office/powerpoint/2010/main" val="40615319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2455572"/>
          </a:xfrm>
        </p:spPr>
        <p:txBody>
          <a:bodyPr>
            <a:normAutofit fontScale="90000"/>
          </a:bodyPr>
          <a:lstStyle/>
          <a:p>
            <a:r>
              <a:rPr lang="ru-RU" sz="2000" dirty="0" smtClean="0"/>
              <a:t>  Проблемная задача №2  </a:t>
            </a:r>
            <a:r>
              <a:rPr lang="ru-RU" sz="2000" dirty="0"/>
              <a:t>на размышление при изучении темы в 5 класса </a:t>
            </a:r>
            <a:r>
              <a:rPr lang="ru-RU" sz="2000" dirty="0" smtClean="0"/>
              <a:t>«Объем </a:t>
            </a:r>
            <a:r>
              <a:rPr lang="ru-RU" sz="2000" dirty="0"/>
              <a:t>прямоугольного параллелепипеда</a:t>
            </a:r>
            <a:r>
              <a:rPr lang="ru-RU" sz="2000" dirty="0" smtClean="0"/>
              <a:t>":</a:t>
            </a:r>
            <a:br>
              <a:rPr lang="ru-RU" sz="2000" dirty="0" smtClean="0"/>
            </a:br>
            <a:r>
              <a:rPr lang="ru-RU" sz="2000" dirty="0"/>
              <a:t/>
            </a:r>
            <a:br>
              <a:rPr lang="ru-RU" sz="2000" dirty="0"/>
            </a:br>
            <a:r>
              <a:rPr lang="ru-RU" sz="2000" dirty="0">
                <a:solidFill>
                  <a:srgbClr val="0070C0"/>
                </a:solidFill>
              </a:rPr>
              <a:t>Длина плавательного бассейна   составляет 200 метров  ,а его  ширина 50 мет-ров . В бассейн налили 2 000 000 литров воды. Как вы считаете, можно ли плыть в этом бассейне? </a:t>
            </a:r>
            <a:br>
              <a:rPr lang="ru-RU" sz="2000" dirty="0">
                <a:solidFill>
                  <a:srgbClr val="0070C0"/>
                </a:solidFill>
              </a:rPr>
            </a:br>
            <a:r>
              <a:rPr lang="ru-RU" sz="2000" dirty="0">
                <a:solidFill>
                  <a:srgbClr val="0070C0"/>
                </a:solidFill>
              </a:rPr>
              <a:t>      </a:t>
            </a:r>
            <a:r>
              <a:rPr lang="ru-RU" sz="2000" dirty="0">
                <a:solidFill>
                  <a:schemeClr val="accent2"/>
                </a:solidFill>
              </a:rPr>
              <a:t>Проблема: несоответствие единиц измерения.</a:t>
            </a:r>
            <a:br>
              <a:rPr lang="ru-RU" sz="2000" dirty="0">
                <a:solidFill>
                  <a:schemeClr val="accent2"/>
                </a:solidFill>
              </a:rPr>
            </a:br>
            <a:r>
              <a:rPr lang="ru-RU" sz="2000" dirty="0">
                <a:solidFill>
                  <a:schemeClr val="accent2"/>
                </a:solidFill>
              </a:rPr>
              <a:t>     Ученики ищут пути решения задачи, используя рассказ учителя о единицах измерения объемов.</a:t>
            </a:r>
            <a:br>
              <a:rPr lang="ru-RU" sz="2000" dirty="0">
                <a:solidFill>
                  <a:schemeClr val="accent2"/>
                </a:solidFill>
              </a:rPr>
            </a:br>
            <a:endParaRPr lang="ru-RU" sz="2000" dirty="0">
              <a:solidFill>
                <a:schemeClr val="accent2"/>
              </a:solidFill>
            </a:endParaRPr>
          </a:p>
        </p:txBody>
      </p:sp>
      <p:pic>
        <p:nvPicPr>
          <p:cNvPr id="6" name="Объект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7486" y="3258355"/>
            <a:ext cx="7964389" cy="3425780"/>
          </a:xfrm>
        </p:spPr>
      </p:pic>
    </p:spTree>
    <p:extLst>
      <p:ext uri="{BB962C8B-B14F-4D97-AF65-F5344CB8AC3E}">
        <p14:creationId xmlns:p14="http://schemas.microsoft.com/office/powerpoint/2010/main" val="6923195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1550988"/>
          </a:xfrm>
        </p:spPr>
        <p:txBody>
          <a:bodyPr>
            <a:normAutofit fontScale="90000"/>
          </a:bodyPr>
          <a:lstStyle/>
          <a:p>
            <a:r>
              <a:rPr lang="ru-RU" sz="2000" dirty="0" smtClean="0"/>
              <a:t>Проблемная  задач №3 </a:t>
            </a:r>
            <a:r>
              <a:rPr lang="ru-RU" sz="2000" dirty="0"/>
              <a:t>с лишними данными</a:t>
            </a:r>
            <a:r>
              <a:rPr lang="ru-RU" sz="2000" dirty="0" smtClean="0"/>
              <a:t>.</a:t>
            </a:r>
            <a:br>
              <a:rPr lang="ru-RU" sz="2000" dirty="0" smtClean="0"/>
            </a:br>
            <a:r>
              <a:rPr lang="ru-RU" sz="2000" dirty="0"/>
              <a:t/>
            </a:r>
            <a:br>
              <a:rPr lang="ru-RU" sz="2000" dirty="0"/>
            </a:br>
            <a:r>
              <a:rPr lang="ru-RU" sz="2000" dirty="0">
                <a:solidFill>
                  <a:schemeClr val="accent5">
                    <a:lumMod val="60000"/>
                    <a:lumOff val="40000"/>
                  </a:schemeClr>
                </a:solidFill>
              </a:rPr>
              <a:t>Масса 12 ящиков яблок 4 ц 62 кг, а масса 16 ящиков груш 6 ц 12 кг. В магазин привезли 20 ящиков яблок и 5 ящиков груш. На сколько килограммов масса одного ящика яблок больше массы одного ящика груш.</a:t>
            </a:r>
            <a:br>
              <a:rPr lang="ru-RU" sz="2000" dirty="0">
                <a:solidFill>
                  <a:schemeClr val="accent5">
                    <a:lumMod val="60000"/>
                    <a:lumOff val="40000"/>
                  </a:schemeClr>
                </a:solidFill>
              </a:rPr>
            </a:br>
            <a:endParaRPr lang="ru-RU" sz="2000" dirty="0">
              <a:solidFill>
                <a:schemeClr val="accent5">
                  <a:lumMod val="60000"/>
                  <a:lumOff val="40000"/>
                </a:schemeClr>
              </a:solidFill>
            </a:endParaRP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77335" y="2160588"/>
            <a:ext cx="7216950" cy="4394758"/>
          </a:xfrm>
        </p:spPr>
      </p:pic>
    </p:spTree>
    <p:extLst>
      <p:ext uri="{BB962C8B-B14F-4D97-AF65-F5344CB8AC3E}">
        <p14:creationId xmlns:p14="http://schemas.microsoft.com/office/powerpoint/2010/main" val="29888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31334" y="609600"/>
            <a:ext cx="8094134" cy="2565400"/>
          </a:xfrm>
        </p:spPr>
        <p:txBody>
          <a:bodyPr/>
          <a:lstStyle/>
          <a:p>
            <a:r>
              <a:rPr lang="ru-RU" dirty="0"/>
              <a:t>Мышление обычно начинается с проблемы или </a:t>
            </a:r>
            <a:r>
              <a:rPr lang="ru-RU" dirty="0" smtClean="0"/>
              <a:t>вопроса</a:t>
            </a:r>
            <a:endParaRPr lang="ru-RU" dirty="0"/>
          </a:p>
        </p:txBody>
      </p:sp>
      <p:sp>
        <p:nvSpPr>
          <p:cNvPr id="3" name="Текст 2"/>
          <p:cNvSpPr>
            <a:spLocks noGrp="1"/>
          </p:cNvSpPr>
          <p:nvPr>
            <p:ph type="body" sz="quarter" idx="13"/>
          </p:nvPr>
        </p:nvSpPr>
        <p:spPr>
          <a:xfrm>
            <a:off x="1366139" y="3175000"/>
            <a:ext cx="7224524" cy="418805"/>
          </a:xfrm>
        </p:spPr>
        <p:txBody>
          <a:bodyPr/>
          <a:lstStyle/>
          <a:p>
            <a:r>
              <a:rPr lang="ru-RU" sz="2800" dirty="0">
                <a:solidFill>
                  <a:schemeClr val="accent1"/>
                </a:solidFill>
              </a:rPr>
              <a:t>С.Л. Рубинштейн</a:t>
            </a:r>
          </a:p>
        </p:txBody>
      </p:sp>
      <p:sp>
        <p:nvSpPr>
          <p:cNvPr id="4" name="Текст 3"/>
          <p:cNvSpPr>
            <a:spLocks noGrp="1"/>
          </p:cNvSpPr>
          <p:nvPr>
            <p:ph type="body" idx="1"/>
          </p:nvPr>
        </p:nvSpPr>
        <p:spPr/>
        <p:txBody>
          <a:bodyPr/>
          <a:lstStyle/>
          <a:p>
            <a:pPr lvl="0">
              <a:buClr>
                <a:srgbClr val="90C226"/>
              </a:buClr>
            </a:pPr>
            <a:r>
              <a:rPr lang="ru-RU" sz="3600" dirty="0">
                <a:solidFill>
                  <a:srgbClr val="00B050"/>
                </a:solidFill>
              </a:rPr>
              <a:t>Проблема</a:t>
            </a:r>
            <a:r>
              <a:rPr lang="ru-RU" sz="3000" dirty="0">
                <a:solidFill>
                  <a:srgbClr val="00B050"/>
                </a:solidFill>
              </a:rPr>
              <a:t> - это противоречие  между двумя фактами : новым фактом и старой теорией , необходимостью и возможностью.</a:t>
            </a:r>
            <a:endParaRPr lang="ru-RU" sz="1700" dirty="0">
              <a:solidFill>
                <a:srgbClr val="00B050"/>
              </a:solidFill>
            </a:endParaRPr>
          </a:p>
          <a:p>
            <a:endParaRPr lang="ru-RU" dirty="0"/>
          </a:p>
        </p:txBody>
      </p:sp>
    </p:spTree>
    <p:extLst>
      <p:ext uri="{BB962C8B-B14F-4D97-AF65-F5344CB8AC3E}">
        <p14:creationId xmlns:p14="http://schemas.microsoft.com/office/powerpoint/2010/main" val="766216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1550989"/>
          </a:xfrm>
        </p:spPr>
        <p:txBody>
          <a:bodyPr>
            <a:normAutofit fontScale="90000"/>
          </a:bodyPr>
          <a:lstStyle/>
          <a:p>
            <a:r>
              <a:rPr lang="ru-RU" sz="2000" dirty="0" smtClean="0"/>
              <a:t>Задача  №4 с </a:t>
            </a:r>
            <a:r>
              <a:rPr lang="ru-RU" sz="2000" dirty="0"/>
              <a:t>изменяющимся содержанием</a:t>
            </a:r>
            <a:r>
              <a:rPr lang="ru-RU" sz="2000" dirty="0" smtClean="0"/>
              <a:t>.</a:t>
            </a:r>
            <a:br>
              <a:rPr lang="ru-RU" sz="2000" dirty="0" smtClean="0"/>
            </a:br>
            <a:r>
              <a:rPr lang="ru-RU" sz="2000" dirty="0" smtClean="0"/>
              <a:t> </a:t>
            </a:r>
            <a:r>
              <a:rPr lang="ru-RU" sz="2000" dirty="0">
                <a:solidFill>
                  <a:schemeClr val="bg2">
                    <a:lumMod val="50000"/>
                  </a:schemeClr>
                </a:solidFill>
              </a:rPr>
              <a:t>Исходная задача. Туристы прошли за день 25 км, что составило 40% намеченного маршрута. Какова длина маршрута?</a:t>
            </a:r>
            <a:br>
              <a:rPr lang="ru-RU" sz="2000" dirty="0">
                <a:solidFill>
                  <a:schemeClr val="bg2">
                    <a:lumMod val="50000"/>
                  </a:schemeClr>
                </a:solidFill>
              </a:rPr>
            </a:br>
            <a:r>
              <a:rPr lang="ru-RU" sz="2000" dirty="0">
                <a:solidFill>
                  <a:schemeClr val="bg2">
                    <a:lumMod val="50000"/>
                  </a:schemeClr>
                </a:solidFill>
              </a:rPr>
              <a:t> </a:t>
            </a:r>
            <a:r>
              <a:rPr lang="ru-RU" sz="2000" dirty="0" smtClean="0">
                <a:solidFill>
                  <a:schemeClr val="bg2">
                    <a:lumMod val="50000"/>
                  </a:schemeClr>
                </a:solidFill>
              </a:rPr>
              <a:t> </a:t>
            </a:r>
            <a:r>
              <a:rPr lang="ru-RU" sz="2000" dirty="0">
                <a:solidFill>
                  <a:schemeClr val="bg2">
                    <a:lumMod val="50000"/>
                  </a:schemeClr>
                </a:solidFill>
              </a:rPr>
              <a:t>Второй вариант. Туристы прошли за день 25 км,  им осталось пройти 60% намеченного маршрута. Какова длина маршрута?</a:t>
            </a:r>
            <a:br>
              <a:rPr lang="ru-RU" sz="2000" dirty="0">
                <a:solidFill>
                  <a:schemeClr val="bg2">
                    <a:lumMod val="50000"/>
                  </a:schemeClr>
                </a:solidFill>
              </a:rPr>
            </a:br>
            <a:endParaRPr lang="ru-RU" sz="2000" dirty="0">
              <a:solidFill>
                <a:schemeClr val="bg2">
                  <a:lumMod val="50000"/>
                </a:schemeClr>
              </a:solidFill>
            </a:endParaRP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4" y="2160588"/>
            <a:ext cx="8165205" cy="4291727"/>
          </a:xfrm>
        </p:spPr>
      </p:pic>
    </p:spTree>
    <p:extLst>
      <p:ext uri="{BB962C8B-B14F-4D97-AF65-F5344CB8AC3E}">
        <p14:creationId xmlns:p14="http://schemas.microsoft.com/office/powerpoint/2010/main" val="2901978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2288147"/>
          </a:xfrm>
        </p:spPr>
        <p:txBody>
          <a:bodyPr>
            <a:normAutofit fontScale="90000"/>
          </a:bodyPr>
          <a:lstStyle/>
          <a:p>
            <a:r>
              <a:rPr lang="ru-RU" sz="2000" dirty="0" smtClean="0">
                <a:solidFill>
                  <a:srgbClr val="7030A0"/>
                </a:solidFill>
              </a:rPr>
              <a:t>Проблемная  задача № 5.  При </a:t>
            </a:r>
            <a:r>
              <a:rPr lang="ru-RU" sz="2000" dirty="0">
                <a:solidFill>
                  <a:srgbClr val="7030A0"/>
                </a:solidFill>
              </a:rPr>
              <a:t>формулировке темы урока даю задачу </a:t>
            </a:r>
            <a:r>
              <a:rPr lang="ru-RU" sz="2000" dirty="0"/>
              <a:t>: </a:t>
            </a:r>
            <a:r>
              <a:rPr lang="ru-RU" sz="2000" dirty="0">
                <a:solidFill>
                  <a:schemeClr val="bg2">
                    <a:lumMod val="50000"/>
                  </a:schemeClr>
                </a:solidFill>
              </a:rPr>
              <a:t>«Радиус Луны равен 1747,7 км, а радиус Земли в 4 раза больше радиуса Луны. Найдите радиус Земли». Учащиеся разными способами находят ответ  .  Затем продолжаю за-дачу : «Радиус Солнца в 401 раз больше радиуса Луны. Найдите радиус Солнца». </a:t>
            </a:r>
            <a:r>
              <a:rPr lang="ru-RU" sz="2000" dirty="0" smtClean="0">
                <a:solidFill>
                  <a:schemeClr val="bg2">
                    <a:lumMod val="50000"/>
                  </a:schemeClr>
                </a:solidFill>
              </a:rPr>
              <a:t/>
            </a:r>
            <a:br>
              <a:rPr lang="ru-RU" sz="2000" dirty="0" smtClean="0">
                <a:solidFill>
                  <a:schemeClr val="bg2">
                    <a:lumMod val="50000"/>
                  </a:schemeClr>
                </a:solidFill>
              </a:rPr>
            </a:br>
            <a:r>
              <a:rPr lang="ru-RU" sz="2000" dirty="0" smtClean="0"/>
              <a:t>Выполнив </a:t>
            </a:r>
            <a:r>
              <a:rPr lang="ru-RU" sz="2000" dirty="0"/>
              <a:t>умножение, дети получат разные ответы. Определяем чей ответ правильный, затем учащиеся формулируют тему урока: «Умножение </a:t>
            </a:r>
            <a:r>
              <a:rPr lang="ru-RU" sz="2000" dirty="0" smtClean="0"/>
              <a:t>десятичных </a:t>
            </a:r>
            <a:r>
              <a:rPr lang="ru-RU" sz="2000" dirty="0"/>
              <a:t>дробей на натуральное число».</a:t>
            </a:r>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67487" y="2897746"/>
            <a:ext cx="7165899" cy="3593205"/>
          </a:xfrm>
        </p:spPr>
      </p:pic>
    </p:spTree>
    <p:extLst>
      <p:ext uri="{BB962C8B-B14F-4D97-AF65-F5344CB8AC3E}">
        <p14:creationId xmlns:p14="http://schemas.microsoft.com/office/powerpoint/2010/main" val="800813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z="1800" dirty="0">
                <a:solidFill>
                  <a:srgbClr val="90C226"/>
                </a:solidFill>
              </a:rPr>
              <a:t> </a:t>
            </a:r>
            <a:r>
              <a:rPr lang="ru-RU" sz="1800" dirty="0">
                <a:solidFill>
                  <a:srgbClr val="00B050"/>
                </a:solidFill>
              </a:rPr>
              <a:t>Проблемное задание  №6 ( 8 класс ) на тему «Площадь трапеции»</a:t>
            </a:r>
            <a:br>
              <a:rPr lang="ru-RU" sz="1800" dirty="0">
                <a:solidFill>
                  <a:srgbClr val="00B050"/>
                </a:solidFill>
              </a:rPr>
            </a:br>
            <a:r>
              <a:rPr lang="ru-RU" sz="1800" dirty="0">
                <a:solidFill>
                  <a:srgbClr val="90C226"/>
                </a:solidFill>
              </a:rPr>
              <a:t>    </a:t>
            </a:r>
            <a:r>
              <a:rPr lang="ru-RU" sz="1800" dirty="0">
                <a:solidFill>
                  <a:prstClr val="black">
                    <a:lumMod val="95000"/>
                    <a:lumOff val="5000"/>
                  </a:prstClr>
                </a:solidFill>
              </a:rPr>
              <a:t>Для того, чтобы вывести  формулу для вычисления площади трапеции предлагаю учащимся вспомнить ранее изученные формулы для вычисления площади прямоугольника, треугольника, параллелограмма, а также свойства площадей. Ученики  предлагают различные способы решения:</a:t>
            </a:r>
            <a:br>
              <a:rPr lang="ru-RU" sz="1800" dirty="0">
                <a:solidFill>
                  <a:prstClr val="black">
                    <a:lumMod val="95000"/>
                    <a:lumOff val="5000"/>
                  </a:prstClr>
                </a:solidFill>
              </a:rPr>
            </a:br>
            <a:r>
              <a:rPr lang="ru-RU" sz="1800" dirty="0">
                <a:solidFill>
                  <a:prstClr val="black">
                    <a:lumMod val="95000"/>
                    <a:lumOff val="5000"/>
                  </a:prstClr>
                </a:solidFill>
              </a:rPr>
              <a:t>а) провести две высоты и найти площадь трапеции как сумму площадей пря-</a:t>
            </a:r>
            <a:r>
              <a:rPr lang="ru-RU" sz="1800" dirty="0" err="1">
                <a:solidFill>
                  <a:prstClr val="black">
                    <a:lumMod val="95000"/>
                    <a:lumOff val="5000"/>
                  </a:prstClr>
                </a:solidFill>
              </a:rPr>
              <a:t>моугольника</a:t>
            </a:r>
            <a:r>
              <a:rPr lang="ru-RU" sz="1800" dirty="0">
                <a:solidFill>
                  <a:prstClr val="black">
                    <a:lumMod val="95000"/>
                    <a:lumOff val="5000"/>
                  </a:prstClr>
                </a:solidFill>
              </a:rPr>
              <a:t> и двух прямоугольных треугольников;</a:t>
            </a:r>
            <a:br>
              <a:rPr lang="ru-RU" sz="1800" dirty="0">
                <a:solidFill>
                  <a:prstClr val="black">
                    <a:lumMod val="95000"/>
                    <a:lumOff val="5000"/>
                  </a:prstClr>
                </a:solidFill>
              </a:rPr>
            </a:br>
            <a:r>
              <a:rPr lang="ru-RU" sz="1800" dirty="0">
                <a:solidFill>
                  <a:prstClr val="black">
                    <a:lumMod val="95000"/>
                    <a:lumOff val="5000"/>
                  </a:prstClr>
                </a:solidFill>
              </a:rPr>
              <a:t>б) провести диагональ и найти площадь трапеции как сумму площадей двух треугольников;</a:t>
            </a:r>
            <a:br>
              <a:rPr lang="ru-RU" sz="1800" dirty="0">
                <a:solidFill>
                  <a:prstClr val="black">
                    <a:lumMod val="95000"/>
                    <a:lumOff val="5000"/>
                  </a:prstClr>
                </a:solidFill>
              </a:rPr>
            </a:br>
            <a:r>
              <a:rPr lang="ru-RU" sz="1800" dirty="0">
                <a:solidFill>
                  <a:prstClr val="black">
                    <a:lumMod val="95000"/>
                    <a:lumOff val="5000"/>
                  </a:prstClr>
                </a:solidFill>
              </a:rPr>
              <a:t>в) провести прямую, параллельную боковой стороне трапеции и найти площадь трапеции как сумму площадей параллелограмма и треугольника</a:t>
            </a:r>
            <a:r>
              <a:rPr lang="ru-RU" sz="1800" dirty="0">
                <a:solidFill>
                  <a:srgbClr val="90C226"/>
                </a:solidFill>
              </a:rPr>
              <a:t>.</a:t>
            </a:r>
            <a:br>
              <a:rPr lang="ru-RU" sz="1800" dirty="0">
                <a:solidFill>
                  <a:srgbClr val="90C226"/>
                </a:solidFill>
              </a:rPr>
            </a:br>
            <a:endParaRPr lang="ru-RU" sz="1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4400" y="3515932"/>
            <a:ext cx="6181460" cy="2975020"/>
          </a:xfrm>
        </p:spPr>
      </p:pic>
    </p:spTree>
    <p:extLst>
      <p:ext uri="{BB962C8B-B14F-4D97-AF65-F5344CB8AC3E}">
        <p14:creationId xmlns:p14="http://schemas.microsoft.com/office/powerpoint/2010/main" val="22369981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829837"/>
          </a:xfrm>
        </p:spPr>
        <p:txBody>
          <a:bodyPr>
            <a:normAutofit/>
          </a:bodyPr>
          <a:lstStyle/>
          <a:p>
            <a:r>
              <a:rPr lang="ru-RU" sz="2000" dirty="0" smtClean="0"/>
              <a:t>       </a:t>
            </a:r>
            <a:br>
              <a:rPr lang="ru-RU" sz="2000" dirty="0" smtClean="0"/>
            </a:br>
            <a:r>
              <a:rPr lang="ru-RU" sz="2000" dirty="0"/>
              <a:t> </a:t>
            </a:r>
            <a:r>
              <a:rPr lang="ru-RU" sz="2000" dirty="0" smtClean="0"/>
              <a:t>     </a:t>
            </a:r>
            <a:r>
              <a:rPr lang="ru-RU" sz="2000" dirty="0" smtClean="0">
                <a:solidFill>
                  <a:schemeClr val="accent1">
                    <a:lumMod val="50000"/>
                  </a:schemeClr>
                </a:solidFill>
              </a:rPr>
              <a:t>С помощью подобных  проблемных заданий решаются </a:t>
            </a:r>
            <a:r>
              <a:rPr lang="ru-RU" sz="2000" dirty="0">
                <a:solidFill>
                  <a:schemeClr val="accent1">
                    <a:lumMod val="50000"/>
                  </a:schemeClr>
                </a:solidFill>
              </a:rPr>
              <a:t>многие педагогические </a:t>
            </a:r>
            <a:r>
              <a:rPr lang="ru-RU" sz="2000" dirty="0" smtClean="0">
                <a:solidFill>
                  <a:schemeClr val="accent1">
                    <a:lumMod val="50000"/>
                  </a:schemeClr>
                </a:solidFill>
              </a:rPr>
              <a:t>задачи </a:t>
            </a:r>
            <a:r>
              <a:rPr lang="ru-RU" sz="2000" dirty="0">
                <a:solidFill>
                  <a:schemeClr val="accent1">
                    <a:lumMod val="50000"/>
                  </a:schemeClr>
                </a:solidFill>
              </a:rPr>
              <a:t>на уроках математики</a:t>
            </a:r>
            <a:r>
              <a:rPr lang="ru-RU" sz="2000" dirty="0" smtClean="0">
                <a:solidFill>
                  <a:schemeClr val="accent1">
                    <a:lumMod val="50000"/>
                  </a:schemeClr>
                </a:solidFill>
              </a:rPr>
              <a:t>:</a:t>
            </a:r>
            <a:br>
              <a:rPr lang="ru-RU" sz="2000" dirty="0" smtClean="0">
                <a:solidFill>
                  <a:schemeClr val="accent1">
                    <a:lumMod val="50000"/>
                  </a:schemeClr>
                </a:solidFill>
              </a:rPr>
            </a:br>
            <a:r>
              <a:rPr lang="ru-RU" sz="2000" dirty="0" smtClean="0">
                <a:solidFill>
                  <a:schemeClr val="accent1">
                    <a:lumMod val="50000"/>
                  </a:schemeClr>
                </a:solidFill>
              </a:rPr>
              <a:t/>
            </a:r>
            <a:br>
              <a:rPr lang="ru-RU" sz="2000" dirty="0" smtClean="0">
                <a:solidFill>
                  <a:schemeClr val="accent1">
                    <a:lumMod val="50000"/>
                  </a:schemeClr>
                </a:solidFill>
              </a:rPr>
            </a:br>
            <a:r>
              <a:rPr lang="ru-RU" sz="2000" dirty="0" smtClean="0">
                <a:solidFill>
                  <a:schemeClr val="accent1">
                    <a:lumMod val="50000"/>
                  </a:schemeClr>
                </a:solidFill>
              </a:rPr>
              <a:t> </a:t>
            </a:r>
            <a:r>
              <a:rPr lang="ru-RU" sz="2000" dirty="0">
                <a:solidFill>
                  <a:schemeClr val="accent1">
                    <a:lumMod val="50000"/>
                  </a:schemeClr>
                </a:solidFill>
              </a:rPr>
              <a:t>-   самостоятельный поиск новой информации;</a:t>
            </a:r>
            <a:br>
              <a:rPr lang="ru-RU" sz="2000" dirty="0">
                <a:solidFill>
                  <a:schemeClr val="accent1">
                    <a:lumMod val="50000"/>
                  </a:schemeClr>
                </a:solidFill>
              </a:rPr>
            </a:br>
            <a:r>
              <a:rPr lang="ru-RU" sz="2000" dirty="0">
                <a:solidFill>
                  <a:schemeClr val="accent1">
                    <a:lumMod val="50000"/>
                  </a:schemeClr>
                </a:solidFill>
              </a:rPr>
              <a:t>- самостоятельная работа с учебником;</a:t>
            </a:r>
            <a:br>
              <a:rPr lang="ru-RU" sz="2000" dirty="0">
                <a:solidFill>
                  <a:schemeClr val="accent1">
                    <a:lumMod val="50000"/>
                  </a:schemeClr>
                </a:solidFill>
              </a:rPr>
            </a:br>
            <a:r>
              <a:rPr lang="ru-RU" sz="2000" dirty="0">
                <a:solidFill>
                  <a:schemeClr val="accent1">
                    <a:lumMod val="50000"/>
                  </a:schemeClr>
                </a:solidFill>
              </a:rPr>
              <a:t>- овладение навыком решения задачи;</a:t>
            </a:r>
            <a:br>
              <a:rPr lang="ru-RU" sz="2000" dirty="0">
                <a:solidFill>
                  <a:schemeClr val="accent1">
                    <a:lumMod val="50000"/>
                  </a:schemeClr>
                </a:solidFill>
              </a:rPr>
            </a:br>
            <a:r>
              <a:rPr lang="ru-RU" sz="2000" dirty="0">
                <a:solidFill>
                  <a:schemeClr val="accent1">
                    <a:lumMod val="50000"/>
                  </a:schemeClr>
                </a:solidFill>
              </a:rPr>
              <a:t>- воспитание активной личности, формирование инициативности, </a:t>
            </a:r>
            <a:r>
              <a:rPr lang="ru-RU" sz="2000" dirty="0" smtClean="0">
                <a:solidFill>
                  <a:schemeClr val="accent1">
                    <a:lumMod val="50000"/>
                  </a:schemeClr>
                </a:solidFill>
              </a:rPr>
              <a:t>ответственности</a:t>
            </a:r>
            <a:r>
              <a:rPr lang="ru-RU" sz="2000" dirty="0">
                <a:solidFill>
                  <a:schemeClr val="accent1">
                    <a:lumMod val="50000"/>
                  </a:schemeClr>
                </a:solidFill>
              </a:rPr>
              <a:t>, способности к сотрудничеству;</a:t>
            </a:r>
            <a:br>
              <a:rPr lang="ru-RU" sz="2000" dirty="0">
                <a:solidFill>
                  <a:schemeClr val="accent1">
                    <a:lumMod val="50000"/>
                  </a:schemeClr>
                </a:solidFill>
              </a:rPr>
            </a:br>
            <a:r>
              <a:rPr lang="ru-RU" sz="2000" dirty="0">
                <a:solidFill>
                  <a:schemeClr val="accent1">
                    <a:lumMod val="50000"/>
                  </a:schemeClr>
                </a:solidFill>
              </a:rPr>
              <a:t>- развитие личностных качеств;</a:t>
            </a:r>
            <a:br>
              <a:rPr lang="ru-RU" sz="2000" dirty="0">
                <a:solidFill>
                  <a:schemeClr val="accent1">
                    <a:lumMod val="50000"/>
                  </a:schemeClr>
                </a:solidFill>
              </a:rPr>
            </a:br>
            <a:r>
              <a:rPr lang="ru-RU" sz="2000" dirty="0">
                <a:solidFill>
                  <a:schemeClr val="accent1">
                    <a:lumMod val="50000"/>
                  </a:schemeClr>
                </a:solidFill>
              </a:rPr>
              <a:t>- прочность усвоения знаний, так как путём поиска разрешения проблемной ситуации достигается полное понимание материала.</a:t>
            </a:r>
            <a:br>
              <a:rPr lang="ru-RU" sz="2000" dirty="0">
                <a:solidFill>
                  <a:schemeClr val="accent1">
                    <a:lumMod val="50000"/>
                  </a:schemeClr>
                </a:solidFill>
              </a:rPr>
            </a:br>
            <a:r>
              <a:rPr lang="ru-RU" sz="2000" dirty="0">
                <a:solidFill>
                  <a:schemeClr val="accent1">
                    <a:lumMod val="50000"/>
                  </a:schemeClr>
                </a:solidFill>
              </a:rPr>
              <a:t>- решение проблемы психологического комфорта на уроках.</a:t>
            </a:r>
            <a:br>
              <a:rPr lang="ru-RU" sz="2000" dirty="0">
                <a:solidFill>
                  <a:schemeClr val="accent1">
                    <a:lumMod val="50000"/>
                  </a:schemeClr>
                </a:solidFill>
              </a:rPr>
            </a:br>
            <a:r>
              <a:rPr lang="ru-RU" sz="2000" dirty="0">
                <a:solidFill>
                  <a:schemeClr val="accent1">
                    <a:lumMod val="50000"/>
                  </a:schemeClr>
                </a:solidFill>
              </a:rPr>
              <a:t>        В результате   изложение учебного материала  с применением технологий проблемного обучения на своих уроках математики  , я наблюдаю как </a:t>
            </a:r>
            <a:r>
              <a:rPr lang="ru-RU" sz="2000" dirty="0" smtClean="0">
                <a:solidFill>
                  <a:schemeClr val="accent1">
                    <a:lumMod val="50000"/>
                  </a:schemeClr>
                </a:solidFill>
              </a:rPr>
              <a:t>повышается </a:t>
            </a:r>
            <a:r>
              <a:rPr lang="ru-RU" sz="2000" dirty="0">
                <a:solidFill>
                  <a:schemeClr val="accent1">
                    <a:lumMod val="50000"/>
                  </a:schemeClr>
                </a:solidFill>
              </a:rPr>
              <a:t>активность учащихся, вижу их заинтересованность в результатах урока.</a:t>
            </a:r>
            <a:br>
              <a:rPr lang="ru-RU" sz="2000" dirty="0">
                <a:solidFill>
                  <a:schemeClr val="accent1">
                    <a:lumMod val="50000"/>
                  </a:schemeClr>
                </a:solidFill>
              </a:rPr>
            </a:br>
            <a:endParaRPr lang="ru-RU" sz="2000" dirty="0">
              <a:solidFill>
                <a:schemeClr val="accent1">
                  <a:lumMod val="50000"/>
                </a:schemeClr>
              </a:solidFill>
            </a:endParaRPr>
          </a:p>
        </p:txBody>
      </p:sp>
    </p:spTree>
    <p:extLst>
      <p:ext uri="{BB962C8B-B14F-4D97-AF65-F5344CB8AC3E}">
        <p14:creationId xmlns:p14="http://schemas.microsoft.com/office/powerpoint/2010/main" val="4017672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599"/>
            <a:ext cx="8596668" cy="5894231"/>
          </a:xfrm>
        </p:spPr>
        <p:txBody>
          <a:bodyPr>
            <a:noAutofit/>
          </a:bodyPr>
          <a:lstStyle/>
          <a:p>
            <a:r>
              <a:rPr lang="ru-RU" sz="2000" dirty="0" smtClean="0">
                <a:solidFill>
                  <a:srgbClr val="00B050"/>
                </a:solidFill>
              </a:rPr>
              <a:t>     Основные </a:t>
            </a:r>
            <a:r>
              <a:rPr lang="ru-RU" sz="2000" dirty="0">
                <a:solidFill>
                  <a:srgbClr val="00B050"/>
                </a:solidFill>
              </a:rPr>
              <a:t>параметры результативности проблемного обучения  </a:t>
            </a:r>
            <a:r>
              <a:rPr lang="ru-RU" sz="2000" dirty="0" smtClean="0">
                <a:solidFill>
                  <a:srgbClr val="00B050"/>
                </a:solidFill>
              </a:rPr>
              <a:t>у учеников   </a:t>
            </a:r>
            <a:r>
              <a:rPr lang="ru-RU" sz="2000" dirty="0">
                <a:solidFill>
                  <a:srgbClr val="00B050"/>
                </a:solidFill>
              </a:rPr>
              <a:t>с </a:t>
            </a:r>
            <a:r>
              <a:rPr lang="ru-RU" sz="2000" dirty="0" smtClean="0">
                <a:solidFill>
                  <a:srgbClr val="00B050"/>
                </a:solidFill>
              </a:rPr>
              <a:t>ОВЗ ( нарушение слуха и речи) в специальной  школе, в которой я </a:t>
            </a:r>
            <a:r>
              <a:rPr lang="ru-RU" sz="2000" dirty="0" smtClean="0">
                <a:solidFill>
                  <a:srgbClr val="00B050"/>
                </a:solidFill>
              </a:rPr>
              <a:t>обучаю</a:t>
            </a:r>
            <a:r>
              <a:rPr lang="ru-RU" sz="2000" dirty="0" smtClean="0">
                <a:solidFill>
                  <a:srgbClr val="00B050"/>
                </a:solidFill>
              </a:rPr>
              <a:t> </a:t>
            </a:r>
            <a:r>
              <a:rPr lang="ru-RU" sz="2000" dirty="0" smtClean="0">
                <a:solidFill>
                  <a:srgbClr val="00B050"/>
                </a:solidFill>
              </a:rPr>
              <a:t>детей математике:</a:t>
            </a:r>
            <a:br>
              <a:rPr lang="ru-RU" sz="2000" dirty="0" smtClean="0">
                <a:solidFill>
                  <a:srgbClr val="00B050"/>
                </a:solidFill>
              </a:rPr>
            </a:br>
            <a:r>
              <a:rPr lang="ru-RU" sz="2000" dirty="0" smtClean="0">
                <a:solidFill>
                  <a:srgbClr val="00B050"/>
                </a:solidFill>
              </a:rPr>
              <a:t>а</a:t>
            </a:r>
            <a:r>
              <a:rPr lang="ru-RU" sz="2000" dirty="0">
                <a:solidFill>
                  <a:srgbClr val="00B050"/>
                </a:solidFill>
              </a:rPr>
              <a:t>)  проявляется устойчивый познавательный интерес обучающихся к предмету и качественная динамика учебной мотивации деятельности; б) наличие у обучающихся положительных изменений в </a:t>
            </a:r>
            <a:r>
              <a:rPr lang="ru-RU" sz="2000" dirty="0" err="1" smtClean="0">
                <a:solidFill>
                  <a:srgbClr val="00B050"/>
                </a:solidFill>
              </a:rPr>
              <a:t>эмоциональ</a:t>
            </a:r>
            <a:r>
              <a:rPr lang="ru-RU" sz="2000" dirty="0" smtClean="0">
                <a:solidFill>
                  <a:srgbClr val="00B050"/>
                </a:solidFill>
              </a:rPr>
              <a:t>-но-волевой </a:t>
            </a:r>
            <a:r>
              <a:rPr lang="ru-RU" sz="2000" dirty="0">
                <a:solidFill>
                  <a:srgbClr val="00B050"/>
                </a:solidFill>
              </a:rPr>
              <a:t>сфере «Я испытываю радость, удовольствие от работы»; </a:t>
            </a:r>
            <a:r>
              <a:rPr lang="ru-RU" sz="2000" dirty="0" smtClean="0">
                <a:solidFill>
                  <a:srgbClr val="00B050"/>
                </a:solidFill>
              </a:rPr>
              <a:t/>
            </a:r>
            <a:br>
              <a:rPr lang="ru-RU" sz="2000" dirty="0" smtClean="0">
                <a:solidFill>
                  <a:srgbClr val="00B050"/>
                </a:solidFill>
              </a:rPr>
            </a:br>
            <a:r>
              <a:rPr lang="ru-RU" sz="2000" dirty="0" smtClean="0">
                <a:solidFill>
                  <a:srgbClr val="00B050"/>
                </a:solidFill>
              </a:rPr>
              <a:t>в)ученики </a:t>
            </a:r>
            <a:r>
              <a:rPr lang="ru-RU" sz="2000" dirty="0">
                <a:solidFill>
                  <a:srgbClr val="00B050"/>
                </a:solidFill>
              </a:rPr>
              <a:t>имеют желание высказывать и отстаивать свою точку зрения; </a:t>
            </a:r>
            <a:r>
              <a:rPr lang="ru-RU" sz="2000" dirty="0" smtClean="0">
                <a:solidFill>
                  <a:srgbClr val="00B050"/>
                </a:solidFill>
              </a:rPr>
              <a:t/>
            </a:r>
            <a:br>
              <a:rPr lang="ru-RU" sz="2000" dirty="0" smtClean="0">
                <a:solidFill>
                  <a:srgbClr val="00B050"/>
                </a:solidFill>
              </a:rPr>
            </a:br>
            <a:r>
              <a:rPr lang="ru-RU" sz="2000" dirty="0" smtClean="0">
                <a:solidFill>
                  <a:srgbClr val="00B050"/>
                </a:solidFill>
              </a:rPr>
              <a:t>г)развивается </a:t>
            </a:r>
            <a:r>
              <a:rPr lang="ru-RU" sz="2000" dirty="0">
                <a:solidFill>
                  <a:srgbClr val="00B050"/>
                </a:solidFill>
              </a:rPr>
              <a:t>логическое мышление, также развивается память, внимание, </a:t>
            </a:r>
            <a:r>
              <a:rPr lang="ru-RU" sz="2000" dirty="0" smtClean="0">
                <a:solidFill>
                  <a:srgbClr val="00B050"/>
                </a:solidFill>
              </a:rPr>
              <a:t>умение </a:t>
            </a:r>
            <a:r>
              <a:rPr lang="ru-RU" sz="2000" dirty="0">
                <a:solidFill>
                  <a:srgbClr val="00B050"/>
                </a:solidFill>
              </a:rPr>
              <a:t>самостоятельно организовывать свою </a:t>
            </a:r>
            <a:r>
              <a:rPr lang="ru-RU" sz="2000" dirty="0" err="1" smtClean="0">
                <a:solidFill>
                  <a:srgbClr val="00B050"/>
                </a:solidFill>
              </a:rPr>
              <a:t>познава</a:t>
            </a:r>
            <a:r>
              <a:rPr lang="ru-RU" sz="2000" dirty="0" smtClean="0">
                <a:solidFill>
                  <a:srgbClr val="00B050"/>
                </a:solidFill>
              </a:rPr>
              <a:t>-тельную </a:t>
            </a:r>
            <a:r>
              <a:rPr lang="ru-RU" sz="2000" dirty="0">
                <a:solidFill>
                  <a:srgbClr val="00B050"/>
                </a:solidFill>
              </a:rPr>
              <a:t>деятельность; </a:t>
            </a:r>
            <a:r>
              <a:rPr lang="ru-RU" sz="2000" dirty="0" smtClean="0">
                <a:solidFill>
                  <a:srgbClr val="00B050"/>
                </a:solidFill>
              </a:rPr>
              <a:t/>
            </a:r>
            <a:br>
              <a:rPr lang="ru-RU" sz="2000" dirty="0" smtClean="0">
                <a:solidFill>
                  <a:srgbClr val="00B050"/>
                </a:solidFill>
              </a:rPr>
            </a:br>
            <a:r>
              <a:rPr lang="ru-RU" sz="2000" dirty="0" smtClean="0">
                <a:solidFill>
                  <a:srgbClr val="00B050"/>
                </a:solidFill>
              </a:rPr>
              <a:t>д</a:t>
            </a:r>
            <a:r>
              <a:rPr lang="ru-RU" sz="2000" dirty="0">
                <a:solidFill>
                  <a:srgbClr val="00B050"/>
                </a:solidFill>
              </a:rPr>
              <a:t>) </a:t>
            </a:r>
            <a:r>
              <a:rPr lang="ru-RU" sz="2000" dirty="0" smtClean="0">
                <a:solidFill>
                  <a:srgbClr val="00B050"/>
                </a:solidFill>
              </a:rPr>
              <a:t>развивается </a:t>
            </a:r>
            <a:r>
              <a:rPr lang="ru-RU" sz="2000" dirty="0">
                <a:solidFill>
                  <a:srgbClr val="00B050"/>
                </a:solidFill>
              </a:rPr>
              <a:t>способность к самоконтролю</a:t>
            </a:r>
            <a:r>
              <a:rPr lang="ru-RU" sz="2000" dirty="0" smtClean="0">
                <a:solidFill>
                  <a:srgbClr val="00B050"/>
                </a:solidFill>
              </a:rPr>
              <a:t>;</a:t>
            </a:r>
            <a:br>
              <a:rPr lang="ru-RU" sz="2000" dirty="0" smtClean="0">
                <a:solidFill>
                  <a:srgbClr val="00B050"/>
                </a:solidFill>
              </a:rPr>
            </a:br>
            <a:r>
              <a:rPr lang="ru-RU" sz="2000" dirty="0" smtClean="0">
                <a:solidFill>
                  <a:srgbClr val="00B050"/>
                </a:solidFill>
              </a:rPr>
              <a:t> </a:t>
            </a:r>
            <a:r>
              <a:rPr lang="ru-RU" sz="2000" dirty="0">
                <a:solidFill>
                  <a:srgbClr val="00B050"/>
                </a:solidFill>
              </a:rPr>
              <a:t>е) формируется устойчивый интерес к предмету</a:t>
            </a:r>
            <a:r>
              <a:rPr lang="ru-RU" sz="2000" dirty="0" smtClean="0">
                <a:solidFill>
                  <a:srgbClr val="00B050"/>
                </a:solidFill>
              </a:rPr>
              <a:t>;</a:t>
            </a:r>
            <a:br>
              <a:rPr lang="ru-RU" sz="2000" dirty="0" smtClean="0">
                <a:solidFill>
                  <a:srgbClr val="00B050"/>
                </a:solidFill>
              </a:rPr>
            </a:br>
            <a:r>
              <a:rPr lang="ru-RU" sz="2000" dirty="0" smtClean="0">
                <a:solidFill>
                  <a:srgbClr val="00B050"/>
                </a:solidFill>
              </a:rPr>
              <a:t>ё</a:t>
            </a:r>
            <a:r>
              <a:rPr lang="ru-RU" sz="2000" dirty="0">
                <a:solidFill>
                  <a:srgbClr val="00B050"/>
                </a:solidFill>
              </a:rPr>
              <a:t>) активизируется мыслительная и познавательная деятельность уча-</a:t>
            </a:r>
            <a:r>
              <a:rPr lang="ru-RU" sz="2000" dirty="0" err="1">
                <a:solidFill>
                  <a:srgbClr val="00B050"/>
                </a:solidFill>
              </a:rPr>
              <a:t>щихся</a:t>
            </a:r>
            <a:r>
              <a:rPr lang="ru-RU" sz="2000" dirty="0">
                <a:solidFill>
                  <a:srgbClr val="00B050"/>
                </a:solidFill>
              </a:rPr>
              <a:t> на уроке; </a:t>
            </a:r>
            <a:r>
              <a:rPr lang="ru-RU" sz="2000" dirty="0" smtClean="0">
                <a:solidFill>
                  <a:srgbClr val="00B050"/>
                </a:solidFill>
              </a:rPr>
              <a:t/>
            </a:r>
            <a:br>
              <a:rPr lang="ru-RU" sz="2000" dirty="0" smtClean="0">
                <a:solidFill>
                  <a:srgbClr val="00B050"/>
                </a:solidFill>
              </a:rPr>
            </a:br>
            <a:r>
              <a:rPr lang="ru-RU" sz="2000" dirty="0" smtClean="0">
                <a:solidFill>
                  <a:srgbClr val="00B050"/>
                </a:solidFill>
              </a:rPr>
              <a:t>ж</a:t>
            </a:r>
            <a:r>
              <a:rPr lang="ru-RU" sz="2000" dirty="0">
                <a:solidFill>
                  <a:srgbClr val="00B050"/>
                </a:solidFill>
              </a:rPr>
              <a:t>) учащиеся учатся грамотно и четко формулировать вопросы, участвуют в обсуждении.</a:t>
            </a:r>
          </a:p>
        </p:txBody>
      </p:sp>
    </p:spTree>
    <p:extLst>
      <p:ext uri="{BB962C8B-B14F-4D97-AF65-F5344CB8AC3E}">
        <p14:creationId xmlns:p14="http://schemas.microsoft.com/office/powerpoint/2010/main" val="2265168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4" y="609600"/>
            <a:ext cx="8596668" cy="5559380"/>
          </a:xfrm>
        </p:spPr>
        <p:txBody>
          <a:bodyPr>
            <a:normAutofit fontScale="90000"/>
          </a:bodyPr>
          <a:lstStyle/>
          <a:p>
            <a:r>
              <a:rPr lang="ru-RU" sz="2800" dirty="0" smtClean="0">
                <a:solidFill>
                  <a:srgbClr val="00B050"/>
                </a:solidFill>
                <a:latin typeface="Times New Roman" panose="02020603050405020304" pitchFamily="18" charset="0"/>
                <a:ea typeface="Calibri" panose="020F0502020204030204" pitchFamily="34" charset="0"/>
              </a:rPr>
              <a:t>      Я </a:t>
            </a:r>
            <a:r>
              <a:rPr lang="ru-RU" sz="2800" dirty="0">
                <a:solidFill>
                  <a:srgbClr val="00B050"/>
                </a:solidFill>
                <a:latin typeface="Times New Roman" panose="02020603050405020304" pitchFamily="18" charset="0"/>
                <a:ea typeface="Calibri" panose="020F0502020204030204" pitchFamily="34" charset="0"/>
              </a:rPr>
              <a:t>делаю вывод   о том , что использование технологии проблемного обучения исключает пассивное восприятие учебного материала, утомляющее детей  и  обеспечивает для каждого ученика оптимальную нагрузку, чему способствует создание атмосферы доброжелательности и взаимной поддержки. На уроке складывается ситуация успеха практически для каждого ребенка. Данная технология является результативной   и    </a:t>
            </a:r>
            <a:r>
              <a:rPr lang="ru-RU" sz="2800" dirty="0" err="1">
                <a:solidFill>
                  <a:srgbClr val="00B050"/>
                </a:solidFill>
                <a:latin typeface="Times New Roman" panose="02020603050405020304" pitchFamily="18" charset="0"/>
                <a:ea typeface="Calibri" panose="020F0502020204030204" pitchFamily="34" charset="0"/>
              </a:rPr>
              <a:t>здоровьесберегающей</a:t>
            </a:r>
            <a:r>
              <a:rPr lang="ru-RU" sz="2800" dirty="0">
                <a:solidFill>
                  <a:srgbClr val="00B050"/>
                </a:solidFill>
                <a:latin typeface="Times New Roman" panose="02020603050405020304" pitchFamily="18" charset="0"/>
                <a:ea typeface="Calibri" panose="020F0502020204030204" pitchFamily="34" charset="0"/>
              </a:rPr>
              <a:t> , поскольку позволяет добиться положительной динамики качества обучения, развития интеллекта и творческих способностей, воспитания активной личности. Проблемное обучение отвечает требованиям ФГОС: обучать исследуя, исследовать обучая</a:t>
            </a:r>
            <a:r>
              <a:rPr lang="ru-RU" sz="2800" i="1" dirty="0">
                <a:latin typeface="Times New Roman" panose="02020603050405020304" pitchFamily="18" charset="0"/>
                <a:ea typeface="Calibri" panose="020F0502020204030204" pitchFamily="34" charset="0"/>
              </a:rPr>
              <a:t>.</a:t>
            </a:r>
            <a:r>
              <a:rPr lang="ru-RU" sz="2800" dirty="0">
                <a:latin typeface="Times New Roman" panose="02020603050405020304" pitchFamily="18" charset="0"/>
                <a:ea typeface="Calibri" panose="020F0502020204030204" pitchFamily="34" charset="0"/>
              </a:rPr>
              <a:t> </a:t>
            </a:r>
            <a:endParaRPr lang="ru-RU" sz="2800" dirty="0"/>
          </a:p>
        </p:txBody>
      </p:sp>
    </p:spTree>
    <p:extLst>
      <p:ext uri="{BB962C8B-B14F-4D97-AF65-F5344CB8AC3E}">
        <p14:creationId xmlns:p14="http://schemas.microsoft.com/office/powerpoint/2010/main" val="2640373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599"/>
            <a:ext cx="8596668" cy="5727406"/>
          </a:xfrm>
        </p:spPr>
        <p:txBody>
          <a:bodyPr>
            <a:noAutofit/>
          </a:bodyPr>
          <a:lstStyle/>
          <a:p>
            <a:r>
              <a:rPr lang="ru-RU" sz="2800" dirty="0" smtClean="0">
                <a:solidFill>
                  <a:schemeClr val="accent4"/>
                </a:solidFill>
              </a:rPr>
              <a:t>   Проблемы в обучении:</a:t>
            </a:r>
            <a:br>
              <a:rPr lang="ru-RU" sz="2800" dirty="0" smtClean="0">
                <a:solidFill>
                  <a:schemeClr val="accent4"/>
                </a:solidFill>
              </a:rPr>
            </a:br>
            <a:r>
              <a:rPr lang="ru-RU" sz="2800" dirty="0" smtClean="0"/>
              <a:t> - </a:t>
            </a:r>
            <a:r>
              <a:rPr lang="ru-RU" sz="2800" dirty="0" smtClean="0">
                <a:solidFill>
                  <a:schemeClr val="accent2">
                    <a:lumMod val="75000"/>
                  </a:schemeClr>
                </a:solidFill>
              </a:rPr>
              <a:t>низкий </a:t>
            </a:r>
            <a:r>
              <a:rPr lang="ru-RU" sz="2800" dirty="0">
                <a:solidFill>
                  <a:schemeClr val="accent2">
                    <a:lumMod val="75000"/>
                  </a:schemeClr>
                </a:solidFill>
              </a:rPr>
              <a:t>уровень </a:t>
            </a:r>
            <a:r>
              <a:rPr lang="ru-RU" sz="2800" dirty="0" smtClean="0">
                <a:solidFill>
                  <a:schemeClr val="accent2">
                    <a:lumMod val="75000"/>
                  </a:schemeClr>
                </a:solidFill>
              </a:rPr>
              <a:t>мотивации учащихся; </a:t>
            </a:r>
            <a:br>
              <a:rPr lang="ru-RU" sz="2800" dirty="0" smtClean="0">
                <a:solidFill>
                  <a:schemeClr val="accent2">
                    <a:lumMod val="75000"/>
                  </a:schemeClr>
                </a:solidFill>
              </a:rPr>
            </a:br>
            <a:r>
              <a:rPr lang="ru-RU" sz="2800" dirty="0" smtClean="0">
                <a:solidFill>
                  <a:schemeClr val="accent2">
                    <a:lumMod val="75000"/>
                  </a:schemeClr>
                </a:solidFill>
              </a:rPr>
              <a:t> - проблема </a:t>
            </a:r>
            <a:r>
              <a:rPr lang="ru-RU" sz="2800" dirty="0">
                <a:solidFill>
                  <a:schemeClr val="accent2">
                    <a:lumMod val="75000"/>
                  </a:schemeClr>
                </a:solidFill>
              </a:rPr>
              <a:t>несоответствия уровня </a:t>
            </a:r>
            <a:r>
              <a:rPr lang="ru-RU" sz="2800" dirty="0" smtClean="0">
                <a:solidFill>
                  <a:schemeClr val="accent2">
                    <a:lumMod val="75000"/>
                  </a:schemeClr>
                </a:solidFill>
              </a:rPr>
              <a:t> </a:t>
            </a:r>
            <a:r>
              <a:rPr lang="ru-RU" sz="2800" dirty="0" err="1" smtClean="0">
                <a:solidFill>
                  <a:schemeClr val="accent2">
                    <a:lumMod val="75000"/>
                  </a:schemeClr>
                </a:solidFill>
              </a:rPr>
              <a:t>обученности</a:t>
            </a:r>
            <a:r>
              <a:rPr lang="ru-RU" sz="2800" dirty="0" smtClean="0">
                <a:solidFill>
                  <a:schemeClr val="accent2">
                    <a:lumMod val="75000"/>
                  </a:schemeClr>
                </a:solidFill>
              </a:rPr>
              <a:t> обучающихся </a:t>
            </a:r>
            <a:r>
              <a:rPr lang="ru-RU" sz="2800" dirty="0">
                <a:solidFill>
                  <a:schemeClr val="accent2">
                    <a:lumMod val="75000"/>
                  </a:schemeClr>
                </a:solidFill>
              </a:rPr>
              <a:t>их реальным возможностям; </a:t>
            </a:r>
            <a:r>
              <a:rPr lang="ru-RU" sz="2800" dirty="0" smtClean="0">
                <a:solidFill>
                  <a:schemeClr val="accent2">
                    <a:lumMod val="75000"/>
                  </a:schemeClr>
                </a:solidFill>
              </a:rPr>
              <a:t/>
            </a:r>
            <a:br>
              <a:rPr lang="ru-RU" sz="2800" dirty="0" smtClean="0">
                <a:solidFill>
                  <a:schemeClr val="accent2">
                    <a:lumMod val="75000"/>
                  </a:schemeClr>
                </a:solidFill>
              </a:rPr>
            </a:br>
            <a:r>
              <a:rPr lang="ru-RU" sz="2800" dirty="0" smtClean="0">
                <a:solidFill>
                  <a:schemeClr val="accent2">
                    <a:lumMod val="75000"/>
                  </a:schemeClr>
                </a:solidFill>
              </a:rPr>
              <a:t> - снижение </a:t>
            </a:r>
            <a:r>
              <a:rPr lang="ru-RU" sz="2800" dirty="0">
                <a:solidFill>
                  <a:schemeClr val="accent2">
                    <a:lumMod val="75000"/>
                  </a:schemeClr>
                </a:solidFill>
              </a:rPr>
              <a:t>или отсутствие </a:t>
            </a:r>
            <a:r>
              <a:rPr lang="ru-RU" sz="2800" dirty="0" smtClean="0">
                <a:solidFill>
                  <a:schemeClr val="accent2">
                    <a:lumMod val="75000"/>
                  </a:schemeClr>
                </a:solidFill>
              </a:rPr>
              <a:t>интереса </a:t>
            </a:r>
            <a:r>
              <a:rPr lang="ru-RU" sz="2800" dirty="0">
                <a:solidFill>
                  <a:schemeClr val="accent2">
                    <a:lumMod val="75000"/>
                  </a:schemeClr>
                </a:solidFill>
              </a:rPr>
              <a:t>к предмету</a:t>
            </a:r>
            <a:r>
              <a:rPr lang="ru-RU" sz="2800" dirty="0" smtClean="0">
                <a:solidFill>
                  <a:schemeClr val="accent2">
                    <a:lumMod val="75000"/>
                  </a:schemeClr>
                </a:solidFill>
              </a:rPr>
              <a:t>;</a:t>
            </a:r>
            <a:br>
              <a:rPr lang="ru-RU" sz="2800" dirty="0" smtClean="0">
                <a:solidFill>
                  <a:schemeClr val="accent2">
                    <a:lumMod val="75000"/>
                  </a:schemeClr>
                </a:solidFill>
              </a:rPr>
            </a:br>
            <a:r>
              <a:rPr lang="ru-RU" sz="2800" dirty="0" smtClean="0">
                <a:solidFill>
                  <a:schemeClr val="accent2">
                    <a:lumMod val="75000"/>
                  </a:schemeClr>
                </a:solidFill>
              </a:rPr>
              <a:t> - высокий </a:t>
            </a:r>
            <a:r>
              <a:rPr lang="ru-RU" sz="2800" dirty="0">
                <a:solidFill>
                  <a:schemeClr val="accent2">
                    <a:lumMod val="75000"/>
                  </a:schemeClr>
                </a:solidFill>
              </a:rPr>
              <a:t>уровень тревожности отдельных учеников; </a:t>
            </a:r>
            <a:br>
              <a:rPr lang="ru-RU" sz="2800" dirty="0">
                <a:solidFill>
                  <a:schemeClr val="accent2">
                    <a:lumMod val="75000"/>
                  </a:schemeClr>
                </a:solidFill>
              </a:rPr>
            </a:br>
            <a:r>
              <a:rPr lang="ru-RU" sz="2800" dirty="0" smtClean="0">
                <a:solidFill>
                  <a:schemeClr val="accent2">
                    <a:lumMod val="75000"/>
                  </a:schemeClr>
                </a:solidFill>
              </a:rPr>
              <a:t> - быстрая </a:t>
            </a:r>
            <a:r>
              <a:rPr lang="ru-RU" sz="2800" dirty="0">
                <a:solidFill>
                  <a:schemeClr val="accent2">
                    <a:lumMod val="75000"/>
                  </a:schemeClr>
                </a:solidFill>
              </a:rPr>
              <a:t>утомляемость на уроках и, как следствие, перегрузка обучающихся, ухудшение их здоровья</a:t>
            </a:r>
            <a:r>
              <a:rPr lang="ru-RU" sz="2800" dirty="0"/>
              <a:t>.</a:t>
            </a:r>
          </a:p>
        </p:txBody>
      </p:sp>
      <p:sp>
        <p:nvSpPr>
          <p:cNvPr id="3" name="Текст 2"/>
          <p:cNvSpPr>
            <a:spLocks noGrp="1"/>
          </p:cNvSpPr>
          <p:nvPr>
            <p:ph type="body" idx="1"/>
          </p:nvPr>
        </p:nvSpPr>
        <p:spPr>
          <a:xfrm>
            <a:off x="677335" y="5677786"/>
            <a:ext cx="8596668" cy="45719"/>
          </a:xfrm>
        </p:spPr>
        <p:txBody>
          <a:bodyPr>
            <a:normAutofit fontScale="25000" lnSpcReduction="20000"/>
          </a:bodyPr>
          <a:lstStyle/>
          <a:p>
            <a:endParaRPr lang="ru-RU" dirty="0"/>
          </a:p>
        </p:txBody>
      </p:sp>
    </p:spTree>
    <p:extLst>
      <p:ext uri="{BB962C8B-B14F-4D97-AF65-F5344CB8AC3E}">
        <p14:creationId xmlns:p14="http://schemas.microsoft.com/office/powerpoint/2010/main" val="20205661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8596668" cy="5431762"/>
          </a:xfrm>
        </p:spPr>
        <p:txBody>
          <a:bodyPr>
            <a:noAutofit/>
          </a:bodyPr>
          <a:lstStyle/>
          <a:p>
            <a:r>
              <a:rPr lang="ru-RU" sz="2800" dirty="0" smtClean="0">
                <a:solidFill>
                  <a:schemeClr val="accent2">
                    <a:lumMod val="75000"/>
                  </a:schemeClr>
                </a:solidFill>
              </a:rPr>
              <a:t>     Активизации </a:t>
            </a:r>
            <a:r>
              <a:rPr lang="ru-RU" sz="2800" dirty="0">
                <a:solidFill>
                  <a:schemeClr val="accent2">
                    <a:lumMod val="75000"/>
                  </a:schemeClr>
                </a:solidFill>
              </a:rPr>
              <a:t>познавательной деятельности учащихся можно достичь </a:t>
            </a:r>
            <a:r>
              <a:rPr lang="ru-RU" sz="2800" dirty="0" smtClean="0">
                <a:solidFill>
                  <a:schemeClr val="accent2">
                    <a:lumMod val="75000"/>
                  </a:schemeClr>
                </a:solidFill>
              </a:rPr>
              <a:t>средствами </a:t>
            </a:r>
            <a:r>
              <a:rPr lang="ru-RU" sz="2800" dirty="0">
                <a:solidFill>
                  <a:schemeClr val="accent2">
                    <a:lumMod val="75000"/>
                  </a:schemeClr>
                </a:solidFill>
              </a:rPr>
              <a:t>современных педагогических технологий. Одной из таких технологий </a:t>
            </a:r>
            <a:r>
              <a:rPr lang="ru-RU" sz="2800" dirty="0" smtClean="0">
                <a:solidFill>
                  <a:schemeClr val="accent2">
                    <a:lumMod val="75000"/>
                  </a:schemeClr>
                </a:solidFill>
              </a:rPr>
              <a:t>является </a:t>
            </a:r>
            <a:r>
              <a:rPr lang="ru-RU" sz="2800" dirty="0">
                <a:solidFill>
                  <a:schemeClr val="accent2">
                    <a:lumMod val="75000"/>
                  </a:schemeClr>
                </a:solidFill>
              </a:rPr>
              <a:t>технология проблемного обучения</a:t>
            </a:r>
            <a:r>
              <a:rPr lang="ru-RU" sz="2800" dirty="0" smtClean="0">
                <a:solidFill>
                  <a:schemeClr val="accent2">
                    <a:lumMod val="75000"/>
                  </a:schemeClr>
                </a:solidFill>
              </a:rPr>
              <a:t>.</a:t>
            </a:r>
            <a:br>
              <a:rPr lang="ru-RU" sz="2800" dirty="0" smtClean="0">
                <a:solidFill>
                  <a:schemeClr val="accent2">
                    <a:lumMod val="75000"/>
                  </a:schemeClr>
                </a:solidFill>
              </a:rPr>
            </a:br>
            <a:r>
              <a:rPr lang="ru-RU" sz="2800" dirty="0">
                <a:solidFill>
                  <a:schemeClr val="accent2">
                    <a:lumMod val="75000"/>
                  </a:schemeClr>
                </a:solidFill>
              </a:rPr>
              <a:t/>
            </a:r>
            <a:br>
              <a:rPr lang="ru-RU" sz="2800" dirty="0">
                <a:solidFill>
                  <a:schemeClr val="accent2">
                    <a:lumMod val="75000"/>
                  </a:schemeClr>
                </a:solidFill>
              </a:rPr>
            </a:br>
            <a:r>
              <a:rPr lang="ru-RU" sz="2800" dirty="0">
                <a:solidFill>
                  <a:schemeClr val="accent2">
                    <a:lumMod val="75000"/>
                  </a:schemeClr>
                </a:solidFill>
              </a:rPr>
              <a:t>       Технология проблемного обучения – это такая система обучения, в которой учитель на занятии предлагает проблемную ситуацию, а учащиеся </a:t>
            </a:r>
            <a:r>
              <a:rPr lang="ru-RU" sz="2800" dirty="0" smtClean="0">
                <a:solidFill>
                  <a:schemeClr val="accent2">
                    <a:lumMod val="75000"/>
                  </a:schemeClr>
                </a:solidFill>
              </a:rPr>
              <a:t>самостоятельно </a:t>
            </a:r>
            <a:r>
              <a:rPr lang="ru-RU" sz="2800" dirty="0">
                <a:solidFill>
                  <a:schemeClr val="accent2">
                    <a:lumMod val="75000"/>
                  </a:schemeClr>
                </a:solidFill>
              </a:rPr>
              <a:t>ее решают.</a:t>
            </a:r>
            <a:br>
              <a:rPr lang="ru-RU" sz="2800" dirty="0">
                <a:solidFill>
                  <a:schemeClr val="accent2">
                    <a:lumMod val="75000"/>
                  </a:schemeClr>
                </a:solidFill>
              </a:rPr>
            </a:br>
            <a:endParaRPr lang="ru-RU" sz="2800" dirty="0">
              <a:solidFill>
                <a:schemeClr val="accent2">
                  <a:lumMod val="75000"/>
                </a:schemeClr>
              </a:solidFill>
            </a:endParaRPr>
          </a:p>
        </p:txBody>
      </p:sp>
      <p:sp>
        <p:nvSpPr>
          <p:cNvPr id="3" name="Текст 2"/>
          <p:cNvSpPr>
            <a:spLocks noGrp="1"/>
          </p:cNvSpPr>
          <p:nvPr>
            <p:ph type="body" idx="1"/>
          </p:nvPr>
        </p:nvSpPr>
        <p:spPr>
          <a:xfrm flipV="1">
            <a:off x="677335" y="6041361"/>
            <a:ext cx="8596668"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675705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8596668" cy="5431762"/>
          </a:xfrm>
        </p:spPr>
        <p:txBody>
          <a:bodyPr>
            <a:noAutofit/>
          </a:bodyPr>
          <a:lstStyle/>
          <a:p>
            <a:r>
              <a:rPr lang="ru-RU" sz="2000" dirty="0" smtClean="0">
                <a:solidFill>
                  <a:schemeClr val="accent2">
                    <a:lumMod val="50000"/>
                  </a:schemeClr>
                </a:solidFill>
              </a:rPr>
              <a:t>     Происхождение  </a:t>
            </a:r>
            <a:r>
              <a:rPr lang="ru-RU" sz="2000" dirty="0">
                <a:solidFill>
                  <a:schemeClr val="accent2">
                    <a:lumMod val="50000"/>
                  </a:schemeClr>
                </a:solidFill>
              </a:rPr>
              <a:t>проблемного обучения включает в себя подготовительный этап и основной этап — этап становления собственно теории проблемного обучения. Подготовительный этап становления проблемного обучения начинается с </a:t>
            </a:r>
            <a:r>
              <a:rPr lang="ru-RU" sz="2000" dirty="0" smtClean="0">
                <a:solidFill>
                  <a:schemeClr val="accent2">
                    <a:lumMod val="50000"/>
                  </a:schemeClr>
                </a:solidFill>
              </a:rPr>
              <a:t>зарождения </a:t>
            </a:r>
            <a:r>
              <a:rPr lang="ru-RU" sz="2000" dirty="0">
                <a:solidFill>
                  <a:schemeClr val="accent2">
                    <a:lumMod val="50000"/>
                  </a:schemeClr>
                </a:solidFill>
              </a:rPr>
              <a:t>и развития идей активизации учения (</a:t>
            </a:r>
            <a:r>
              <a:rPr lang="ru-RU" sz="2000" dirty="0" err="1">
                <a:solidFill>
                  <a:schemeClr val="accent2">
                    <a:lumMod val="50000"/>
                  </a:schemeClr>
                </a:solidFill>
              </a:rPr>
              <a:t>майевтика</a:t>
            </a:r>
            <a:r>
              <a:rPr lang="ru-RU" sz="2000" dirty="0">
                <a:solidFill>
                  <a:schemeClr val="accent2">
                    <a:lumMod val="50000"/>
                  </a:schemeClr>
                </a:solidFill>
              </a:rPr>
              <a:t> Сократа, учения Ж.-Ж. Руссо, И. Г. Песталоцци, А. Ф. </a:t>
            </a:r>
            <a:r>
              <a:rPr lang="ru-RU" sz="2000" dirty="0" err="1">
                <a:solidFill>
                  <a:schemeClr val="accent2">
                    <a:lumMod val="50000"/>
                  </a:schemeClr>
                </a:solidFill>
              </a:rPr>
              <a:t>Дистерверга</a:t>
            </a:r>
            <a:r>
              <a:rPr lang="ru-RU" sz="2000" dirty="0">
                <a:solidFill>
                  <a:schemeClr val="accent2">
                    <a:lumMod val="50000"/>
                  </a:schemeClr>
                </a:solidFill>
              </a:rPr>
              <a:t>, К. Д. Ушинского, Я. А. Коменского и др.). На основе идеи активизации учения на рубеже веков начинает </a:t>
            </a:r>
            <a:r>
              <a:rPr lang="ru-RU" sz="2000" dirty="0" smtClean="0">
                <a:solidFill>
                  <a:schemeClr val="accent2">
                    <a:lumMod val="50000"/>
                  </a:schemeClr>
                </a:solidFill>
              </a:rPr>
              <a:t>формироваться </a:t>
            </a:r>
            <a:r>
              <a:rPr lang="ru-RU" sz="2000" dirty="0">
                <a:solidFill>
                  <a:schemeClr val="accent2">
                    <a:lumMod val="50000"/>
                  </a:schemeClr>
                </a:solidFill>
              </a:rPr>
              <a:t>исследовательский метод обучения, который основан на приемах развития </a:t>
            </a:r>
            <a:r>
              <a:rPr lang="ru-RU" sz="2000" dirty="0" smtClean="0">
                <a:solidFill>
                  <a:schemeClr val="accent2">
                    <a:lumMod val="50000"/>
                  </a:schemeClr>
                </a:solidFill>
              </a:rPr>
              <a:t>познавательной </a:t>
            </a:r>
            <a:r>
              <a:rPr lang="ru-RU" sz="2000" dirty="0" err="1" smtClean="0">
                <a:solidFill>
                  <a:schemeClr val="accent2">
                    <a:lumMod val="50000"/>
                  </a:schemeClr>
                </a:solidFill>
              </a:rPr>
              <a:t>самостоятель-ности</a:t>
            </a:r>
            <a:r>
              <a:rPr lang="ru-RU" sz="2000" dirty="0" smtClean="0">
                <a:solidFill>
                  <a:schemeClr val="accent2">
                    <a:lumMod val="50000"/>
                  </a:schemeClr>
                </a:solidFill>
              </a:rPr>
              <a:t> </a:t>
            </a:r>
            <a:r>
              <a:rPr lang="ru-RU" sz="2000" dirty="0">
                <a:solidFill>
                  <a:schemeClr val="accent2">
                    <a:lumMod val="50000"/>
                  </a:schemeClr>
                </a:solidFill>
              </a:rPr>
              <a:t>учащихся в овладении знаниями (А. Я. Герд, Г. Э. </a:t>
            </a:r>
            <a:r>
              <a:rPr lang="ru-RU" sz="2000" dirty="0" err="1">
                <a:solidFill>
                  <a:schemeClr val="accent2">
                    <a:lumMod val="50000"/>
                  </a:schemeClr>
                </a:solidFill>
              </a:rPr>
              <a:t>Амстронг</a:t>
            </a:r>
            <a:r>
              <a:rPr lang="ru-RU" sz="2000" dirty="0">
                <a:solidFill>
                  <a:schemeClr val="accent2">
                    <a:lumMod val="50000"/>
                  </a:schemeClr>
                </a:solidFill>
              </a:rPr>
              <a:t>, А. П. </a:t>
            </a:r>
            <a:r>
              <a:rPr lang="ru-RU" sz="2000" dirty="0" err="1">
                <a:solidFill>
                  <a:schemeClr val="accent2">
                    <a:lumMod val="50000"/>
                  </a:schemeClr>
                </a:solidFill>
              </a:rPr>
              <a:t>Пинкевич</a:t>
            </a:r>
            <a:r>
              <a:rPr lang="ru-RU" sz="2000" dirty="0">
                <a:solidFill>
                  <a:schemeClr val="accent2">
                    <a:lumMod val="50000"/>
                  </a:schemeClr>
                </a:solidFill>
              </a:rPr>
              <a:t>, Б. Е. Райков и др.). В первой половине века на </a:t>
            </a:r>
            <a:r>
              <a:rPr lang="ru-RU" sz="2000" dirty="0" smtClean="0">
                <a:solidFill>
                  <a:schemeClr val="accent2">
                    <a:lumMod val="50000"/>
                  </a:schemeClr>
                </a:solidFill>
              </a:rPr>
              <a:t>основе </a:t>
            </a:r>
            <a:r>
              <a:rPr lang="ru-RU" sz="2000" dirty="0">
                <a:solidFill>
                  <a:schemeClr val="accent2">
                    <a:lumMod val="50000"/>
                  </a:schemeClr>
                </a:solidFill>
              </a:rPr>
              <a:t>идей активизации обучения и исследовательского метода начинает </a:t>
            </a:r>
            <a:r>
              <a:rPr lang="ru-RU" sz="2000" dirty="0" smtClean="0">
                <a:solidFill>
                  <a:schemeClr val="accent2">
                    <a:lumMod val="50000"/>
                  </a:schemeClr>
                </a:solidFill>
              </a:rPr>
              <a:t>формироваться </a:t>
            </a:r>
            <a:r>
              <a:rPr lang="ru-RU" sz="2000" dirty="0">
                <a:solidFill>
                  <a:schemeClr val="accent2">
                    <a:lumMod val="50000"/>
                  </a:schemeClr>
                </a:solidFill>
              </a:rPr>
              <a:t>идеи обучения через решение проблем (Дж. </a:t>
            </a:r>
            <a:r>
              <a:rPr lang="ru-RU" sz="2000" dirty="0" err="1">
                <a:solidFill>
                  <a:schemeClr val="accent2">
                    <a:lumMod val="50000"/>
                  </a:schemeClr>
                </a:solidFill>
              </a:rPr>
              <a:t>Дьюи</a:t>
            </a:r>
            <a:r>
              <a:rPr lang="ru-RU" sz="2000" dirty="0">
                <a:solidFill>
                  <a:schemeClr val="accent2">
                    <a:lumMod val="50000"/>
                  </a:schemeClr>
                </a:solidFill>
              </a:rPr>
              <a:t>, Дж. </a:t>
            </a:r>
            <a:r>
              <a:rPr lang="ru-RU" sz="2000" dirty="0" err="1">
                <a:solidFill>
                  <a:schemeClr val="accent2">
                    <a:lumMod val="50000"/>
                  </a:schemeClr>
                </a:solidFill>
              </a:rPr>
              <a:t>Брунер</a:t>
            </a:r>
            <a:r>
              <a:rPr lang="ru-RU" sz="2000" dirty="0">
                <a:solidFill>
                  <a:schemeClr val="accent2">
                    <a:lumMod val="50000"/>
                  </a:schemeClr>
                </a:solidFill>
              </a:rPr>
              <a:t>, У. Кил-</a:t>
            </a:r>
            <a:r>
              <a:rPr lang="ru-RU" sz="2000" dirty="0" err="1">
                <a:solidFill>
                  <a:schemeClr val="accent2">
                    <a:lumMod val="50000"/>
                  </a:schemeClr>
                </a:solidFill>
              </a:rPr>
              <a:t>патрик</a:t>
            </a:r>
            <a:r>
              <a:rPr lang="ru-RU" sz="2000" dirty="0">
                <a:solidFill>
                  <a:schemeClr val="accent2">
                    <a:lumMod val="50000"/>
                  </a:schemeClr>
                </a:solidFill>
              </a:rPr>
              <a:t> и др.). Таким образом, в первой половине века в контексте изучения </a:t>
            </a:r>
            <a:r>
              <a:rPr lang="ru-RU" sz="2000" dirty="0" smtClean="0">
                <a:solidFill>
                  <a:schemeClr val="accent2">
                    <a:lumMod val="50000"/>
                  </a:schemeClr>
                </a:solidFill>
              </a:rPr>
              <a:t>продуктивной </a:t>
            </a:r>
            <a:r>
              <a:rPr lang="ru-RU" sz="2000" dirty="0">
                <a:solidFill>
                  <a:schemeClr val="accent2">
                    <a:lumMod val="50000"/>
                  </a:schemeClr>
                </a:solidFill>
              </a:rPr>
              <a:t>мыслительной творческой деятельности появилось само название </a:t>
            </a:r>
            <a:r>
              <a:rPr lang="ru-RU" sz="2000" dirty="0" smtClean="0">
                <a:solidFill>
                  <a:schemeClr val="accent2">
                    <a:lumMod val="50000"/>
                  </a:schemeClr>
                </a:solidFill>
              </a:rPr>
              <a:t>обучения</a:t>
            </a:r>
            <a:r>
              <a:rPr lang="ru-RU" sz="2000" dirty="0">
                <a:solidFill>
                  <a:schemeClr val="accent2">
                    <a:lumMod val="50000"/>
                  </a:schemeClr>
                </a:solidFill>
              </a:rPr>
              <a:t>, которое соотносится большинством авторов с понятием «проблемное </a:t>
            </a:r>
            <a:r>
              <a:rPr lang="ru-RU" sz="2000" dirty="0" smtClean="0">
                <a:solidFill>
                  <a:schemeClr val="accent2">
                    <a:lumMod val="50000"/>
                  </a:schemeClr>
                </a:solidFill>
              </a:rPr>
              <a:t>обучение».</a:t>
            </a:r>
            <a:endParaRPr lang="ru-RU" sz="2000" dirty="0">
              <a:solidFill>
                <a:schemeClr val="accent2">
                  <a:lumMod val="50000"/>
                </a:schemeClr>
              </a:solidFill>
            </a:endParaRPr>
          </a:p>
        </p:txBody>
      </p:sp>
      <p:sp>
        <p:nvSpPr>
          <p:cNvPr id="3" name="Текст 2"/>
          <p:cNvSpPr>
            <a:spLocks noGrp="1"/>
          </p:cNvSpPr>
          <p:nvPr>
            <p:ph type="body" idx="1"/>
          </p:nvPr>
        </p:nvSpPr>
        <p:spPr>
          <a:xfrm flipV="1">
            <a:off x="677335" y="6041362"/>
            <a:ext cx="8596668" cy="88247"/>
          </a:xfrm>
        </p:spPr>
        <p:txBody>
          <a:bodyPr>
            <a:normAutofit fontScale="25000" lnSpcReduction="20000"/>
          </a:bodyPr>
          <a:lstStyle/>
          <a:p>
            <a:endParaRPr lang="ru-RU" dirty="0"/>
          </a:p>
        </p:txBody>
      </p:sp>
    </p:spTree>
    <p:extLst>
      <p:ext uri="{BB962C8B-B14F-4D97-AF65-F5344CB8AC3E}">
        <p14:creationId xmlns:p14="http://schemas.microsoft.com/office/powerpoint/2010/main" val="9435057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829340"/>
            <a:ext cx="8596668" cy="5445937"/>
          </a:xfrm>
        </p:spPr>
        <p:txBody>
          <a:bodyPr>
            <a:noAutofit/>
          </a:bodyPr>
          <a:lstStyle/>
          <a:p>
            <a:pPr indent="450215">
              <a:lnSpc>
                <a:spcPct val="150000"/>
              </a:lnSpc>
              <a:spcAft>
                <a:spcPts val="0"/>
              </a:spcAft>
            </a:pP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Второй этап –это становление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теории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проблемного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обучения, данная теория тесно связана с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именем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r>
            <a:b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b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С</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Л. Рубинштейна, который определил проблемную ситуацию, как начало процесса мышления и обозначил этапы этого процесса. Впоследствии А. М. Матюшкин исследовал роль проблемной ситуации в мышлении при обучении.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В</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t>
            </a:r>
            <a:r>
              <a:rPr lang="ru-RU" sz="1800" dirty="0" err="1"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Оконь</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в своей книги  говорит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о переходе проблемного подхода в метод обучения. Далее в исследованиях Т. В. Кудрявцева и М. И. </a:t>
            </a:r>
            <a:r>
              <a:rPr lang="ru-RU" sz="1800" dirty="0" err="1">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Махмутова</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проблемное обучение из метода переходит в тип и систему обучения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a:r>
            <a:b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b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Именно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М. И. </a:t>
            </a:r>
            <a:r>
              <a:rPr lang="ru-RU" sz="1800" dirty="0" err="1">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Махмутов</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 предпринял наиболее успешную попытку в отечественной педагогике доказательства того, что проблемное обучение </a:t>
            </a:r>
            <a:r>
              <a:rPr lang="ru-RU" sz="1800" dirty="0" smtClean="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представляет </a:t>
            </a:r>
            <a: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t>собой новый целостный тип обучения в практике и дидактическую систему в теории.</a:t>
            </a:r>
            <a:br>
              <a:rPr lang="ru-RU" sz="1800" dirty="0">
                <a:solidFill>
                  <a:schemeClr val="accent2">
                    <a:lumMod val="75000"/>
                  </a:schemeClr>
                </a:solidFill>
                <a:latin typeface="Arial Black" panose="020B0A04020102020204" pitchFamily="34" charset="0"/>
                <a:ea typeface="Calibri" panose="020F0502020204030204" pitchFamily="34" charset="0"/>
                <a:cs typeface="Times New Roman" panose="02020603050405020304" pitchFamily="18" charset="0"/>
              </a:rPr>
            </a:br>
            <a:endParaRPr lang="ru-RU" sz="1800" dirty="0">
              <a:solidFill>
                <a:schemeClr val="accent2">
                  <a:lumMod val="75000"/>
                </a:schemeClr>
              </a:solidFill>
              <a:latin typeface="Arial Black" panose="020B0A04020102020204" pitchFamily="34" charset="0"/>
            </a:endParaRPr>
          </a:p>
        </p:txBody>
      </p:sp>
      <p:sp>
        <p:nvSpPr>
          <p:cNvPr id="3" name="Текст 2"/>
          <p:cNvSpPr>
            <a:spLocks noGrp="1"/>
          </p:cNvSpPr>
          <p:nvPr>
            <p:ph type="body" idx="1"/>
          </p:nvPr>
        </p:nvSpPr>
        <p:spPr>
          <a:xfrm flipV="1">
            <a:off x="677335" y="6275275"/>
            <a:ext cx="8596668" cy="45719"/>
          </a:xfrm>
        </p:spPr>
        <p:txBody>
          <a:bodyPr>
            <a:normAutofit fontScale="25000" lnSpcReduction="20000"/>
          </a:bodyPr>
          <a:lstStyle/>
          <a:p>
            <a:endParaRPr lang="ru-RU" dirty="0"/>
          </a:p>
        </p:txBody>
      </p:sp>
    </p:spTree>
    <p:extLst>
      <p:ext uri="{BB962C8B-B14F-4D97-AF65-F5344CB8AC3E}">
        <p14:creationId xmlns:p14="http://schemas.microsoft.com/office/powerpoint/2010/main" val="1940571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5" y="609600"/>
            <a:ext cx="8596668" cy="2468451"/>
          </a:xfrm>
        </p:spPr>
        <p:txBody>
          <a:bodyPr>
            <a:normAutofit fontScale="90000"/>
          </a:bodyPr>
          <a:lstStyle/>
          <a:p>
            <a:r>
              <a:rPr lang="ru-RU" sz="2800" dirty="0" smtClean="0"/>
              <a:t>Проблемное  обучение- это тип  обучения, обеспечивающий  творческое усвоение знаний.</a:t>
            </a:r>
            <a:br>
              <a:rPr lang="ru-RU" sz="2800" dirty="0" smtClean="0"/>
            </a:br>
            <a:r>
              <a:rPr lang="ru-RU" sz="2800" dirty="0" smtClean="0"/>
              <a:t/>
            </a:r>
            <a:br>
              <a:rPr lang="ru-RU" sz="2800" dirty="0" smtClean="0"/>
            </a:br>
            <a:r>
              <a:rPr lang="ru-RU" sz="2800" dirty="0"/>
              <a:t> </a:t>
            </a:r>
            <a:r>
              <a:rPr lang="ru-RU" sz="2800" dirty="0" smtClean="0"/>
              <a:t>Целью  проблемного  обучения является развитие логического мышления и творческой активности.</a:t>
            </a:r>
            <a:endParaRPr lang="ru-RU" sz="2800" dirty="0"/>
          </a:p>
        </p:txBody>
      </p:sp>
      <p:sp>
        <p:nvSpPr>
          <p:cNvPr id="3" name="Текст 2"/>
          <p:cNvSpPr>
            <a:spLocks noGrp="1"/>
          </p:cNvSpPr>
          <p:nvPr>
            <p:ph type="body" idx="1"/>
          </p:nvPr>
        </p:nvSpPr>
        <p:spPr>
          <a:xfrm>
            <a:off x="677335" y="3078051"/>
            <a:ext cx="8596668" cy="2963311"/>
          </a:xfrm>
        </p:spPr>
        <p:txBody>
          <a:bodyPr/>
          <a:lstStyle/>
          <a:p>
            <a:r>
              <a:rPr lang="ru-RU" sz="2800" b="1" i="1" dirty="0" smtClean="0">
                <a:solidFill>
                  <a:schemeClr val="accent2">
                    <a:lumMod val="75000"/>
                  </a:schemeClr>
                </a:solidFill>
              </a:rPr>
              <a:t>Технология  </a:t>
            </a:r>
            <a:r>
              <a:rPr lang="ru-RU" sz="2800" b="1" i="1" dirty="0">
                <a:solidFill>
                  <a:schemeClr val="accent2">
                    <a:lumMod val="75000"/>
                  </a:schemeClr>
                </a:solidFill>
              </a:rPr>
              <a:t>проблемного обучения- </a:t>
            </a:r>
            <a:r>
              <a:rPr lang="ru-RU" sz="2000" b="1" dirty="0">
                <a:solidFill>
                  <a:schemeClr val="accent2">
                    <a:lumMod val="75000"/>
                  </a:schemeClr>
                </a:solidFill>
              </a:rPr>
              <a:t>это  совокупность таких действий, как </a:t>
            </a:r>
            <a:r>
              <a:rPr lang="ru-RU" sz="2000" b="1" dirty="0" smtClean="0">
                <a:solidFill>
                  <a:schemeClr val="accent2">
                    <a:lumMod val="75000"/>
                  </a:schemeClr>
                </a:solidFill>
              </a:rPr>
              <a:t>организация </a:t>
            </a:r>
            <a:r>
              <a:rPr lang="ru-RU" sz="2000" b="1" dirty="0">
                <a:solidFill>
                  <a:schemeClr val="accent2">
                    <a:lumMod val="75000"/>
                  </a:schemeClr>
                </a:solidFill>
              </a:rPr>
              <a:t>проблемных ситуаций, формулирования проблем, предоставление учащимся необходимой помощи в решении проблем, проверки их решений </a:t>
            </a:r>
            <a:r>
              <a:rPr lang="ru-RU" sz="2000" b="1" dirty="0" smtClean="0">
                <a:solidFill>
                  <a:schemeClr val="accent2">
                    <a:lumMod val="75000"/>
                  </a:schemeClr>
                </a:solidFill>
              </a:rPr>
              <a:t>и, наконец</a:t>
            </a:r>
            <a:r>
              <a:rPr lang="ru-RU" sz="2000" b="1" dirty="0">
                <a:solidFill>
                  <a:schemeClr val="accent2">
                    <a:lumMod val="75000"/>
                  </a:schemeClr>
                </a:solidFill>
              </a:rPr>
              <a:t>, руководство процессом систематизации и закрепления полученных </a:t>
            </a:r>
            <a:r>
              <a:rPr lang="ru-RU" sz="2000" b="1" dirty="0" smtClean="0">
                <a:solidFill>
                  <a:schemeClr val="accent2">
                    <a:lumMod val="75000"/>
                  </a:schemeClr>
                </a:solidFill>
              </a:rPr>
              <a:t>знаний</a:t>
            </a:r>
            <a:endParaRPr lang="ru-RU" sz="2000" b="1" dirty="0">
              <a:solidFill>
                <a:schemeClr val="accent2">
                  <a:lumMod val="75000"/>
                </a:schemeClr>
              </a:solidFill>
            </a:endParaRPr>
          </a:p>
        </p:txBody>
      </p:sp>
    </p:spTree>
    <p:extLst>
      <p:ext uri="{BB962C8B-B14F-4D97-AF65-F5344CB8AC3E}">
        <p14:creationId xmlns:p14="http://schemas.microsoft.com/office/powerpoint/2010/main" val="19326490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2000" dirty="0" smtClean="0">
                <a:solidFill>
                  <a:schemeClr val="accent2">
                    <a:lumMod val="75000"/>
                  </a:schemeClr>
                </a:solidFill>
              </a:rPr>
              <a:t>     Главными </a:t>
            </a:r>
            <a:r>
              <a:rPr lang="ru-RU" sz="2000" dirty="0">
                <a:solidFill>
                  <a:schemeClr val="accent2">
                    <a:lumMod val="75000"/>
                  </a:schemeClr>
                </a:solidFill>
              </a:rPr>
              <a:t>психолого-педагогическими целями проблемного обучения </a:t>
            </a:r>
            <a:r>
              <a:rPr lang="ru-RU" sz="2000" dirty="0" smtClean="0">
                <a:solidFill>
                  <a:schemeClr val="accent2">
                    <a:lumMod val="75000"/>
                  </a:schemeClr>
                </a:solidFill>
              </a:rPr>
              <a:t>являются</a:t>
            </a:r>
            <a:r>
              <a:rPr lang="ru-RU" sz="2000" dirty="0">
                <a:solidFill>
                  <a:schemeClr val="accent2">
                    <a:lumMod val="75000"/>
                  </a:schemeClr>
                </a:solidFill>
              </a:rPr>
              <a:t>:</a:t>
            </a:r>
            <a:br>
              <a:rPr lang="ru-RU" sz="2000" dirty="0">
                <a:solidFill>
                  <a:schemeClr val="accent2">
                    <a:lumMod val="75000"/>
                  </a:schemeClr>
                </a:solidFill>
              </a:rPr>
            </a:br>
            <a:r>
              <a:rPr lang="ru-RU" sz="2000" dirty="0">
                <a:solidFill>
                  <a:schemeClr val="accent2">
                    <a:lumMod val="75000"/>
                  </a:schemeClr>
                </a:solidFill>
              </a:rPr>
              <a:t>-развитие мышления и способностей учащихся, развития творческих </a:t>
            </a:r>
            <a:r>
              <a:rPr lang="ru-RU" sz="2000" dirty="0" smtClean="0">
                <a:solidFill>
                  <a:schemeClr val="accent2">
                    <a:lumMod val="75000"/>
                  </a:schemeClr>
                </a:solidFill>
              </a:rPr>
              <a:t>умений</a:t>
            </a:r>
            <a:r>
              <a:rPr lang="ru-RU" sz="2000" dirty="0">
                <a:solidFill>
                  <a:schemeClr val="accent2">
                    <a:lumMod val="75000"/>
                  </a:schemeClr>
                </a:solidFill>
              </a:rPr>
              <a:t>;</a:t>
            </a:r>
            <a:br>
              <a:rPr lang="ru-RU" sz="2000" dirty="0">
                <a:solidFill>
                  <a:schemeClr val="accent2">
                    <a:lumMod val="75000"/>
                  </a:schemeClr>
                </a:solidFill>
              </a:rPr>
            </a:br>
            <a:r>
              <a:rPr lang="ru-RU" sz="2000" dirty="0">
                <a:solidFill>
                  <a:schemeClr val="accent2">
                    <a:lumMod val="75000"/>
                  </a:schemeClr>
                </a:solidFill>
              </a:rPr>
              <a:t> -усвоение учащимися знаний, умений, добытых в ходе активного поиска и самостоятельного решения проблем, в результате чего эти знания, умения более прочные, чем при традиционном обучении;</a:t>
            </a:r>
            <a:br>
              <a:rPr lang="ru-RU" sz="2000" dirty="0">
                <a:solidFill>
                  <a:schemeClr val="accent2">
                    <a:lumMod val="75000"/>
                  </a:schemeClr>
                </a:solidFill>
              </a:rPr>
            </a:br>
            <a:r>
              <a:rPr lang="ru-RU" sz="2000" dirty="0">
                <a:solidFill>
                  <a:schemeClr val="accent2">
                    <a:lumMod val="75000"/>
                  </a:schemeClr>
                </a:solidFill>
              </a:rPr>
              <a:t> -воспитание активной творческой личности учащегося, умеющего видеть, ставить и разрешать нестандартные проблемы </a:t>
            </a:r>
            <a:r>
              <a:rPr lang="ru-RU" sz="2000" dirty="0" smtClean="0">
                <a:solidFill>
                  <a:schemeClr val="accent2">
                    <a:lumMod val="75000"/>
                  </a:schemeClr>
                </a:solidFill>
              </a:rPr>
              <a:t>.</a:t>
            </a:r>
            <a:r>
              <a:rPr lang="ru-RU" sz="2000" dirty="0">
                <a:solidFill>
                  <a:schemeClr val="accent2">
                    <a:lumMod val="75000"/>
                  </a:schemeClr>
                </a:solidFill>
              </a:rPr>
              <a:t/>
            </a:r>
            <a:br>
              <a:rPr lang="ru-RU" sz="2000" dirty="0">
                <a:solidFill>
                  <a:schemeClr val="accent2">
                    <a:lumMod val="75000"/>
                  </a:schemeClr>
                </a:solidFill>
              </a:rPr>
            </a:br>
            <a:endParaRPr lang="ru-RU" sz="2000" dirty="0">
              <a:solidFill>
                <a:schemeClr val="accent2">
                  <a:lumMod val="75000"/>
                </a:schemeClr>
              </a:solidFill>
            </a:endParaRPr>
          </a:p>
        </p:txBody>
      </p:sp>
      <p:sp>
        <p:nvSpPr>
          <p:cNvPr id="3" name="Текст 2"/>
          <p:cNvSpPr>
            <a:spLocks noGrp="1"/>
          </p:cNvSpPr>
          <p:nvPr>
            <p:ph type="body" idx="1"/>
          </p:nvPr>
        </p:nvSpPr>
        <p:spPr>
          <a:xfrm>
            <a:off x="677335" y="3618963"/>
            <a:ext cx="8596668" cy="2422399"/>
          </a:xfrm>
        </p:spPr>
        <p:txBody>
          <a:bodyPr>
            <a:normAutofit/>
          </a:bodyPr>
          <a:lstStyle/>
          <a:p>
            <a:r>
              <a:rPr lang="ru-RU" dirty="0" smtClean="0">
                <a:solidFill>
                  <a:schemeClr val="accent2">
                    <a:lumMod val="50000"/>
                  </a:schemeClr>
                </a:solidFill>
              </a:rPr>
              <a:t>    </a:t>
            </a:r>
            <a:r>
              <a:rPr lang="ru-RU" dirty="0" smtClean="0">
                <a:solidFill>
                  <a:schemeClr val="accent4"/>
                </a:solidFill>
              </a:rPr>
              <a:t>Проблемная </a:t>
            </a:r>
            <a:r>
              <a:rPr lang="ru-RU" dirty="0">
                <a:solidFill>
                  <a:schemeClr val="accent4"/>
                </a:solidFill>
              </a:rPr>
              <a:t>ситуация </a:t>
            </a:r>
            <a:r>
              <a:rPr lang="ru-RU" dirty="0">
                <a:solidFill>
                  <a:schemeClr val="accent2">
                    <a:lumMod val="50000"/>
                  </a:schemeClr>
                </a:solidFill>
              </a:rPr>
              <a:t>— сложное психическое состояние, которое затрагивает как </a:t>
            </a:r>
            <a:r>
              <a:rPr lang="ru-RU" dirty="0" smtClean="0">
                <a:solidFill>
                  <a:schemeClr val="accent2">
                    <a:lumMod val="50000"/>
                  </a:schemeClr>
                </a:solidFill>
              </a:rPr>
              <a:t>познавательную</a:t>
            </a:r>
            <a:r>
              <a:rPr lang="ru-RU" dirty="0">
                <a:solidFill>
                  <a:schemeClr val="accent2">
                    <a:lumMod val="50000"/>
                  </a:schemeClr>
                </a:solidFill>
              </a:rPr>
              <a:t>, так и мотивационно-эмоциональную сферу личности. </a:t>
            </a:r>
            <a:endParaRPr lang="ru-RU" dirty="0" smtClean="0">
              <a:solidFill>
                <a:schemeClr val="accent2">
                  <a:lumMod val="50000"/>
                </a:schemeClr>
              </a:solidFill>
            </a:endParaRPr>
          </a:p>
          <a:p>
            <a:r>
              <a:rPr lang="ru-RU" dirty="0" smtClean="0">
                <a:solidFill>
                  <a:schemeClr val="accent2">
                    <a:lumMod val="50000"/>
                  </a:schemeClr>
                </a:solidFill>
              </a:rPr>
              <a:t>   </a:t>
            </a:r>
            <a:r>
              <a:rPr lang="ru-RU" dirty="0" smtClean="0">
                <a:solidFill>
                  <a:schemeClr val="accent3"/>
                </a:solidFill>
              </a:rPr>
              <a:t>Проблемный </a:t>
            </a:r>
            <a:r>
              <a:rPr lang="ru-RU" dirty="0">
                <a:solidFill>
                  <a:schemeClr val="accent3"/>
                </a:solidFill>
              </a:rPr>
              <a:t>вопрос </a:t>
            </a:r>
            <a:r>
              <a:rPr lang="ru-RU" dirty="0">
                <a:solidFill>
                  <a:schemeClr val="accent2">
                    <a:lumMod val="50000"/>
                  </a:schemeClr>
                </a:solidFill>
              </a:rPr>
              <a:t>— это вопрос, стимулирующий мысль  и  активизирующий мышление человека .</a:t>
            </a:r>
          </a:p>
          <a:p>
            <a:r>
              <a:rPr lang="ru-RU" dirty="0">
                <a:solidFill>
                  <a:schemeClr val="accent2">
                    <a:lumMod val="50000"/>
                  </a:schemeClr>
                </a:solidFill>
              </a:rPr>
              <a:t>    </a:t>
            </a:r>
            <a:r>
              <a:rPr lang="ru-RU" dirty="0" smtClean="0">
                <a:solidFill>
                  <a:schemeClr val="accent2">
                    <a:lumMod val="50000"/>
                  </a:schemeClr>
                </a:solidFill>
              </a:rPr>
              <a:t> </a:t>
            </a:r>
            <a:r>
              <a:rPr lang="ru-RU" dirty="0">
                <a:solidFill>
                  <a:schemeClr val="accent2"/>
                </a:solidFill>
              </a:rPr>
              <a:t>Проблемная задача </a:t>
            </a:r>
            <a:r>
              <a:rPr lang="ru-RU" dirty="0">
                <a:solidFill>
                  <a:schemeClr val="accent2">
                    <a:lumMod val="50000"/>
                  </a:schemeClr>
                </a:solidFill>
              </a:rPr>
              <a:t>предполагает ряд действий, для ее решения учащемуся нужно самостоятельно провести частичный поиск </a:t>
            </a:r>
            <a:r>
              <a:rPr lang="ru-RU" dirty="0"/>
              <a:t>. </a:t>
            </a:r>
          </a:p>
        </p:txBody>
      </p:sp>
      <p:sp>
        <p:nvSpPr>
          <p:cNvPr id="6" name="5-конечная звезда 5"/>
          <p:cNvSpPr/>
          <p:nvPr/>
        </p:nvSpPr>
        <p:spPr>
          <a:xfrm>
            <a:off x="0" y="398859"/>
            <a:ext cx="914400" cy="9144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28531507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77333" y="837127"/>
            <a:ext cx="8596668" cy="1738648"/>
          </a:xfrm>
        </p:spPr>
        <p:txBody>
          <a:bodyPr>
            <a:normAutofit/>
          </a:bodyPr>
          <a:lstStyle/>
          <a:p>
            <a:r>
              <a:rPr lang="ru-RU" sz="2800" dirty="0" smtClean="0"/>
              <a:t>М.И. </a:t>
            </a:r>
            <a:r>
              <a:rPr lang="ru-RU" sz="2800" dirty="0" err="1" smtClean="0"/>
              <a:t>Махмутов</a:t>
            </a:r>
            <a:r>
              <a:rPr lang="ru-RU" sz="2800" dirty="0" smtClean="0"/>
              <a:t> выделяет шесть</a:t>
            </a:r>
            <a:br>
              <a:rPr lang="ru-RU" sz="2800" dirty="0" smtClean="0"/>
            </a:br>
            <a:r>
              <a:rPr lang="ru-RU" sz="2800" dirty="0" smtClean="0"/>
              <a:t>методов проблемного обучения.</a:t>
            </a:r>
            <a:endParaRPr lang="ru-RU" sz="28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7333" y="1930400"/>
            <a:ext cx="8106059" cy="4393127"/>
          </a:xfrm>
        </p:spPr>
      </p:pic>
    </p:spTree>
    <p:extLst>
      <p:ext uri="{BB962C8B-B14F-4D97-AF65-F5344CB8AC3E}">
        <p14:creationId xmlns:p14="http://schemas.microsoft.com/office/powerpoint/2010/main" val="2763683930"/>
      </p:ext>
    </p:extLst>
  </p:cSld>
  <p:clrMapOvr>
    <a:masterClrMapping/>
  </p:clrMapOvr>
</p:sld>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Аспект">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Аспект">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
  <TotalTime>932</TotalTime>
  <Words>1103</Words>
  <Application>Microsoft Office PowerPoint</Application>
  <PresentationFormat>Широкоэкранный</PresentationFormat>
  <Paragraphs>62</Paragraphs>
  <Slides>25</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25</vt:i4>
      </vt:variant>
    </vt:vector>
  </HeadingPairs>
  <TitlesOfParts>
    <vt:vector size="32" baseType="lpstr">
      <vt:lpstr>Arial</vt:lpstr>
      <vt:lpstr>Arial Black</vt:lpstr>
      <vt:lpstr>Calibri</vt:lpstr>
      <vt:lpstr>Times New Roman</vt:lpstr>
      <vt:lpstr>Trebuchet MS</vt:lpstr>
      <vt:lpstr>Wingdings 3</vt:lpstr>
      <vt:lpstr>Аспект</vt:lpstr>
      <vt:lpstr>Технологии проблемного обучения на уроках математики</vt:lpstr>
      <vt:lpstr>Мышление обычно начинается с проблемы или вопроса</vt:lpstr>
      <vt:lpstr>   Проблемы в обучении:  - низкий уровень мотивации учащихся;   - проблема несоответствия уровня  обученности обучающихся их реальным возможностям;   - снижение или отсутствие интереса к предмету;  - высокий уровень тревожности отдельных учеников;   - быстрая утомляемость на уроках и, как следствие, перегрузка обучающихся, ухудшение их здоровья.</vt:lpstr>
      <vt:lpstr>     Активизации познавательной деятельности учащихся можно достичь средствами современных педагогических технологий. Одной из таких технологий является технология проблемного обучения.         Технология проблемного обучения – это такая система обучения, в которой учитель на занятии предлагает проблемную ситуацию, а учащиеся самостоятельно ее решают. </vt:lpstr>
      <vt:lpstr>     Происхождение  проблемного обучения включает в себя подготовительный этап и основной этап — этап становления собственно теории проблемного обучения. Подготовительный этап становления проблемного обучения начинается с зарождения и развития идей активизации учения (майевтика Сократа, учения Ж.-Ж. Руссо, И. Г. Песталоцци, А. Ф. Дистерверга, К. Д. Ушинского, Я. А. Коменского и др.). На основе идеи активизации учения на рубеже веков начинает формироваться исследовательский метод обучения, который основан на приемах развития познавательной самостоятель-ности учащихся в овладении знаниями (А. Я. Герд, Г. Э. Амстронг, А. П. Пинкевич, Б. Е. Райков и др.). В первой половине века на основе идей активизации обучения и исследовательского метода начинает формироваться идеи обучения через решение проблем (Дж. Дьюи, Дж. Брунер, У. Кил-патрик и др.). Таким образом, в первой половине века в контексте изучения продуктивной мыслительной творческой деятельности появилось само название обучения, которое соотносится большинством авторов с понятием «проблемное обучение».</vt:lpstr>
      <vt:lpstr>Второй этап –это становление  теории проблемного обучения, данная теория тесно связана с именем  С. Л. Рубинштейна, который определил проблемную ситуацию, как начало процесса мышления и обозначил этапы этого процесса. Впоследствии А. М. Матюшкин исследовал роль проблемной ситуации в мышлении при обучении. В. Оконь в своей книги  говорит о переходе проблемного подхода в метод обучения. Далее в исследованиях Т. В. Кудрявцева и М. И. Махмутова проблемное обучение из метода переходит в тип и систему обучения .          Именно М. И. Махмутов предпринял наиболее успешную попытку в отечественной педагогике доказательства того, что проблемное обучение представляет собой новый целостный тип обучения в практике и дидактическую систему в теории. </vt:lpstr>
      <vt:lpstr>Проблемное  обучение- это тип  обучения, обеспечивающий  творческое усвоение знаний.   Целью  проблемного  обучения является развитие логического мышления и творческой активности.</vt:lpstr>
      <vt:lpstr>     Главными психолого-педагогическими целями проблемного обучения являются: -развитие мышления и способностей учащихся, развития творческих умений;  -усвоение учащимися знаний, умений, добытых в ходе активного поиска и самостоятельного решения проблем, в результате чего эти знания, умения более прочные, чем при традиционном обучении;  -воспитание активной творческой личности учащегося, умеющего видеть, ставить и разрешать нестандартные проблемы . </vt:lpstr>
      <vt:lpstr>М.И. Махмутов выделяет шесть методов проблемного обучения.</vt:lpstr>
      <vt:lpstr>Способы создания проблемной ситуации  на уроке:</vt:lpstr>
      <vt:lpstr>Преимущество проблемного обучения, заключается в том, что оно работает на развитие самого главного в человеке — мышления, творческого мышления и личности, чего не хватает другим технологиям ( Махмутов М.И.).</vt:lpstr>
      <vt:lpstr>В настоящее время технологии проблемного обучения широко используются для достижений требований Федерального государственного образовательного стандарта.</vt:lpstr>
      <vt:lpstr>      Именно на уроках математики складывается благоприятная атмосфера для введения технологии проблемного обучения, так как проблемным способом целесообразно изучать такой материал, который содержит причинно-следственные связи и зависимости, который направлен на формирования понятий, законов и теорий.      Согласно Федеральной рабочей программе  ООО предмета «Математика» 5 – 9 классы, базовый уровень ( Москва, 2023 год)  приоритетными целями обучения являются:  -    формирование  центральных  математических  понятий  (число,  величина, геометрическая  фигура,  переменная,  вероятность,  функция),  обеспечивающих преемственность и перспективность математического образования обучающихся; -    подведение   обучающихся  на  доступном  для  них  уровне  к  осознанию  взаимосвязи математики и окружающего мира, понимание математики как части общей культуры человечества; -    развитие    интеллектуальных  и творческих  способностей  обучающихся,  познавательной активности, исследовательских умений, критичности мышления, интереса к изучению математики; -    формирование   функциональной  математической  грамотности:  умения  распознавать проявления математических понятий, объектов и закономерностей в  реальных  жизненных  ситуациях  и  при  изучении  других  учебных  предметов, проявления  зависимостей  и  закономерностей,  формулировать  их  на  языке  математики  и  создавать  математические  модели,  применять  освоенный  мате-матический   аппарат для   решения   практико- ориентированных   задач, интерпре-тировать и оценивать полученные результаты . </vt:lpstr>
      <vt:lpstr>Методические рекомендации к разработке и проведению урока с применением проблемного обучения </vt:lpstr>
      <vt:lpstr>Проблемное обучение целесообразно применять когда:</vt:lpstr>
      <vt:lpstr>При составлении  проблемных заданий руководствуюсь следующими требованиями:</vt:lpstr>
      <vt:lpstr>Проблемная задача-легенда №1. Изучении темы в 5 классе «Простые и составные натуральные числа»:   В легенде рассказывается, что, когда один из помощников Магомета - мудрец Хозрат Али садился на лошадь, подошедший мужчина спросил его: - Какое число делится без остатка на 2, 3, 4, 5, 6, 7, 8, 9? Мудрец ответил: - Помножь число дней в неделе на число дней в месяце (считая, что в месяце 30 дней) и на количество месяцев в году. Прав ли Хозрат Али? Почему? </vt:lpstr>
      <vt:lpstr>  Проблемная задача №2  на размышление при изучении темы в 5 класса «Объем прямоугольного параллелепипеда":  Длина плавательного бассейна   составляет 200 метров  ,а его  ширина 50 мет-ров . В бассейн налили 2 000 000 литров воды. Как вы считаете, можно ли плыть в этом бассейне?        Проблема: несоответствие единиц измерения.      Ученики ищут пути решения задачи, используя рассказ учителя о единицах измерения объемов. </vt:lpstr>
      <vt:lpstr>Проблемная  задач №3 с лишними данными.  Масса 12 ящиков яблок 4 ц 62 кг, а масса 16 ящиков груш 6 ц 12 кг. В магазин привезли 20 ящиков яблок и 5 ящиков груш. На сколько килограммов масса одного ящика яблок больше массы одного ящика груш. </vt:lpstr>
      <vt:lpstr>Задача  №4 с изменяющимся содержанием.  Исходная задача. Туристы прошли за день 25 км, что составило 40% намеченного маршрута. Какова длина маршрута?   Второй вариант. Туристы прошли за день 25 км,  им осталось пройти 60% намеченного маршрута. Какова длина маршрута? </vt:lpstr>
      <vt:lpstr>Проблемная  задача № 5.  При формулировке темы урока даю задачу : «Радиус Луны равен 1747,7 км, а радиус Земли в 4 раза больше радиуса Луны. Найдите радиус Земли». Учащиеся разными способами находят ответ  .  Затем продолжаю за-дачу : «Радиус Солнца в 401 раз больше радиуса Луны. Найдите радиус Солнца».  Выполнив умножение, дети получат разные ответы. Определяем чей ответ правильный, затем учащиеся формулируют тему урока: «Умножение десятичных дробей на натуральное число».</vt:lpstr>
      <vt:lpstr> Проблемное задание  №6 ( 8 класс ) на тему «Площадь трапеции»     Для того, чтобы вывести  формулу для вычисления площади трапеции предлагаю учащимся вспомнить ранее изученные формулы для вычисления площади прямоугольника, треугольника, параллелограмма, а также свойства площадей. Ученики  предлагают различные способы решения: а) провести две высоты и найти площадь трапеции как сумму площадей пря-моугольника и двух прямоугольных треугольников; б) провести диагональ и найти площадь трапеции как сумму площадей двух треугольников; в) провести прямую, параллельную боковой стороне трапеции и найти площадь трапеции как сумму площадей параллелограмма и треугольника. </vt:lpstr>
      <vt:lpstr>              С помощью подобных  проблемных заданий решаются многие педагогические задачи на уроках математики:   -   самостоятельный поиск новой информации; - самостоятельная работа с учебником; - овладение навыком решения задачи; - воспитание активной личности, формирование инициативности, ответственности, способности к сотрудничеству; - развитие личностных качеств; - прочность усвоения знаний, так как путём поиска разрешения проблемной ситуации достигается полное понимание материала. - решение проблемы психологического комфорта на уроках.         В результате   изложение учебного материала  с применением технологий проблемного обучения на своих уроках математики  , я наблюдаю как повышается активность учащихся, вижу их заинтересованность в результатах урока. </vt:lpstr>
      <vt:lpstr>     Основные параметры результативности проблемного обучения  у учеников   с ОВЗ ( нарушение слуха и речи) в специальной  школе, в которой я обучаю детей математике: а)  проявляется устойчивый познавательный интерес обучающихся к предмету и качественная динамика учебной мотивации деятельности; б) наличие у обучающихся положительных изменений в эмоциональ-но-волевой сфере «Я испытываю радость, удовольствие от работы»;  в)ученики имеют желание высказывать и отстаивать свою точку зрения;  г)развивается логическое мышление, также развивается память, внимание, умение самостоятельно организовывать свою познава-тельную деятельность;  д) развивается способность к самоконтролю;  е) формируется устойчивый интерес к предмету; ё) активизируется мыслительная и познавательная деятельность уча-щихся на уроке;  ж) учащиеся учатся грамотно и четко формулировать вопросы, участвуют в обсуждении.</vt:lpstr>
      <vt:lpstr>      Я делаю вывод   о том , что использование технологии проблемного обучения исключает пассивное восприятие учебного материала, утомляющее детей  и  обеспечивает для каждого ученика оптимальную нагрузку, чему способствует создание атмосферы доброжелательности и взаимной поддержки. На уроке складывается ситуация успеха практически для каждого ребенка. Данная технология является результативной   и    здоровьесберегающей , поскольку позволяет добиться положительной динамики качества обучения, развития интеллекта и творческих способностей, воспитания активной личности. Проблемное обучение отвечает требованиям ФГОС: обучать исследуя, исследовать обучая. </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user</dc:creator>
  <cp:lastModifiedBy>user</cp:lastModifiedBy>
  <cp:revision>74</cp:revision>
  <dcterms:created xsi:type="dcterms:W3CDTF">2023-11-19T15:11:10Z</dcterms:created>
  <dcterms:modified xsi:type="dcterms:W3CDTF">2023-11-21T07:27:00Z</dcterms:modified>
</cp:coreProperties>
</file>