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85" r:id="rId9"/>
    <p:sldId id="269" r:id="rId10"/>
    <p:sldId id="265" r:id="rId11"/>
    <p:sldId id="295" r:id="rId12"/>
    <p:sldId id="287" r:id="rId13"/>
    <p:sldId id="271" r:id="rId14"/>
    <p:sldId id="275" r:id="rId15"/>
    <p:sldId id="290" r:id="rId16"/>
    <p:sldId id="289" r:id="rId17"/>
    <p:sldId id="291" r:id="rId18"/>
    <p:sldId id="292" r:id="rId19"/>
    <p:sldId id="270" r:id="rId20"/>
    <p:sldId id="272" r:id="rId21"/>
    <p:sldId id="273" r:id="rId22"/>
    <p:sldId id="281" r:id="rId23"/>
    <p:sldId id="268" r:id="rId24"/>
    <p:sldId id="296" r:id="rId25"/>
    <p:sldId id="267" r:id="rId26"/>
    <p:sldId id="297" r:id="rId27"/>
    <p:sldId id="278" r:id="rId28"/>
    <p:sldId id="299" r:id="rId29"/>
    <p:sldId id="279" r:id="rId30"/>
    <p:sldId id="298" r:id="rId3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38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C263C-81CA-4C1F-A457-65BBBC235550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7E14A15-C338-4E91-B841-AD56247E3E48}">
      <dgm:prSet/>
      <dgm:spPr/>
      <dgm:t>
        <a:bodyPr/>
        <a:lstStyle/>
        <a:p>
          <a:pPr rtl="0"/>
          <a:r>
            <a:rPr lang="ru-RU" dirty="0"/>
            <a:t> </a:t>
          </a:r>
          <a:r>
            <a:rPr lang="ru-RU" b="1" dirty="0">
              <a:solidFill>
                <a:srgbClr val="FF0000"/>
              </a:solidFill>
            </a:rPr>
            <a:t>Личностные УУД </a:t>
          </a:r>
          <a:r>
            <a:rPr lang="ru-RU" dirty="0"/>
            <a:t>– направлены на осознание, исследование и принятие жизненных ценностей, позволяют сориентироваться в нравственных нормах и правилах, выработать свою жизненную позицию в отношении мира.</a:t>
          </a:r>
        </a:p>
      </dgm:t>
    </dgm:pt>
    <dgm:pt modelId="{1B17F413-C076-4373-9498-E3DBB830E620}" type="parTrans" cxnId="{B705730F-2701-4069-853D-CF1B9D1DD7E7}">
      <dgm:prSet/>
      <dgm:spPr/>
      <dgm:t>
        <a:bodyPr/>
        <a:lstStyle/>
        <a:p>
          <a:endParaRPr lang="ru-RU"/>
        </a:p>
      </dgm:t>
    </dgm:pt>
    <dgm:pt modelId="{40F7875F-F34B-4980-83FC-872A24B28C43}" type="sibTrans" cxnId="{B705730F-2701-4069-853D-CF1B9D1DD7E7}">
      <dgm:prSet/>
      <dgm:spPr/>
      <dgm:t>
        <a:bodyPr/>
        <a:lstStyle/>
        <a:p>
          <a:endParaRPr lang="ru-RU"/>
        </a:p>
      </dgm:t>
    </dgm:pt>
    <dgm:pt modelId="{F32602BA-4960-4AF9-B4B8-AE651A37CC7C}">
      <dgm:prSet/>
      <dgm:spPr/>
      <dgm:t>
        <a:bodyPr/>
        <a:lstStyle/>
        <a:p>
          <a:pPr rtl="0"/>
          <a:r>
            <a:rPr lang="ru-RU" dirty="0"/>
            <a:t> </a:t>
          </a:r>
          <a:r>
            <a:rPr lang="ru-RU" b="1" dirty="0">
              <a:solidFill>
                <a:srgbClr val="FF0000"/>
              </a:solidFill>
            </a:rPr>
            <a:t>Регулятивные УУД </a:t>
          </a:r>
          <a:r>
            <a:rPr lang="ru-RU" dirty="0"/>
            <a:t>– обеспечивают организацию обучающимися своей учебной деятельности (целеполагание, планирование, прогнозирование, составление плана, контроль, коррекция, оценка, </a:t>
          </a:r>
          <a:r>
            <a:rPr lang="ru-RU" dirty="0" err="1"/>
            <a:t>саморегуляция</a:t>
          </a:r>
          <a:r>
            <a:rPr lang="ru-RU" dirty="0"/>
            <a:t>).</a:t>
          </a:r>
        </a:p>
      </dgm:t>
    </dgm:pt>
    <dgm:pt modelId="{D330C808-090E-4199-A040-B79C493D5393}" type="parTrans" cxnId="{38D4C5EC-85E7-4D9B-831A-AB17A6C39B47}">
      <dgm:prSet/>
      <dgm:spPr/>
      <dgm:t>
        <a:bodyPr/>
        <a:lstStyle/>
        <a:p>
          <a:endParaRPr lang="ru-RU"/>
        </a:p>
      </dgm:t>
    </dgm:pt>
    <dgm:pt modelId="{6F48900C-EE3A-4F4C-ACE3-2DB3DD5AB8BF}" type="sibTrans" cxnId="{38D4C5EC-85E7-4D9B-831A-AB17A6C39B47}">
      <dgm:prSet/>
      <dgm:spPr/>
      <dgm:t>
        <a:bodyPr/>
        <a:lstStyle/>
        <a:p>
          <a:endParaRPr lang="ru-RU"/>
        </a:p>
      </dgm:t>
    </dgm:pt>
    <dgm:pt modelId="{F891CB58-719E-4745-ABAA-A8F5ED894477}">
      <dgm:prSet/>
      <dgm:spPr/>
      <dgm:t>
        <a:bodyPr/>
        <a:lstStyle/>
        <a:p>
          <a:pPr rtl="0"/>
          <a:r>
            <a:rPr lang="ru-RU" b="1" dirty="0">
              <a:solidFill>
                <a:srgbClr val="FF0000"/>
              </a:solidFill>
            </a:rPr>
            <a:t>Коммуникативные УУД </a:t>
          </a:r>
          <a:r>
            <a:rPr lang="ru-RU" dirty="0"/>
            <a:t>– обеспечивают социальную компетентность и ориентацию на других людей, умение слушать и вступать в диалог, участвовать в коллективном обсуждении проблем, интегрироваться в группу сверстников и строить продуктивное сотрудничество со взрослыми и сверстниками.</a:t>
          </a:r>
        </a:p>
      </dgm:t>
    </dgm:pt>
    <dgm:pt modelId="{B7A1EC79-D320-4B41-8718-8E60A0C7D2A0}" type="parTrans" cxnId="{93F5B079-5FDF-4B7E-8560-4A8936647CE4}">
      <dgm:prSet/>
      <dgm:spPr/>
      <dgm:t>
        <a:bodyPr/>
        <a:lstStyle/>
        <a:p>
          <a:endParaRPr lang="ru-RU"/>
        </a:p>
      </dgm:t>
    </dgm:pt>
    <dgm:pt modelId="{DDD7FD0F-D87E-4EA5-9D41-0C578A163208}" type="sibTrans" cxnId="{93F5B079-5FDF-4B7E-8560-4A8936647CE4}">
      <dgm:prSet/>
      <dgm:spPr/>
      <dgm:t>
        <a:bodyPr/>
        <a:lstStyle/>
        <a:p>
          <a:endParaRPr lang="ru-RU"/>
        </a:p>
      </dgm:t>
    </dgm:pt>
    <dgm:pt modelId="{297A58BB-5EEC-4FE5-80C3-C4AB6D4070F9}">
      <dgm:prSet/>
      <dgm:spPr/>
      <dgm:t>
        <a:bodyPr/>
        <a:lstStyle/>
        <a:p>
          <a:pPr rtl="0"/>
          <a:r>
            <a:rPr lang="ru-RU" dirty="0"/>
            <a:t> </a:t>
          </a:r>
          <a:r>
            <a:rPr lang="ru-RU" b="1" dirty="0">
              <a:solidFill>
                <a:srgbClr val="FF0000"/>
              </a:solidFill>
            </a:rPr>
            <a:t>Познавательные УУД </a:t>
          </a:r>
          <a:r>
            <a:rPr lang="ru-RU" dirty="0"/>
            <a:t>– </a:t>
          </a:r>
          <a:r>
            <a:rPr lang="ru-RU" dirty="0" err="1"/>
            <a:t>общеучебные</a:t>
          </a:r>
          <a:r>
            <a:rPr lang="ru-RU" dirty="0"/>
            <a:t> (включая специально – предметные действия), логические (включая знаково – символические), постановку и решение проблем.</a:t>
          </a:r>
        </a:p>
      </dgm:t>
    </dgm:pt>
    <dgm:pt modelId="{9780CFC7-CF59-4EFD-808D-B416C1AF216E}" type="parTrans" cxnId="{D9E950EA-6294-4F45-AFF9-BBE15B686191}">
      <dgm:prSet/>
      <dgm:spPr/>
      <dgm:t>
        <a:bodyPr/>
        <a:lstStyle/>
        <a:p>
          <a:endParaRPr lang="ru-RU"/>
        </a:p>
      </dgm:t>
    </dgm:pt>
    <dgm:pt modelId="{ABDBFB5F-1648-43C1-B478-FAAA8799BE47}" type="sibTrans" cxnId="{D9E950EA-6294-4F45-AFF9-BBE15B686191}">
      <dgm:prSet/>
      <dgm:spPr/>
      <dgm:t>
        <a:bodyPr/>
        <a:lstStyle/>
        <a:p>
          <a:endParaRPr lang="ru-RU"/>
        </a:p>
      </dgm:t>
    </dgm:pt>
    <dgm:pt modelId="{3D29E708-B2EE-4CCE-841C-7F4F7B5A8B6E}" type="pres">
      <dgm:prSet presAssocID="{D76C263C-81CA-4C1F-A457-65BBBC235550}" presName="linear" presStyleCnt="0">
        <dgm:presLayoutVars>
          <dgm:animLvl val="lvl"/>
          <dgm:resizeHandles val="exact"/>
        </dgm:presLayoutVars>
      </dgm:prSet>
      <dgm:spPr/>
    </dgm:pt>
    <dgm:pt modelId="{DA296B38-4195-4469-BA75-3635050B3BA6}" type="pres">
      <dgm:prSet presAssocID="{C7E14A15-C338-4E91-B841-AD56247E3E4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9E1207F-2D4B-409B-B3F5-561621E982A6}" type="pres">
      <dgm:prSet presAssocID="{40F7875F-F34B-4980-83FC-872A24B28C43}" presName="spacer" presStyleCnt="0"/>
      <dgm:spPr/>
    </dgm:pt>
    <dgm:pt modelId="{75F5E9F6-BC52-40EB-BA8C-921B9ACEB9BE}" type="pres">
      <dgm:prSet presAssocID="{F32602BA-4960-4AF9-B4B8-AE651A37CC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BA50B0-4D0A-4FD0-B153-F66D2A59398F}" type="pres">
      <dgm:prSet presAssocID="{6F48900C-EE3A-4F4C-ACE3-2DB3DD5AB8BF}" presName="spacer" presStyleCnt="0"/>
      <dgm:spPr/>
    </dgm:pt>
    <dgm:pt modelId="{82C4CA57-8A05-42DA-A76C-6F1E969784C1}" type="pres">
      <dgm:prSet presAssocID="{F891CB58-719E-4745-ABAA-A8F5ED8944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BF0BFB-A71D-4B93-8AF8-9BD433B8C8AA}" type="pres">
      <dgm:prSet presAssocID="{DDD7FD0F-D87E-4EA5-9D41-0C578A163208}" presName="spacer" presStyleCnt="0"/>
      <dgm:spPr/>
    </dgm:pt>
    <dgm:pt modelId="{0B6F64F6-A261-4984-86C8-D866A46F5EA6}" type="pres">
      <dgm:prSet presAssocID="{297A58BB-5EEC-4FE5-80C3-C4AB6D4070F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705730F-2701-4069-853D-CF1B9D1DD7E7}" srcId="{D76C263C-81CA-4C1F-A457-65BBBC235550}" destId="{C7E14A15-C338-4E91-B841-AD56247E3E48}" srcOrd="0" destOrd="0" parTransId="{1B17F413-C076-4373-9498-E3DBB830E620}" sibTransId="{40F7875F-F34B-4980-83FC-872A24B28C43}"/>
    <dgm:cxn modelId="{EAF13E17-BB40-4798-A16A-56E5921AECDD}" type="presOf" srcId="{297A58BB-5EEC-4FE5-80C3-C4AB6D4070F9}" destId="{0B6F64F6-A261-4984-86C8-D866A46F5EA6}" srcOrd="0" destOrd="0" presId="urn:microsoft.com/office/officeart/2005/8/layout/vList2"/>
    <dgm:cxn modelId="{089AB84B-B3EC-4388-ABED-A760DF43368D}" type="presOf" srcId="{F891CB58-719E-4745-ABAA-A8F5ED894477}" destId="{82C4CA57-8A05-42DA-A76C-6F1E969784C1}" srcOrd="0" destOrd="0" presId="urn:microsoft.com/office/officeart/2005/8/layout/vList2"/>
    <dgm:cxn modelId="{D0CB464E-364B-451F-A9E2-54C42B1A9139}" type="presOf" srcId="{F32602BA-4960-4AF9-B4B8-AE651A37CC7C}" destId="{75F5E9F6-BC52-40EB-BA8C-921B9ACEB9BE}" srcOrd="0" destOrd="0" presId="urn:microsoft.com/office/officeart/2005/8/layout/vList2"/>
    <dgm:cxn modelId="{93F5B079-5FDF-4B7E-8560-4A8936647CE4}" srcId="{D76C263C-81CA-4C1F-A457-65BBBC235550}" destId="{F891CB58-719E-4745-ABAA-A8F5ED894477}" srcOrd="2" destOrd="0" parTransId="{B7A1EC79-D320-4B41-8718-8E60A0C7D2A0}" sibTransId="{DDD7FD0F-D87E-4EA5-9D41-0C578A163208}"/>
    <dgm:cxn modelId="{282E56DD-51BB-4698-BA3D-E0189B21CD49}" type="presOf" srcId="{D76C263C-81CA-4C1F-A457-65BBBC235550}" destId="{3D29E708-B2EE-4CCE-841C-7F4F7B5A8B6E}" srcOrd="0" destOrd="0" presId="urn:microsoft.com/office/officeart/2005/8/layout/vList2"/>
    <dgm:cxn modelId="{8C7FF5DE-194B-4ABA-B26B-0C2DB6D89898}" type="presOf" srcId="{C7E14A15-C338-4E91-B841-AD56247E3E48}" destId="{DA296B38-4195-4469-BA75-3635050B3BA6}" srcOrd="0" destOrd="0" presId="urn:microsoft.com/office/officeart/2005/8/layout/vList2"/>
    <dgm:cxn modelId="{D9E950EA-6294-4F45-AFF9-BBE15B686191}" srcId="{D76C263C-81CA-4C1F-A457-65BBBC235550}" destId="{297A58BB-5EEC-4FE5-80C3-C4AB6D4070F9}" srcOrd="3" destOrd="0" parTransId="{9780CFC7-CF59-4EFD-808D-B416C1AF216E}" sibTransId="{ABDBFB5F-1648-43C1-B478-FAAA8799BE47}"/>
    <dgm:cxn modelId="{38D4C5EC-85E7-4D9B-831A-AB17A6C39B47}" srcId="{D76C263C-81CA-4C1F-A457-65BBBC235550}" destId="{F32602BA-4960-4AF9-B4B8-AE651A37CC7C}" srcOrd="1" destOrd="0" parTransId="{D330C808-090E-4199-A040-B79C493D5393}" sibTransId="{6F48900C-EE3A-4F4C-ACE3-2DB3DD5AB8BF}"/>
    <dgm:cxn modelId="{EACCEB44-1B89-4F80-86B0-42F7F270A408}" type="presParOf" srcId="{3D29E708-B2EE-4CCE-841C-7F4F7B5A8B6E}" destId="{DA296B38-4195-4469-BA75-3635050B3BA6}" srcOrd="0" destOrd="0" presId="urn:microsoft.com/office/officeart/2005/8/layout/vList2"/>
    <dgm:cxn modelId="{70A32865-E6E6-41C8-B138-112B963565CA}" type="presParOf" srcId="{3D29E708-B2EE-4CCE-841C-7F4F7B5A8B6E}" destId="{E9E1207F-2D4B-409B-B3F5-561621E982A6}" srcOrd="1" destOrd="0" presId="urn:microsoft.com/office/officeart/2005/8/layout/vList2"/>
    <dgm:cxn modelId="{056510CC-AFCA-4D2E-8828-6ACF6C0C4574}" type="presParOf" srcId="{3D29E708-B2EE-4CCE-841C-7F4F7B5A8B6E}" destId="{75F5E9F6-BC52-40EB-BA8C-921B9ACEB9BE}" srcOrd="2" destOrd="0" presId="urn:microsoft.com/office/officeart/2005/8/layout/vList2"/>
    <dgm:cxn modelId="{9DFDF8A3-6511-4EA4-9961-ED1A8225FE71}" type="presParOf" srcId="{3D29E708-B2EE-4CCE-841C-7F4F7B5A8B6E}" destId="{3CBA50B0-4D0A-4FD0-B153-F66D2A59398F}" srcOrd="3" destOrd="0" presId="urn:microsoft.com/office/officeart/2005/8/layout/vList2"/>
    <dgm:cxn modelId="{62EF895C-142D-4882-BEC0-1728F7020DB2}" type="presParOf" srcId="{3D29E708-B2EE-4CCE-841C-7F4F7B5A8B6E}" destId="{82C4CA57-8A05-42DA-A76C-6F1E969784C1}" srcOrd="4" destOrd="0" presId="urn:microsoft.com/office/officeart/2005/8/layout/vList2"/>
    <dgm:cxn modelId="{F0DA1DF1-6E44-486F-BFB3-C49419723AB8}" type="presParOf" srcId="{3D29E708-B2EE-4CCE-841C-7F4F7B5A8B6E}" destId="{8CBF0BFB-A71D-4B93-8AF8-9BD433B8C8AA}" srcOrd="5" destOrd="0" presId="urn:microsoft.com/office/officeart/2005/8/layout/vList2"/>
    <dgm:cxn modelId="{B471CA2F-60E0-49CB-8D03-E2C6F010FAEA}" type="presParOf" srcId="{3D29E708-B2EE-4CCE-841C-7F4F7B5A8B6E}" destId="{0B6F64F6-A261-4984-86C8-D866A46F5E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78E4F-2DEF-469B-B8DF-552E899DCA6D}" type="doc">
      <dgm:prSet loTypeId="urn:microsoft.com/office/officeart/2005/8/layout/process4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24B54226-5308-488E-BB71-25628C3BC761}">
      <dgm:prSet/>
      <dgm:spPr/>
      <dgm:t>
        <a:bodyPr/>
        <a:lstStyle/>
        <a:p>
          <a:pPr rtl="0"/>
          <a:r>
            <a:rPr lang="ru-RU" dirty="0"/>
            <a:t>– «Расскажи, что ты чувствуешь?» (умение сопереживать героям произведений)</a:t>
          </a:r>
        </a:p>
      </dgm:t>
    </dgm:pt>
    <dgm:pt modelId="{C144AD27-8D1E-4B33-B53A-967FD5A03A4D}" type="parTrans" cxnId="{2888BABC-FBE2-4FA7-8775-5E10B733D4EB}">
      <dgm:prSet/>
      <dgm:spPr/>
      <dgm:t>
        <a:bodyPr/>
        <a:lstStyle/>
        <a:p>
          <a:endParaRPr lang="ru-RU"/>
        </a:p>
      </dgm:t>
    </dgm:pt>
    <dgm:pt modelId="{5A72087A-85BF-435E-AF90-F138E27FAD1A}" type="sibTrans" cxnId="{2888BABC-FBE2-4FA7-8775-5E10B733D4EB}">
      <dgm:prSet/>
      <dgm:spPr/>
      <dgm:t>
        <a:bodyPr/>
        <a:lstStyle/>
        <a:p>
          <a:endParaRPr lang="ru-RU"/>
        </a:p>
      </dgm:t>
    </dgm:pt>
    <dgm:pt modelId="{F7E01E35-E432-4983-A2DC-C3736335E205}">
      <dgm:prSet/>
      <dgm:spPr/>
      <dgm:t>
        <a:bodyPr/>
        <a:lstStyle/>
        <a:p>
          <a:pPr rtl="0"/>
          <a:r>
            <a:rPr lang="ru-RU" dirty="0"/>
            <a:t>– «Для чего писатель рассказал эту историю? В чем мудрость (мораль) произведения?» (умение понимать контекстную речь)</a:t>
          </a:r>
        </a:p>
      </dgm:t>
    </dgm:pt>
    <dgm:pt modelId="{E884E76D-97F7-481A-92C4-36299AA20A06}" type="parTrans" cxnId="{CC91EC42-467C-4F31-A42C-860C530ADC67}">
      <dgm:prSet/>
      <dgm:spPr/>
      <dgm:t>
        <a:bodyPr/>
        <a:lstStyle/>
        <a:p>
          <a:endParaRPr lang="ru-RU"/>
        </a:p>
      </dgm:t>
    </dgm:pt>
    <dgm:pt modelId="{14F383CD-9C18-4409-A888-87E0C5B0B666}" type="sibTrans" cxnId="{CC91EC42-467C-4F31-A42C-860C530ADC67}">
      <dgm:prSet/>
      <dgm:spPr/>
      <dgm:t>
        <a:bodyPr/>
        <a:lstStyle/>
        <a:p>
          <a:endParaRPr lang="ru-RU"/>
        </a:p>
      </dgm:t>
    </dgm:pt>
    <dgm:pt modelId="{07E7A623-D53E-4FF2-ACE7-3EFC0067CD71}">
      <dgm:prSet/>
      <dgm:spPr/>
      <dgm:t>
        <a:bodyPr/>
        <a:lstStyle/>
        <a:p>
          <a:pPr rtl="0"/>
          <a:r>
            <a:rPr lang="ru-RU" dirty="0"/>
            <a:t>– «Представь себя в такой ситуации. Как бы ты повел себя на месте …?» (умение осуществлять личностную рефлексию)</a:t>
          </a:r>
        </a:p>
      </dgm:t>
    </dgm:pt>
    <dgm:pt modelId="{235A9EBB-BEE7-445B-B18F-B5A76EC2695A}" type="parTrans" cxnId="{46EAA6CD-933B-40C7-A8A3-BEB9B80F52CA}">
      <dgm:prSet/>
      <dgm:spPr/>
      <dgm:t>
        <a:bodyPr/>
        <a:lstStyle/>
        <a:p>
          <a:endParaRPr lang="ru-RU"/>
        </a:p>
      </dgm:t>
    </dgm:pt>
    <dgm:pt modelId="{F45A6A6D-FBA8-49A4-8F8D-274B29A4425C}" type="sibTrans" cxnId="{46EAA6CD-933B-40C7-A8A3-BEB9B80F52CA}">
      <dgm:prSet/>
      <dgm:spPr/>
      <dgm:t>
        <a:bodyPr/>
        <a:lstStyle/>
        <a:p>
          <a:endParaRPr lang="ru-RU"/>
        </a:p>
      </dgm:t>
    </dgm:pt>
    <dgm:pt modelId="{0DDA1F43-86DD-4CEE-B5A0-B495E8D61381}">
      <dgm:prSet/>
      <dgm:spPr/>
      <dgm:t>
        <a:bodyPr/>
        <a:lstStyle/>
        <a:p>
          <a:pPr rtl="0"/>
          <a:r>
            <a:rPr lang="ru-RU" dirty="0"/>
            <a:t>– </a:t>
          </a:r>
          <a:r>
            <a:rPr lang="ru-RU" dirty="0" err="1"/>
            <a:t>Инсценирование</a:t>
          </a:r>
          <a:r>
            <a:rPr lang="ru-RU" dirty="0"/>
            <a:t>, чтение по ролям (отождествление себя с персонажем, передача эмоций, интонацией, мимикой, жестами)</a:t>
          </a:r>
        </a:p>
      </dgm:t>
    </dgm:pt>
    <dgm:pt modelId="{4BA8070A-7D26-4CA5-8F19-DEA7E5D9E1C3}" type="parTrans" cxnId="{AE220248-75C8-4C71-A0E9-65EBAE4F8AB6}">
      <dgm:prSet/>
      <dgm:spPr/>
      <dgm:t>
        <a:bodyPr/>
        <a:lstStyle/>
        <a:p>
          <a:endParaRPr lang="ru-RU"/>
        </a:p>
      </dgm:t>
    </dgm:pt>
    <dgm:pt modelId="{F0612D71-AD04-482B-AB14-ACA5ECE823A1}" type="sibTrans" cxnId="{AE220248-75C8-4C71-A0E9-65EBAE4F8AB6}">
      <dgm:prSet/>
      <dgm:spPr/>
      <dgm:t>
        <a:bodyPr/>
        <a:lstStyle/>
        <a:p>
          <a:endParaRPr lang="ru-RU"/>
        </a:p>
      </dgm:t>
    </dgm:pt>
    <dgm:pt modelId="{AE8348CB-6BE0-4EC3-91E6-F52F3C598C84}">
      <dgm:prSet/>
      <dgm:spPr/>
      <dgm:t>
        <a:bodyPr/>
        <a:lstStyle/>
        <a:p>
          <a:pPr rtl="0"/>
          <a:r>
            <a:rPr lang="ru-RU" dirty="0"/>
            <a:t>– «</a:t>
          </a:r>
          <a:r>
            <a:rPr lang="ru-RU" i="1" dirty="0"/>
            <a:t>Если бы я был на месте героя</a:t>
          </a:r>
          <a:r>
            <a:rPr lang="ru-RU" dirty="0"/>
            <a:t>…» (погружение во внутренний мир персонажа)</a:t>
          </a:r>
        </a:p>
      </dgm:t>
    </dgm:pt>
    <dgm:pt modelId="{E5D899AD-A565-43C5-BAA8-296D5FF508FD}" type="parTrans" cxnId="{DF540F3C-4636-49F3-8DB3-EDC810ED3B58}">
      <dgm:prSet/>
      <dgm:spPr/>
      <dgm:t>
        <a:bodyPr/>
        <a:lstStyle/>
        <a:p>
          <a:endParaRPr lang="ru-RU"/>
        </a:p>
      </dgm:t>
    </dgm:pt>
    <dgm:pt modelId="{07E952FB-C040-4EB3-B084-1EDE971E3D6B}" type="sibTrans" cxnId="{DF540F3C-4636-49F3-8DB3-EDC810ED3B58}">
      <dgm:prSet/>
      <dgm:spPr/>
      <dgm:t>
        <a:bodyPr/>
        <a:lstStyle/>
        <a:p>
          <a:endParaRPr lang="ru-RU"/>
        </a:p>
      </dgm:t>
    </dgm:pt>
    <dgm:pt modelId="{3D58B2C2-17EB-427D-A5F3-F4CCA7B8DFA4}" type="pres">
      <dgm:prSet presAssocID="{ADF78E4F-2DEF-469B-B8DF-552E899DCA6D}" presName="Name0" presStyleCnt="0">
        <dgm:presLayoutVars>
          <dgm:dir/>
          <dgm:animLvl val="lvl"/>
          <dgm:resizeHandles val="exact"/>
        </dgm:presLayoutVars>
      </dgm:prSet>
      <dgm:spPr/>
    </dgm:pt>
    <dgm:pt modelId="{CE6FEE86-81F5-4298-B367-4EA122ACD83C}" type="pres">
      <dgm:prSet presAssocID="{AE8348CB-6BE0-4EC3-91E6-F52F3C598C84}" presName="boxAndChildren" presStyleCnt="0"/>
      <dgm:spPr/>
    </dgm:pt>
    <dgm:pt modelId="{A57A319D-0E47-494B-A64B-43C7748391CC}" type="pres">
      <dgm:prSet presAssocID="{AE8348CB-6BE0-4EC3-91E6-F52F3C598C84}" presName="parentTextBox" presStyleLbl="node1" presStyleIdx="0" presStyleCnt="5"/>
      <dgm:spPr/>
    </dgm:pt>
    <dgm:pt modelId="{E7D744FE-6A80-4B10-81AD-A0F81F2B0A5A}" type="pres">
      <dgm:prSet presAssocID="{F0612D71-AD04-482B-AB14-ACA5ECE823A1}" presName="sp" presStyleCnt="0"/>
      <dgm:spPr/>
    </dgm:pt>
    <dgm:pt modelId="{1E5AF769-C39B-4949-ADBB-C14A9E8D6A4B}" type="pres">
      <dgm:prSet presAssocID="{0DDA1F43-86DD-4CEE-B5A0-B495E8D61381}" presName="arrowAndChildren" presStyleCnt="0"/>
      <dgm:spPr/>
    </dgm:pt>
    <dgm:pt modelId="{61380AF2-278F-462C-94AF-FCDC6A3B3D6F}" type="pres">
      <dgm:prSet presAssocID="{0DDA1F43-86DD-4CEE-B5A0-B495E8D61381}" presName="parentTextArrow" presStyleLbl="node1" presStyleIdx="1" presStyleCnt="5"/>
      <dgm:spPr/>
    </dgm:pt>
    <dgm:pt modelId="{7C718F38-1256-495C-9DFD-49384638E882}" type="pres">
      <dgm:prSet presAssocID="{F45A6A6D-FBA8-49A4-8F8D-274B29A4425C}" presName="sp" presStyleCnt="0"/>
      <dgm:spPr/>
    </dgm:pt>
    <dgm:pt modelId="{631732DA-748E-46C0-8CB2-D50C06D1F9A0}" type="pres">
      <dgm:prSet presAssocID="{07E7A623-D53E-4FF2-ACE7-3EFC0067CD71}" presName="arrowAndChildren" presStyleCnt="0"/>
      <dgm:spPr/>
    </dgm:pt>
    <dgm:pt modelId="{7638300E-E638-43B4-B58E-296E0AF75633}" type="pres">
      <dgm:prSet presAssocID="{07E7A623-D53E-4FF2-ACE7-3EFC0067CD71}" presName="parentTextArrow" presStyleLbl="node1" presStyleIdx="2" presStyleCnt="5" custLinFactNeighborY="4017"/>
      <dgm:spPr/>
    </dgm:pt>
    <dgm:pt modelId="{5E13E76F-144C-44D2-B80B-A0BDF8F3DD2B}" type="pres">
      <dgm:prSet presAssocID="{14F383CD-9C18-4409-A888-87E0C5B0B666}" presName="sp" presStyleCnt="0"/>
      <dgm:spPr/>
    </dgm:pt>
    <dgm:pt modelId="{9D990F06-D430-48DC-97AF-812EFB2B9F57}" type="pres">
      <dgm:prSet presAssocID="{F7E01E35-E432-4983-A2DC-C3736335E205}" presName="arrowAndChildren" presStyleCnt="0"/>
      <dgm:spPr/>
    </dgm:pt>
    <dgm:pt modelId="{FBE26E96-FAD7-4CC8-B2A3-04B08CEEE125}" type="pres">
      <dgm:prSet presAssocID="{F7E01E35-E432-4983-A2DC-C3736335E205}" presName="parentTextArrow" presStyleLbl="node1" presStyleIdx="3" presStyleCnt="5" custLinFactNeighborX="119" custLinFactNeighborY="809"/>
      <dgm:spPr/>
    </dgm:pt>
    <dgm:pt modelId="{839440C4-B252-4E51-AF5A-1D9976D8B6E1}" type="pres">
      <dgm:prSet presAssocID="{5A72087A-85BF-435E-AF90-F138E27FAD1A}" presName="sp" presStyleCnt="0"/>
      <dgm:spPr/>
    </dgm:pt>
    <dgm:pt modelId="{48C756F9-9683-4F2F-B34B-5CC07943EFF4}" type="pres">
      <dgm:prSet presAssocID="{24B54226-5308-488E-BB71-25628C3BC761}" presName="arrowAndChildren" presStyleCnt="0"/>
      <dgm:spPr/>
    </dgm:pt>
    <dgm:pt modelId="{DC531B6F-48FA-4F9C-B1FE-1243A214B065}" type="pres">
      <dgm:prSet presAssocID="{24B54226-5308-488E-BB71-25628C3BC761}" presName="parentTextArrow" presStyleLbl="node1" presStyleIdx="4" presStyleCnt="5"/>
      <dgm:spPr/>
    </dgm:pt>
  </dgm:ptLst>
  <dgm:cxnLst>
    <dgm:cxn modelId="{FC10D209-1722-4920-8E63-831B772F14FB}" type="presOf" srcId="{0DDA1F43-86DD-4CEE-B5A0-B495E8D61381}" destId="{61380AF2-278F-462C-94AF-FCDC6A3B3D6F}" srcOrd="0" destOrd="0" presId="urn:microsoft.com/office/officeart/2005/8/layout/process4"/>
    <dgm:cxn modelId="{73FD1618-0198-4FC4-96A9-9635C09A29A6}" type="presOf" srcId="{AE8348CB-6BE0-4EC3-91E6-F52F3C598C84}" destId="{A57A319D-0E47-494B-A64B-43C7748391CC}" srcOrd="0" destOrd="0" presId="urn:microsoft.com/office/officeart/2005/8/layout/process4"/>
    <dgm:cxn modelId="{DF540F3C-4636-49F3-8DB3-EDC810ED3B58}" srcId="{ADF78E4F-2DEF-469B-B8DF-552E899DCA6D}" destId="{AE8348CB-6BE0-4EC3-91E6-F52F3C598C84}" srcOrd="4" destOrd="0" parTransId="{E5D899AD-A565-43C5-BAA8-296D5FF508FD}" sibTransId="{07E952FB-C040-4EB3-B084-1EDE971E3D6B}"/>
    <dgm:cxn modelId="{CC91EC42-467C-4F31-A42C-860C530ADC67}" srcId="{ADF78E4F-2DEF-469B-B8DF-552E899DCA6D}" destId="{F7E01E35-E432-4983-A2DC-C3736335E205}" srcOrd="1" destOrd="0" parTransId="{E884E76D-97F7-481A-92C4-36299AA20A06}" sibTransId="{14F383CD-9C18-4409-A888-87E0C5B0B666}"/>
    <dgm:cxn modelId="{AE220248-75C8-4C71-A0E9-65EBAE4F8AB6}" srcId="{ADF78E4F-2DEF-469B-B8DF-552E899DCA6D}" destId="{0DDA1F43-86DD-4CEE-B5A0-B495E8D61381}" srcOrd="3" destOrd="0" parTransId="{4BA8070A-7D26-4CA5-8F19-DEA7E5D9E1C3}" sibTransId="{F0612D71-AD04-482B-AB14-ACA5ECE823A1}"/>
    <dgm:cxn modelId="{D9923A7E-D5AD-4C5A-9C49-175DA883947E}" type="presOf" srcId="{ADF78E4F-2DEF-469B-B8DF-552E899DCA6D}" destId="{3D58B2C2-17EB-427D-A5F3-F4CCA7B8DFA4}" srcOrd="0" destOrd="0" presId="urn:microsoft.com/office/officeart/2005/8/layout/process4"/>
    <dgm:cxn modelId="{C049F18F-07A9-4DAA-A37A-4203F74842D0}" type="presOf" srcId="{07E7A623-D53E-4FF2-ACE7-3EFC0067CD71}" destId="{7638300E-E638-43B4-B58E-296E0AF75633}" srcOrd="0" destOrd="0" presId="urn:microsoft.com/office/officeart/2005/8/layout/process4"/>
    <dgm:cxn modelId="{6B5FE894-27B1-4AA7-80BA-0AF6F718A22E}" type="presOf" srcId="{24B54226-5308-488E-BB71-25628C3BC761}" destId="{DC531B6F-48FA-4F9C-B1FE-1243A214B065}" srcOrd="0" destOrd="0" presId="urn:microsoft.com/office/officeart/2005/8/layout/process4"/>
    <dgm:cxn modelId="{2888BABC-FBE2-4FA7-8775-5E10B733D4EB}" srcId="{ADF78E4F-2DEF-469B-B8DF-552E899DCA6D}" destId="{24B54226-5308-488E-BB71-25628C3BC761}" srcOrd="0" destOrd="0" parTransId="{C144AD27-8D1E-4B33-B53A-967FD5A03A4D}" sibTransId="{5A72087A-85BF-435E-AF90-F138E27FAD1A}"/>
    <dgm:cxn modelId="{46EAA6CD-933B-40C7-A8A3-BEB9B80F52CA}" srcId="{ADF78E4F-2DEF-469B-B8DF-552E899DCA6D}" destId="{07E7A623-D53E-4FF2-ACE7-3EFC0067CD71}" srcOrd="2" destOrd="0" parTransId="{235A9EBB-BEE7-445B-B18F-B5A76EC2695A}" sibTransId="{F45A6A6D-FBA8-49A4-8F8D-274B29A4425C}"/>
    <dgm:cxn modelId="{1931A0DA-A24D-4859-B9A7-F106E74AA580}" type="presOf" srcId="{F7E01E35-E432-4983-A2DC-C3736335E205}" destId="{FBE26E96-FAD7-4CC8-B2A3-04B08CEEE125}" srcOrd="0" destOrd="0" presId="urn:microsoft.com/office/officeart/2005/8/layout/process4"/>
    <dgm:cxn modelId="{16D7BDDA-09BB-4EB5-A052-9EC6FBDBE389}" type="presParOf" srcId="{3D58B2C2-17EB-427D-A5F3-F4CCA7B8DFA4}" destId="{CE6FEE86-81F5-4298-B367-4EA122ACD83C}" srcOrd="0" destOrd="0" presId="urn:microsoft.com/office/officeart/2005/8/layout/process4"/>
    <dgm:cxn modelId="{6C44CF07-D8C3-4A3A-A8F7-11AF9EC9F36B}" type="presParOf" srcId="{CE6FEE86-81F5-4298-B367-4EA122ACD83C}" destId="{A57A319D-0E47-494B-A64B-43C7748391CC}" srcOrd="0" destOrd="0" presId="urn:microsoft.com/office/officeart/2005/8/layout/process4"/>
    <dgm:cxn modelId="{36FF2C4A-FE4B-4FFD-9E57-DB301D763DBA}" type="presParOf" srcId="{3D58B2C2-17EB-427D-A5F3-F4CCA7B8DFA4}" destId="{E7D744FE-6A80-4B10-81AD-A0F81F2B0A5A}" srcOrd="1" destOrd="0" presId="urn:microsoft.com/office/officeart/2005/8/layout/process4"/>
    <dgm:cxn modelId="{6B883C8A-B706-4286-A36E-7C097E2B5DE5}" type="presParOf" srcId="{3D58B2C2-17EB-427D-A5F3-F4CCA7B8DFA4}" destId="{1E5AF769-C39B-4949-ADBB-C14A9E8D6A4B}" srcOrd="2" destOrd="0" presId="urn:microsoft.com/office/officeart/2005/8/layout/process4"/>
    <dgm:cxn modelId="{FCE191DB-16A2-4F6E-B3C0-0ACEFB1AEE59}" type="presParOf" srcId="{1E5AF769-C39B-4949-ADBB-C14A9E8D6A4B}" destId="{61380AF2-278F-462C-94AF-FCDC6A3B3D6F}" srcOrd="0" destOrd="0" presId="urn:microsoft.com/office/officeart/2005/8/layout/process4"/>
    <dgm:cxn modelId="{BC3D3F64-CA4C-4438-8678-33225DF42662}" type="presParOf" srcId="{3D58B2C2-17EB-427D-A5F3-F4CCA7B8DFA4}" destId="{7C718F38-1256-495C-9DFD-49384638E882}" srcOrd="3" destOrd="0" presId="urn:microsoft.com/office/officeart/2005/8/layout/process4"/>
    <dgm:cxn modelId="{FB691BA2-10E2-4B70-B639-2512A9D21480}" type="presParOf" srcId="{3D58B2C2-17EB-427D-A5F3-F4CCA7B8DFA4}" destId="{631732DA-748E-46C0-8CB2-D50C06D1F9A0}" srcOrd="4" destOrd="0" presId="urn:microsoft.com/office/officeart/2005/8/layout/process4"/>
    <dgm:cxn modelId="{F79990A6-A319-4040-873E-ABC85E02D605}" type="presParOf" srcId="{631732DA-748E-46C0-8CB2-D50C06D1F9A0}" destId="{7638300E-E638-43B4-B58E-296E0AF75633}" srcOrd="0" destOrd="0" presId="urn:microsoft.com/office/officeart/2005/8/layout/process4"/>
    <dgm:cxn modelId="{2D0F0970-29B1-4AB9-9BAC-0ED168059A88}" type="presParOf" srcId="{3D58B2C2-17EB-427D-A5F3-F4CCA7B8DFA4}" destId="{5E13E76F-144C-44D2-B80B-A0BDF8F3DD2B}" srcOrd="5" destOrd="0" presId="urn:microsoft.com/office/officeart/2005/8/layout/process4"/>
    <dgm:cxn modelId="{8D0ED59F-09A4-4735-A07C-A7F4B3D80AA7}" type="presParOf" srcId="{3D58B2C2-17EB-427D-A5F3-F4CCA7B8DFA4}" destId="{9D990F06-D430-48DC-97AF-812EFB2B9F57}" srcOrd="6" destOrd="0" presId="urn:microsoft.com/office/officeart/2005/8/layout/process4"/>
    <dgm:cxn modelId="{CB149075-66CB-4C02-B4F2-321949F8CB7B}" type="presParOf" srcId="{9D990F06-D430-48DC-97AF-812EFB2B9F57}" destId="{FBE26E96-FAD7-4CC8-B2A3-04B08CEEE125}" srcOrd="0" destOrd="0" presId="urn:microsoft.com/office/officeart/2005/8/layout/process4"/>
    <dgm:cxn modelId="{9E2B6974-73F4-40AC-A497-8C0A4FCFEA15}" type="presParOf" srcId="{3D58B2C2-17EB-427D-A5F3-F4CCA7B8DFA4}" destId="{839440C4-B252-4E51-AF5A-1D9976D8B6E1}" srcOrd="7" destOrd="0" presId="urn:microsoft.com/office/officeart/2005/8/layout/process4"/>
    <dgm:cxn modelId="{9B521B28-E98F-4DA6-A4B1-37D79D5E2AD8}" type="presParOf" srcId="{3D58B2C2-17EB-427D-A5F3-F4CCA7B8DFA4}" destId="{48C756F9-9683-4F2F-B34B-5CC07943EFF4}" srcOrd="8" destOrd="0" presId="urn:microsoft.com/office/officeart/2005/8/layout/process4"/>
    <dgm:cxn modelId="{4879875D-0B54-4E5A-8291-E79A6FE20804}" type="presParOf" srcId="{48C756F9-9683-4F2F-B34B-5CC07943EFF4}" destId="{DC531B6F-48FA-4F9C-B1FE-1243A214B0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F68849-D45E-44D0-BBB0-588BD9266CA2}" type="doc">
      <dgm:prSet loTypeId="urn:microsoft.com/office/officeart/2005/8/layout/h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EA3B39D-B934-463F-A62D-AD0E142975CF}">
      <dgm:prSet/>
      <dgm:spPr/>
      <dgm:t>
        <a:bodyPr/>
        <a:lstStyle/>
        <a:p>
          <a:pPr rtl="0"/>
          <a:r>
            <a:rPr lang="ru-RU" dirty="0"/>
            <a:t>– «Что тебе надо было сделать? Что удалось, а что не получилось? Оцени свою работу» </a:t>
          </a:r>
          <a:r>
            <a:rPr lang="ru-RU" b="1" dirty="0"/>
            <a:t>(формирование способности к самооценке, умение оценивать работу с помощью различных знаковых символов</a:t>
          </a:r>
          <a:r>
            <a:rPr lang="ru-RU" dirty="0"/>
            <a:t>)</a:t>
          </a:r>
        </a:p>
      </dgm:t>
    </dgm:pt>
    <dgm:pt modelId="{7C2AC5A5-E92F-449A-BA19-7FD899CD049C}" type="parTrans" cxnId="{10C9499D-1D50-49D9-99B7-CD70E94AF96F}">
      <dgm:prSet/>
      <dgm:spPr/>
      <dgm:t>
        <a:bodyPr/>
        <a:lstStyle/>
        <a:p>
          <a:endParaRPr lang="ru-RU"/>
        </a:p>
      </dgm:t>
    </dgm:pt>
    <dgm:pt modelId="{60BA9953-3764-48AD-9D9E-D0379A16916F}" type="sibTrans" cxnId="{10C9499D-1D50-49D9-99B7-CD70E94AF96F}">
      <dgm:prSet/>
      <dgm:spPr/>
      <dgm:t>
        <a:bodyPr/>
        <a:lstStyle/>
        <a:p>
          <a:endParaRPr lang="ru-RU"/>
        </a:p>
      </dgm:t>
    </dgm:pt>
    <dgm:pt modelId="{19914472-3A2E-470E-B4A1-744F5B3F4184}">
      <dgm:prSet/>
      <dgm:spPr/>
      <dgm:t>
        <a:bodyPr/>
        <a:lstStyle/>
        <a:p>
          <a:pPr rtl="0"/>
          <a:r>
            <a:rPr lang="ru-RU" dirty="0"/>
            <a:t>– «С чего все начиналось? Как, по-твоему, развернутся события дальше и чем они закончатся?» </a:t>
          </a:r>
          <a:r>
            <a:rPr lang="ru-RU" b="1" dirty="0"/>
            <a:t>(проективное мышление по структурированию событий</a:t>
          </a:r>
          <a:r>
            <a:rPr lang="ru-RU" dirty="0"/>
            <a:t>)</a:t>
          </a:r>
        </a:p>
      </dgm:t>
    </dgm:pt>
    <dgm:pt modelId="{D967DFE7-5DAF-475D-BBCB-FD6434F294B0}" type="parTrans" cxnId="{46731379-4974-44A5-B788-6EB725300F4C}">
      <dgm:prSet/>
      <dgm:spPr/>
      <dgm:t>
        <a:bodyPr/>
        <a:lstStyle/>
        <a:p>
          <a:endParaRPr lang="ru-RU"/>
        </a:p>
      </dgm:t>
    </dgm:pt>
    <dgm:pt modelId="{38E8470C-39C6-41C5-BB04-407547C8B19A}" type="sibTrans" cxnId="{46731379-4974-44A5-B788-6EB725300F4C}">
      <dgm:prSet/>
      <dgm:spPr/>
      <dgm:t>
        <a:bodyPr/>
        <a:lstStyle/>
        <a:p>
          <a:endParaRPr lang="ru-RU"/>
        </a:p>
      </dgm:t>
    </dgm:pt>
    <dgm:pt modelId="{E8EF156D-DA5E-4B33-BA45-650103CF3F54}">
      <dgm:prSet/>
      <dgm:spPr/>
      <dgm:t>
        <a:bodyPr/>
        <a:lstStyle/>
        <a:p>
          <a:pPr rtl="0"/>
          <a:r>
            <a:rPr lang="ru-RU" dirty="0"/>
            <a:t>– «Прочитай заголовок следующего произведения. Подумай, о ком оно, страшное или нет, сказка или рассказ?» «Что мы будем делать сегодня на уроке?» </a:t>
          </a:r>
          <a:r>
            <a:rPr lang="ru-RU" b="1" dirty="0"/>
            <a:t>(умение прогнозировать)</a:t>
          </a:r>
        </a:p>
      </dgm:t>
    </dgm:pt>
    <dgm:pt modelId="{82341985-240C-4113-88E4-D2E184206A04}" type="parTrans" cxnId="{10CDD7B6-61A4-4B35-83D0-2C3B6EE3FD4F}">
      <dgm:prSet/>
      <dgm:spPr/>
      <dgm:t>
        <a:bodyPr/>
        <a:lstStyle/>
        <a:p>
          <a:endParaRPr lang="ru-RU"/>
        </a:p>
      </dgm:t>
    </dgm:pt>
    <dgm:pt modelId="{14A6ADD0-2F80-4EDB-AEBB-6EB335D9BE6E}" type="sibTrans" cxnId="{10CDD7B6-61A4-4B35-83D0-2C3B6EE3FD4F}">
      <dgm:prSet/>
      <dgm:spPr/>
      <dgm:t>
        <a:bodyPr/>
        <a:lstStyle/>
        <a:p>
          <a:endParaRPr lang="ru-RU"/>
        </a:p>
      </dgm:t>
    </dgm:pt>
    <dgm:pt modelId="{1F7B9BA4-DDFF-48C2-96CB-18E69DCA6924}">
      <dgm:prSet/>
      <dgm:spPr/>
      <dgm:t>
        <a:bodyPr/>
        <a:lstStyle/>
        <a:p>
          <a:pPr rtl="0"/>
          <a:r>
            <a:rPr lang="ru-RU" dirty="0"/>
            <a:t>– «Читай внимательно», «Найди, исправь ошибки и прочитай правильно. Какие ошибки при чтении допустил одноклассник?»</a:t>
          </a:r>
        </a:p>
        <a:p>
          <a:pPr rtl="0"/>
          <a:r>
            <a:rPr lang="ru-RU" b="1" dirty="0"/>
            <a:t>(внимание, умение находить и исправлять ошибки)</a:t>
          </a:r>
        </a:p>
      </dgm:t>
    </dgm:pt>
    <dgm:pt modelId="{39194D14-DFAD-42A2-B72B-9A6D9D2E5A7D}" type="parTrans" cxnId="{F3CF7211-9A7E-43EB-ACAD-52A78D33C7AB}">
      <dgm:prSet/>
      <dgm:spPr/>
      <dgm:t>
        <a:bodyPr/>
        <a:lstStyle/>
        <a:p>
          <a:endParaRPr lang="ru-RU"/>
        </a:p>
      </dgm:t>
    </dgm:pt>
    <dgm:pt modelId="{C963C954-EFAA-4CA5-A167-91C0FF95D7C3}" type="sibTrans" cxnId="{F3CF7211-9A7E-43EB-ACAD-52A78D33C7AB}">
      <dgm:prSet/>
      <dgm:spPr/>
      <dgm:t>
        <a:bodyPr/>
        <a:lstStyle/>
        <a:p>
          <a:endParaRPr lang="ru-RU"/>
        </a:p>
      </dgm:t>
    </dgm:pt>
    <dgm:pt modelId="{F7187A7A-1589-4F7C-807A-B3B8AA923943}" type="pres">
      <dgm:prSet presAssocID="{24F68849-D45E-44D0-BBB0-588BD9266CA2}" presName="Name0" presStyleCnt="0">
        <dgm:presLayoutVars>
          <dgm:dir/>
          <dgm:resizeHandles val="exact"/>
        </dgm:presLayoutVars>
      </dgm:prSet>
      <dgm:spPr/>
    </dgm:pt>
    <dgm:pt modelId="{79BABD9F-9BBA-4B1A-BBFF-D99E60E0A34F}" type="pres">
      <dgm:prSet presAssocID="{3EA3B39D-B934-463F-A62D-AD0E142975CF}" presName="node" presStyleLbl="node1" presStyleIdx="0" presStyleCnt="4">
        <dgm:presLayoutVars>
          <dgm:bulletEnabled val="1"/>
        </dgm:presLayoutVars>
      </dgm:prSet>
      <dgm:spPr/>
    </dgm:pt>
    <dgm:pt modelId="{7DD4EF82-5518-481A-8785-AD2ED4D47099}" type="pres">
      <dgm:prSet presAssocID="{60BA9953-3764-48AD-9D9E-D0379A16916F}" presName="sibTrans" presStyleCnt="0"/>
      <dgm:spPr/>
    </dgm:pt>
    <dgm:pt modelId="{2B915763-5A32-4DA9-AA36-3C026B6F5A9A}" type="pres">
      <dgm:prSet presAssocID="{19914472-3A2E-470E-B4A1-744F5B3F4184}" presName="node" presStyleLbl="node1" presStyleIdx="1" presStyleCnt="4">
        <dgm:presLayoutVars>
          <dgm:bulletEnabled val="1"/>
        </dgm:presLayoutVars>
      </dgm:prSet>
      <dgm:spPr/>
    </dgm:pt>
    <dgm:pt modelId="{414841C4-3C53-4325-B138-6CEFC79AC8ED}" type="pres">
      <dgm:prSet presAssocID="{38E8470C-39C6-41C5-BB04-407547C8B19A}" presName="sibTrans" presStyleCnt="0"/>
      <dgm:spPr/>
    </dgm:pt>
    <dgm:pt modelId="{2CE1E252-485C-440B-BC0E-E2C099D167A1}" type="pres">
      <dgm:prSet presAssocID="{E8EF156D-DA5E-4B33-BA45-650103CF3F54}" presName="node" presStyleLbl="node1" presStyleIdx="2" presStyleCnt="4">
        <dgm:presLayoutVars>
          <dgm:bulletEnabled val="1"/>
        </dgm:presLayoutVars>
      </dgm:prSet>
      <dgm:spPr/>
    </dgm:pt>
    <dgm:pt modelId="{05320474-9D42-45AF-A96C-CCE543F34095}" type="pres">
      <dgm:prSet presAssocID="{14A6ADD0-2F80-4EDB-AEBB-6EB335D9BE6E}" presName="sibTrans" presStyleCnt="0"/>
      <dgm:spPr/>
    </dgm:pt>
    <dgm:pt modelId="{7D5EAA87-B0D0-474E-8FB9-81F5E8E189B1}" type="pres">
      <dgm:prSet presAssocID="{1F7B9BA4-DDFF-48C2-96CB-18E69DCA6924}" presName="node" presStyleLbl="node1" presStyleIdx="3" presStyleCnt="4">
        <dgm:presLayoutVars>
          <dgm:bulletEnabled val="1"/>
        </dgm:presLayoutVars>
      </dgm:prSet>
      <dgm:spPr/>
    </dgm:pt>
  </dgm:ptLst>
  <dgm:cxnLst>
    <dgm:cxn modelId="{F3CF7211-9A7E-43EB-ACAD-52A78D33C7AB}" srcId="{24F68849-D45E-44D0-BBB0-588BD9266CA2}" destId="{1F7B9BA4-DDFF-48C2-96CB-18E69DCA6924}" srcOrd="3" destOrd="0" parTransId="{39194D14-DFAD-42A2-B72B-9A6D9D2E5A7D}" sibTransId="{C963C954-EFAA-4CA5-A167-91C0FF95D7C3}"/>
    <dgm:cxn modelId="{F97C5719-5CAD-4D5D-8506-B415F8A68D57}" type="presOf" srcId="{3EA3B39D-B934-463F-A62D-AD0E142975CF}" destId="{79BABD9F-9BBA-4B1A-BBFF-D99E60E0A34F}" srcOrd="0" destOrd="0" presId="urn:microsoft.com/office/officeart/2005/8/layout/hList6"/>
    <dgm:cxn modelId="{E8CE2E1F-EBC4-479B-AA84-A000B5C83692}" type="presOf" srcId="{E8EF156D-DA5E-4B33-BA45-650103CF3F54}" destId="{2CE1E252-485C-440B-BC0E-E2C099D167A1}" srcOrd="0" destOrd="0" presId="urn:microsoft.com/office/officeart/2005/8/layout/hList6"/>
    <dgm:cxn modelId="{46731379-4974-44A5-B788-6EB725300F4C}" srcId="{24F68849-D45E-44D0-BBB0-588BD9266CA2}" destId="{19914472-3A2E-470E-B4A1-744F5B3F4184}" srcOrd="1" destOrd="0" parTransId="{D967DFE7-5DAF-475D-BBCB-FD6434F294B0}" sibTransId="{38E8470C-39C6-41C5-BB04-407547C8B19A}"/>
    <dgm:cxn modelId="{0677C387-7B79-4286-BCA3-79BCDC4F59A2}" type="presOf" srcId="{19914472-3A2E-470E-B4A1-744F5B3F4184}" destId="{2B915763-5A32-4DA9-AA36-3C026B6F5A9A}" srcOrd="0" destOrd="0" presId="urn:microsoft.com/office/officeart/2005/8/layout/hList6"/>
    <dgm:cxn modelId="{10C9499D-1D50-49D9-99B7-CD70E94AF96F}" srcId="{24F68849-D45E-44D0-BBB0-588BD9266CA2}" destId="{3EA3B39D-B934-463F-A62D-AD0E142975CF}" srcOrd="0" destOrd="0" parTransId="{7C2AC5A5-E92F-449A-BA19-7FD899CD049C}" sibTransId="{60BA9953-3764-48AD-9D9E-D0379A16916F}"/>
    <dgm:cxn modelId="{96258AA2-64DA-42D6-8C8E-D7DE6D024B78}" type="presOf" srcId="{1F7B9BA4-DDFF-48C2-96CB-18E69DCA6924}" destId="{7D5EAA87-B0D0-474E-8FB9-81F5E8E189B1}" srcOrd="0" destOrd="0" presId="urn:microsoft.com/office/officeart/2005/8/layout/hList6"/>
    <dgm:cxn modelId="{10CDD7B6-61A4-4B35-83D0-2C3B6EE3FD4F}" srcId="{24F68849-D45E-44D0-BBB0-588BD9266CA2}" destId="{E8EF156D-DA5E-4B33-BA45-650103CF3F54}" srcOrd="2" destOrd="0" parTransId="{82341985-240C-4113-88E4-D2E184206A04}" sibTransId="{14A6ADD0-2F80-4EDB-AEBB-6EB335D9BE6E}"/>
    <dgm:cxn modelId="{AF8CB1E3-0A9E-4F1F-8263-1988624566AB}" type="presOf" srcId="{24F68849-D45E-44D0-BBB0-588BD9266CA2}" destId="{F7187A7A-1589-4F7C-807A-B3B8AA923943}" srcOrd="0" destOrd="0" presId="urn:microsoft.com/office/officeart/2005/8/layout/hList6"/>
    <dgm:cxn modelId="{FAE23524-7702-4DA6-85BC-FC8F873CBAFA}" type="presParOf" srcId="{F7187A7A-1589-4F7C-807A-B3B8AA923943}" destId="{79BABD9F-9BBA-4B1A-BBFF-D99E60E0A34F}" srcOrd="0" destOrd="0" presId="urn:microsoft.com/office/officeart/2005/8/layout/hList6"/>
    <dgm:cxn modelId="{0EFFBE34-D201-4C85-98B9-1FA7B51302D6}" type="presParOf" srcId="{F7187A7A-1589-4F7C-807A-B3B8AA923943}" destId="{7DD4EF82-5518-481A-8785-AD2ED4D47099}" srcOrd="1" destOrd="0" presId="urn:microsoft.com/office/officeart/2005/8/layout/hList6"/>
    <dgm:cxn modelId="{964CEC31-1D75-4C77-A6CF-DE0EA4DD305D}" type="presParOf" srcId="{F7187A7A-1589-4F7C-807A-B3B8AA923943}" destId="{2B915763-5A32-4DA9-AA36-3C026B6F5A9A}" srcOrd="2" destOrd="0" presId="urn:microsoft.com/office/officeart/2005/8/layout/hList6"/>
    <dgm:cxn modelId="{C1D054F8-0718-49A5-B0FD-328F5A7E8834}" type="presParOf" srcId="{F7187A7A-1589-4F7C-807A-B3B8AA923943}" destId="{414841C4-3C53-4325-B138-6CEFC79AC8ED}" srcOrd="3" destOrd="0" presId="urn:microsoft.com/office/officeart/2005/8/layout/hList6"/>
    <dgm:cxn modelId="{091FCBE1-7E80-444E-AA32-E5339308C54D}" type="presParOf" srcId="{F7187A7A-1589-4F7C-807A-B3B8AA923943}" destId="{2CE1E252-485C-440B-BC0E-E2C099D167A1}" srcOrd="4" destOrd="0" presId="urn:microsoft.com/office/officeart/2005/8/layout/hList6"/>
    <dgm:cxn modelId="{5CB13CFF-3D0D-4FCA-9735-50DDD33408C6}" type="presParOf" srcId="{F7187A7A-1589-4F7C-807A-B3B8AA923943}" destId="{05320474-9D42-45AF-A96C-CCE543F34095}" srcOrd="5" destOrd="0" presId="urn:microsoft.com/office/officeart/2005/8/layout/hList6"/>
    <dgm:cxn modelId="{6723D9AC-408D-445D-831B-38459E0BEA3C}" type="presParOf" srcId="{F7187A7A-1589-4F7C-807A-B3B8AA923943}" destId="{7D5EAA87-B0D0-474E-8FB9-81F5E8E189B1}" srcOrd="6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6F9845-60D4-4B86-8525-CA6F012E81E4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3FB528D-48BE-4FED-BBAB-7FDC4795E1F6}">
      <dgm:prSet/>
      <dgm:spPr/>
      <dgm:t>
        <a:bodyPr/>
        <a:lstStyle/>
        <a:p>
          <a:pPr rtl="0"/>
          <a:r>
            <a:rPr lang="ru-RU" dirty="0"/>
            <a:t>-планирование  учебного  сотрудничества;</a:t>
          </a:r>
        </a:p>
      </dgm:t>
    </dgm:pt>
    <dgm:pt modelId="{060095C9-D6A7-4EB4-8E7A-F95FCDC432D3}" type="parTrans" cxnId="{17A69B01-6A99-4F6F-BAD6-CBC7A41FFEB2}">
      <dgm:prSet/>
      <dgm:spPr/>
      <dgm:t>
        <a:bodyPr/>
        <a:lstStyle/>
        <a:p>
          <a:endParaRPr lang="ru-RU"/>
        </a:p>
      </dgm:t>
    </dgm:pt>
    <dgm:pt modelId="{B15B735D-8A5B-43CA-BA21-87ED1B866637}" type="sibTrans" cxnId="{17A69B01-6A99-4F6F-BAD6-CBC7A41FFEB2}">
      <dgm:prSet/>
      <dgm:spPr/>
      <dgm:t>
        <a:bodyPr/>
        <a:lstStyle/>
        <a:p>
          <a:endParaRPr lang="ru-RU"/>
        </a:p>
      </dgm:t>
    </dgm:pt>
    <dgm:pt modelId="{E6129FBE-D4AE-419A-ABC5-71334598107E}">
      <dgm:prSet/>
      <dgm:spPr/>
      <dgm:t>
        <a:bodyPr/>
        <a:lstStyle/>
        <a:p>
          <a:pPr rtl="0"/>
          <a:r>
            <a:rPr lang="ru-RU" dirty="0"/>
            <a:t>-постановка  вопросов;</a:t>
          </a:r>
        </a:p>
      </dgm:t>
    </dgm:pt>
    <dgm:pt modelId="{E829B404-129E-480B-AC13-C199D42DA267}" type="parTrans" cxnId="{071F9BAC-31B9-4BF7-A9E4-6FC7BF60EF53}">
      <dgm:prSet/>
      <dgm:spPr/>
      <dgm:t>
        <a:bodyPr/>
        <a:lstStyle/>
        <a:p>
          <a:endParaRPr lang="ru-RU"/>
        </a:p>
      </dgm:t>
    </dgm:pt>
    <dgm:pt modelId="{82185BCC-3317-4048-A485-B789485B4C6F}" type="sibTrans" cxnId="{071F9BAC-31B9-4BF7-A9E4-6FC7BF60EF53}">
      <dgm:prSet/>
      <dgm:spPr/>
      <dgm:t>
        <a:bodyPr/>
        <a:lstStyle/>
        <a:p>
          <a:endParaRPr lang="ru-RU"/>
        </a:p>
      </dgm:t>
    </dgm:pt>
    <dgm:pt modelId="{211C3055-1BA0-4E2F-B354-F60213A7458C}">
      <dgm:prSet/>
      <dgm:spPr/>
      <dgm:t>
        <a:bodyPr/>
        <a:lstStyle/>
        <a:p>
          <a:pPr rtl="0"/>
          <a:r>
            <a:rPr lang="ru-RU" dirty="0"/>
            <a:t>-разрешение конфликтов;</a:t>
          </a:r>
        </a:p>
      </dgm:t>
    </dgm:pt>
    <dgm:pt modelId="{06B219C1-89AA-42BA-9091-223CF0784912}" type="parTrans" cxnId="{6920ADA3-7362-4733-B681-D8E4947B5D03}">
      <dgm:prSet/>
      <dgm:spPr/>
      <dgm:t>
        <a:bodyPr/>
        <a:lstStyle/>
        <a:p>
          <a:endParaRPr lang="ru-RU"/>
        </a:p>
      </dgm:t>
    </dgm:pt>
    <dgm:pt modelId="{E9A3A889-E694-4862-9520-7F6211A76718}" type="sibTrans" cxnId="{6920ADA3-7362-4733-B681-D8E4947B5D03}">
      <dgm:prSet/>
      <dgm:spPr/>
      <dgm:t>
        <a:bodyPr/>
        <a:lstStyle/>
        <a:p>
          <a:endParaRPr lang="ru-RU"/>
        </a:p>
      </dgm:t>
    </dgm:pt>
    <dgm:pt modelId="{44869DD3-C3DF-49D4-956F-692B8C80128F}">
      <dgm:prSet/>
      <dgm:spPr/>
      <dgm:t>
        <a:bodyPr/>
        <a:lstStyle/>
        <a:p>
          <a:pPr rtl="0"/>
          <a:r>
            <a:rPr lang="ru-RU" dirty="0"/>
            <a:t>-управление  поведением  партнёра;</a:t>
          </a:r>
        </a:p>
      </dgm:t>
    </dgm:pt>
    <dgm:pt modelId="{5651FDCC-8F63-48D1-82E2-90AA3B189AA8}" type="parTrans" cxnId="{A2453CC2-EDE4-47A9-84A9-B70AE009962A}">
      <dgm:prSet/>
      <dgm:spPr/>
      <dgm:t>
        <a:bodyPr/>
        <a:lstStyle/>
        <a:p>
          <a:endParaRPr lang="ru-RU"/>
        </a:p>
      </dgm:t>
    </dgm:pt>
    <dgm:pt modelId="{FF212B44-FA1B-4914-91B4-34EAED35AFF0}" type="sibTrans" cxnId="{A2453CC2-EDE4-47A9-84A9-B70AE009962A}">
      <dgm:prSet/>
      <dgm:spPr/>
      <dgm:t>
        <a:bodyPr/>
        <a:lstStyle/>
        <a:p>
          <a:endParaRPr lang="ru-RU"/>
        </a:p>
      </dgm:t>
    </dgm:pt>
    <dgm:pt modelId="{14581719-0705-4DFE-8E07-8C6570D47249}">
      <dgm:prSet/>
      <dgm:spPr/>
      <dgm:t>
        <a:bodyPr/>
        <a:lstStyle/>
        <a:p>
          <a:pPr rtl="0"/>
          <a:r>
            <a:rPr lang="ru-RU" dirty="0"/>
            <a:t>-умение с достаточной  полнотой и точностью  выражать  свои  мысли  в  соответствии с  задачами  и  условиями  коммуникации; строить речевое высказывание.</a:t>
          </a:r>
        </a:p>
      </dgm:t>
    </dgm:pt>
    <dgm:pt modelId="{30316143-3B48-4FC9-9382-096A488C9A4E}" type="parTrans" cxnId="{F6D58470-C082-4BB9-898D-D6FA3014A8B0}">
      <dgm:prSet/>
      <dgm:spPr/>
      <dgm:t>
        <a:bodyPr/>
        <a:lstStyle/>
        <a:p>
          <a:endParaRPr lang="ru-RU"/>
        </a:p>
      </dgm:t>
    </dgm:pt>
    <dgm:pt modelId="{824F0405-E5B8-4CA2-A6CF-A4976F3BED66}" type="sibTrans" cxnId="{F6D58470-C082-4BB9-898D-D6FA3014A8B0}">
      <dgm:prSet/>
      <dgm:spPr/>
      <dgm:t>
        <a:bodyPr/>
        <a:lstStyle/>
        <a:p>
          <a:endParaRPr lang="ru-RU"/>
        </a:p>
      </dgm:t>
    </dgm:pt>
    <dgm:pt modelId="{CD559C6C-735E-45E1-B398-4E0474E9E972}" type="pres">
      <dgm:prSet presAssocID="{806F9845-60D4-4B86-8525-CA6F012E81E4}" presName="Name0" presStyleCnt="0">
        <dgm:presLayoutVars>
          <dgm:chMax val="7"/>
          <dgm:chPref val="7"/>
          <dgm:dir/>
        </dgm:presLayoutVars>
      </dgm:prSet>
      <dgm:spPr/>
    </dgm:pt>
    <dgm:pt modelId="{3E388FEF-BBDE-4D2A-92EA-B11B8089E0D3}" type="pres">
      <dgm:prSet presAssocID="{806F9845-60D4-4B86-8525-CA6F012E81E4}" presName="Name1" presStyleCnt="0"/>
      <dgm:spPr/>
    </dgm:pt>
    <dgm:pt modelId="{C453B3E5-C5E0-41EB-B7D9-16B8956FE6EA}" type="pres">
      <dgm:prSet presAssocID="{806F9845-60D4-4B86-8525-CA6F012E81E4}" presName="cycle" presStyleCnt="0"/>
      <dgm:spPr/>
    </dgm:pt>
    <dgm:pt modelId="{16BD7273-150D-472A-8F13-0285E5C08D50}" type="pres">
      <dgm:prSet presAssocID="{806F9845-60D4-4B86-8525-CA6F012E81E4}" presName="srcNode" presStyleLbl="node1" presStyleIdx="0" presStyleCnt="5"/>
      <dgm:spPr/>
    </dgm:pt>
    <dgm:pt modelId="{A1532534-A83D-4CCF-85D4-8FD2983340BD}" type="pres">
      <dgm:prSet presAssocID="{806F9845-60D4-4B86-8525-CA6F012E81E4}" presName="conn" presStyleLbl="parChTrans1D2" presStyleIdx="0" presStyleCnt="1"/>
      <dgm:spPr/>
    </dgm:pt>
    <dgm:pt modelId="{6EC0FD86-464F-4C39-AD50-1D874CFCB30A}" type="pres">
      <dgm:prSet presAssocID="{806F9845-60D4-4B86-8525-CA6F012E81E4}" presName="extraNode" presStyleLbl="node1" presStyleIdx="0" presStyleCnt="5"/>
      <dgm:spPr/>
    </dgm:pt>
    <dgm:pt modelId="{5A7C5BF2-0080-4CC0-A110-B067EE864C8C}" type="pres">
      <dgm:prSet presAssocID="{806F9845-60D4-4B86-8525-CA6F012E81E4}" presName="dstNode" presStyleLbl="node1" presStyleIdx="0" presStyleCnt="5"/>
      <dgm:spPr/>
    </dgm:pt>
    <dgm:pt modelId="{85637657-2840-4FA8-8838-E85B3068B422}" type="pres">
      <dgm:prSet presAssocID="{F3FB528D-48BE-4FED-BBAB-7FDC4795E1F6}" presName="text_1" presStyleLbl="node1" presStyleIdx="0" presStyleCnt="5">
        <dgm:presLayoutVars>
          <dgm:bulletEnabled val="1"/>
        </dgm:presLayoutVars>
      </dgm:prSet>
      <dgm:spPr/>
    </dgm:pt>
    <dgm:pt modelId="{B5DADF82-8E88-41D5-AF85-E08F2063FB87}" type="pres">
      <dgm:prSet presAssocID="{F3FB528D-48BE-4FED-BBAB-7FDC4795E1F6}" presName="accent_1" presStyleCnt="0"/>
      <dgm:spPr/>
    </dgm:pt>
    <dgm:pt modelId="{BFA75D81-3AC2-430C-8611-F29B58E45BB0}" type="pres">
      <dgm:prSet presAssocID="{F3FB528D-48BE-4FED-BBAB-7FDC4795E1F6}" presName="accentRepeatNode" presStyleLbl="solidFgAcc1" presStyleIdx="0" presStyleCnt="5"/>
      <dgm:spPr/>
    </dgm:pt>
    <dgm:pt modelId="{CA69C0AB-BB4F-4ED3-ABD2-06316793E302}" type="pres">
      <dgm:prSet presAssocID="{E6129FBE-D4AE-419A-ABC5-71334598107E}" presName="text_2" presStyleLbl="node1" presStyleIdx="1" presStyleCnt="5">
        <dgm:presLayoutVars>
          <dgm:bulletEnabled val="1"/>
        </dgm:presLayoutVars>
      </dgm:prSet>
      <dgm:spPr/>
    </dgm:pt>
    <dgm:pt modelId="{8FECCE9C-3BEA-49C3-B03B-BAD7B8648BB3}" type="pres">
      <dgm:prSet presAssocID="{E6129FBE-D4AE-419A-ABC5-71334598107E}" presName="accent_2" presStyleCnt="0"/>
      <dgm:spPr/>
    </dgm:pt>
    <dgm:pt modelId="{944AFDB3-DED1-4F4A-BBA9-B3EBD1A0429B}" type="pres">
      <dgm:prSet presAssocID="{E6129FBE-D4AE-419A-ABC5-71334598107E}" presName="accentRepeatNode" presStyleLbl="solidFgAcc1" presStyleIdx="1" presStyleCnt="5"/>
      <dgm:spPr/>
    </dgm:pt>
    <dgm:pt modelId="{9B1BBA69-7F19-43CE-B681-87136D945A3F}" type="pres">
      <dgm:prSet presAssocID="{211C3055-1BA0-4E2F-B354-F60213A7458C}" presName="text_3" presStyleLbl="node1" presStyleIdx="2" presStyleCnt="5">
        <dgm:presLayoutVars>
          <dgm:bulletEnabled val="1"/>
        </dgm:presLayoutVars>
      </dgm:prSet>
      <dgm:spPr/>
    </dgm:pt>
    <dgm:pt modelId="{59FC7B0E-2F3E-4829-892A-9E957F2A81C7}" type="pres">
      <dgm:prSet presAssocID="{211C3055-1BA0-4E2F-B354-F60213A7458C}" presName="accent_3" presStyleCnt="0"/>
      <dgm:spPr/>
    </dgm:pt>
    <dgm:pt modelId="{A99FB3DF-2C8D-4E97-A056-7DEB55D785D3}" type="pres">
      <dgm:prSet presAssocID="{211C3055-1BA0-4E2F-B354-F60213A7458C}" presName="accentRepeatNode" presStyleLbl="solidFgAcc1" presStyleIdx="2" presStyleCnt="5"/>
      <dgm:spPr/>
    </dgm:pt>
    <dgm:pt modelId="{D7A57D64-B3D8-44C4-B062-5BB9845D19AF}" type="pres">
      <dgm:prSet presAssocID="{44869DD3-C3DF-49D4-956F-692B8C80128F}" presName="text_4" presStyleLbl="node1" presStyleIdx="3" presStyleCnt="5">
        <dgm:presLayoutVars>
          <dgm:bulletEnabled val="1"/>
        </dgm:presLayoutVars>
      </dgm:prSet>
      <dgm:spPr/>
    </dgm:pt>
    <dgm:pt modelId="{6B9EF0D9-BF4B-45A2-B1B8-6DDC2679544C}" type="pres">
      <dgm:prSet presAssocID="{44869DD3-C3DF-49D4-956F-692B8C80128F}" presName="accent_4" presStyleCnt="0"/>
      <dgm:spPr/>
    </dgm:pt>
    <dgm:pt modelId="{8CE39760-4652-4AC0-AA7D-66ECDA7C8DC1}" type="pres">
      <dgm:prSet presAssocID="{44869DD3-C3DF-49D4-956F-692B8C80128F}" presName="accentRepeatNode" presStyleLbl="solidFgAcc1" presStyleIdx="3" presStyleCnt="5"/>
      <dgm:spPr/>
    </dgm:pt>
    <dgm:pt modelId="{14889572-D3DC-4498-A24F-D09FC08E98CC}" type="pres">
      <dgm:prSet presAssocID="{14581719-0705-4DFE-8E07-8C6570D47249}" presName="text_5" presStyleLbl="node1" presStyleIdx="4" presStyleCnt="5">
        <dgm:presLayoutVars>
          <dgm:bulletEnabled val="1"/>
        </dgm:presLayoutVars>
      </dgm:prSet>
      <dgm:spPr/>
    </dgm:pt>
    <dgm:pt modelId="{3D8C0BF7-188C-4224-A866-E4C29F6A1EBE}" type="pres">
      <dgm:prSet presAssocID="{14581719-0705-4DFE-8E07-8C6570D47249}" presName="accent_5" presStyleCnt="0"/>
      <dgm:spPr/>
    </dgm:pt>
    <dgm:pt modelId="{C3104CB6-F64A-4CF5-AA50-69F091955897}" type="pres">
      <dgm:prSet presAssocID="{14581719-0705-4DFE-8E07-8C6570D47249}" presName="accentRepeatNode" presStyleLbl="solidFgAcc1" presStyleIdx="4" presStyleCnt="5"/>
      <dgm:spPr/>
    </dgm:pt>
  </dgm:ptLst>
  <dgm:cxnLst>
    <dgm:cxn modelId="{17A69B01-6A99-4F6F-BAD6-CBC7A41FFEB2}" srcId="{806F9845-60D4-4B86-8525-CA6F012E81E4}" destId="{F3FB528D-48BE-4FED-BBAB-7FDC4795E1F6}" srcOrd="0" destOrd="0" parTransId="{060095C9-D6A7-4EB4-8E7A-F95FCDC432D3}" sibTransId="{B15B735D-8A5B-43CA-BA21-87ED1B866637}"/>
    <dgm:cxn modelId="{15EFF415-D73B-4BC5-976E-86E53F31870C}" type="presOf" srcId="{211C3055-1BA0-4E2F-B354-F60213A7458C}" destId="{9B1BBA69-7F19-43CE-B681-87136D945A3F}" srcOrd="0" destOrd="0" presId="urn:microsoft.com/office/officeart/2008/layout/VerticalCurvedList"/>
    <dgm:cxn modelId="{286C5F4A-1155-4982-871A-F982FB9DD902}" type="presOf" srcId="{B15B735D-8A5B-43CA-BA21-87ED1B866637}" destId="{A1532534-A83D-4CCF-85D4-8FD2983340BD}" srcOrd="0" destOrd="0" presId="urn:microsoft.com/office/officeart/2008/layout/VerticalCurvedList"/>
    <dgm:cxn modelId="{C7530250-4163-48C4-9936-45AF3039354E}" type="presOf" srcId="{14581719-0705-4DFE-8E07-8C6570D47249}" destId="{14889572-D3DC-4498-A24F-D09FC08E98CC}" srcOrd="0" destOrd="0" presId="urn:microsoft.com/office/officeart/2008/layout/VerticalCurvedList"/>
    <dgm:cxn modelId="{F6D58470-C082-4BB9-898D-D6FA3014A8B0}" srcId="{806F9845-60D4-4B86-8525-CA6F012E81E4}" destId="{14581719-0705-4DFE-8E07-8C6570D47249}" srcOrd="4" destOrd="0" parTransId="{30316143-3B48-4FC9-9382-096A488C9A4E}" sibTransId="{824F0405-E5B8-4CA2-A6CF-A4976F3BED66}"/>
    <dgm:cxn modelId="{A6EC0E56-44A2-4E74-B6EE-4F252E35A122}" type="presOf" srcId="{44869DD3-C3DF-49D4-956F-692B8C80128F}" destId="{D7A57D64-B3D8-44C4-B062-5BB9845D19AF}" srcOrd="0" destOrd="0" presId="urn:microsoft.com/office/officeart/2008/layout/VerticalCurvedList"/>
    <dgm:cxn modelId="{F2413982-3135-42AD-B131-924C0ABAEE63}" type="presOf" srcId="{F3FB528D-48BE-4FED-BBAB-7FDC4795E1F6}" destId="{85637657-2840-4FA8-8838-E85B3068B422}" srcOrd="0" destOrd="0" presId="urn:microsoft.com/office/officeart/2008/layout/VerticalCurvedList"/>
    <dgm:cxn modelId="{6920ADA3-7362-4733-B681-D8E4947B5D03}" srcId="{806F9845-60D4-4B86-8525-CA6F012E81E4}" destId="{211C3055-1BA0-4E2F-B354-F60213A7458C}" srcOrd="2" destOrd="0" parTransId="{06B219C1-89AA-42BA-9091-223CF0784912}" sibTransId="{E9A3A889-E694-4862-9520-7F6211A76718}"/>
    <dgm:cxn modelId="{071F9BAC-31B9-4BF7-A9E4-6FC7BF60EF53}" srcId="{806F9845-60D4-4B86-8525-CA6F012E81E4}" destId="{E6129FBE-D4AE-419A-ABC5-71334598107E}" srcOrd="1" destOrd="0" parTransId="{E829B404-129E-480B-AC13-C199D42DA267}" sibTransId="{82185BCC-3317-4048-A485-B789485B4C6F}"/>
    <dgm:cxn modelId="{A2453CC2-EDE4-47A9-84A9-B70AE009962A}" srcId="{806F9845-60D4-4B86-8525-CA6F012E81E4}" destId="{44869DD3-C3DF-49D4-956F-692B8C80128F}" srcOrd="3" destOrd="0" parTransId="{5651FDCC-8F63-48D1-82E2-90AA3B189AA8}" sibTransId="{FF212B44-FA1B-4914-91B4-34EAED35AFF0}"/>
    <dgm:cxn modelId="{277F91EF-F3EF-42D4-B11B-1EA90919C5B8}" type="presOf" srcId="{806F9845-60D4-4B86-8525-CA6F012E81E4}" destId="{CD559C6C-735E-45E1-B398-4E0474E9E972}" srcOrd="0" destOrd="0" presId="urn:microsoft.com/office/officeart/2008/layout/VerticalCurvedList"/>
    <dgm:cxn modelId="{B4CA6EF9-38D9-4692-A511-7A45A91D445F}" type="presOf" srcId="{E6129FBE-D4AE-419A-ABC5-71334598107E}" destId="{CA69C0AB-BB4F-4ED3-ABD2-06316793E302}" srcOrd="0" destOrd="0" presId="urn:microsoft.com/office/officeart/2008/layout/VerticalCurvedList"/>
    <dgm:cxn modelId="{7034218C-CE1C-4D01-A07D-E4AD050DC9BE}" type="presParOf" srcId="{CD559C6C-735E-45E1-B398-4E0474E9E972}" destId="{3E388FEF-BBDE-4D2A-92EA-B11B8089E0D3}" srcOrd="0" destOrd="0" presId="urn:microsoft.com/office/officeart/2008/layout/VerticalCurvedList"/>
    <dgm:cxn modelId="{CA17BA4C-143C-4969-B99D-851F75BCE1C7}" type="presParOf" srcId="{3E388FEF-BBDE-4D2A-92EA-B11B8089E0D3}" destId="{C453B3E5-C5E0-41EB-B7D9-16B8956FE6EA}" srcOrd="0" destOrd="0" presId="urn:microsoft.com/office/officeart/2008/layout/VerticalCurvedList"/>
    <dgm:cxn modelId="{B3FB8045-B383-4871-B6D8-B85EF3DD38E6}" type="presParOf" srcId="{C453B3E5-C5E0-41EB-B7D9-16B8956FE6EA}" destId="{16BD7273-150D-472A-8F13-0285E5C08D50}" srcOrd="0" destOrd="0" presId="urn:microsoft.com/office/officeart/2008/layout/VerticalCurvedList"/>
    <dgm:cxn modelId="{72557F78-2A04-4EAA-97E2-637E9732BB39}" type="presParOf" srcId="{C453B3E5-C5E0-41EB-B7D9-16B8956FE6EA}" destId="{A1532534-A83D-4CCF-85D4-8FD2983340BD}" srcOrd="1" destOrd="0" presId="urn:microsoft.com/office/officeart/2008/layout/VerticalCurvedList"/>
    <dgm:cxn modelId="{B92D2C9F-863C-46DD-A217-F4B868159349}" type="presParOf" srcId="{C453B3E5-C5E0-41EB-B7D9-16B8956FE6EA}" destId="{6EC0FD86-464F-4C39-AD50-1D874CFCB30A}" srcOrd="2" destOrd="0" presId="urn:microsoft.com/office/officeart/2008/layout/VerticalCurvedList"/>
    <dgm:cxn modelId="{414C4B94-4077-487A-A84A-CD9135CDB72C}" type="presParOf" srcId="{C453B3E5-C5E0-41EB-B7D9-16B8956FE6EA}" destId="{5A7C5BF2-0080-4CC0-A110-B067EE864C8C}" srcOrd="3" destOrd="0" presId="urn:microsoft.com/office/officeart/2008/layout/VerticalCurvedList"/>
    <dgm:cxn modelId="{3C63506C-4546-48BB-9037-8B1214CCC470}" type="presParOf" srcId="{3E388FEF-BBDE-4D2A-92EA-B11B8089E0D3}" destId="{85637657-2840-4FA8-8838-E85B3068B422}" srcOrd="1" destOrd="0" presId="urn:microsoft.com/office/officeart/2008/layout/VerticalCurvedList"/>
    <dgm:cxn modelId="{D0300DCA-7608-466F-BB89-78C857A1F4BF}" type="presParOf" srcId="{3E388FEF-BBDE-4D2A-92EA-B11B8089E0D3}" destId="{B5DADF82-8E88-41D5-AF85-E08F2063FB87}" srcOrd="2" destOrd="0" presId="urn:microsoft.com/office/officeart/2008/layout/VerticalCurvedList"/>
    <dgm:cxn modelId="{BEBF5D1E-8F38-4342-B55E-F21BEFD7AA11}" type="presParOf" srcId="{B5DADF82-8E88-41D5-AF85-E08F2063FB87}" destId="{BFA75D81-3AC2-430C-8611-F29B58E45BB0}" srcOrd="0" destOrd="0" presId="urn:microsoft.com/office/officeart/2008/layout/VerticalCurvedList"/>
    <dgm:cxn modelId="{98307CBE-54C1-4C31-B7F4-68212821883C}" type="presParOf" srcId="{3E388FEF-BBDE-4D2A-92EA-B11B8089E0D3}" destId="{CA69C0AB-BB4F-4ED3-ABD2-06316793E302}" srcOrd="3" destOrd="0" presId="urn:microsoft.com/office/officeart/2008/layout/VerticalCurvedList"/>
    <dgm:cxn modelId="{3F93EBC0-2585-45E7-A86F-A6EA4CD0365F}" type="presParOf" srcId="{3E388FEF-BBDE-4D2A-92EA-B11B8089E0D3}" destId="{8FECCE9C-3BEA-49C3-B03B-BAD7B8648BB3}" srcOrd="4" destOrd="0" presId="urn:microsoft.com/office/officeart/2008/layout/VerticalCurvedList"/>
    <dgm:cxn modelId="{4D17363A-ECD4-48E1-A3A0-1E5E3B9B5B13}" type="presParOf" srcId="{8FECCE9C-3BEA-49C3-B03B-BAD7B8648BB3}" destId="{944AFDB3-DED1-4F4A-BBA9-B3EBD1A0429B}" srcOrd="0" destOrd="0" presId="urn:microsoft.com/office/officeart/2008/layout/VerticalCurvedList"/>
    <dgm:cxn modelId="{CE1BD009-C5CD-4598-B46E-75C1C62F030B}" type="presParOf" srcId="{3E388FEF-BBDE-4D2A-92EA-B11B8089E0D3}" destId="{9B1BBA69-7F19-43CE-B681-87136D945A3F}" srcOrd="5" destOrd="0" presId="urn:microsoft.com/office/officeart/2008/layout/VerticalCurvedList"/>
    <dgm:cxn modelId="{1A5FCD88-5298-427D-89E5-7A57B29BE838}" type="presParOf" srcId="{3E388FEF-BBDE-4D2A-92EA-B11B8089E0D3}" destId="{59FC7B0E-2F3E-4829-892A-9E957F2A81C7}" srcOrd="6" destOrd="0" presId="urn:microsoft.com/office/officeart/2008/layout/VerticalCurvedList"/>
    <dgm:cxn modelId="{8B3DB4EB-49FB-42D1-9B97-64D66338DF15}" type="presParOf" srcId="{59FC7B0E-2F3E-4829-892A-9E957F2A81C7}" destId="{A99FB3DF-2C8D-4E97-A056-7DEB55D785D3}" srcOrd="0" destOrd="0" presId="urn:microsoft.com/office/officeart/2008/layout/VerticalCurvedList"/>
    <dgm:cxn modelId="{8FC1D6BB-345F-4B1B-8FDC-1CD4844CD073}" type="presParOf" srcId="{3E388FEF-BBDE-4D2A-92EA-B11B8089E0D3}" destId="{D7A57D64-B3D8-44C4-B062-5BB9845D19AF}" srcOrd="7" destOrd="0" presId="urn:microsoft.com/office/officeart/2008/layout/VerticalCurvedList"/>
    <dgm:cxn modelId="{B9EFF245-0B92-467E-AE23-DD08E7EF9942}" type="presParOf" srcId="{3E388FEF-BBDE-4D2A-92EA-B11B8089E0D3}" destId="{6B9EF0D9-BF4B-45A2-B1B8-6DDC2679544C}" srcOrd="8" destOrd="0" presId="urn:microsoft.com/office/officeart/2008/layout/VerticalCurvedList"/>
    <dgm:cxn modelId="{2F7CEC95-044E-43F5-B6CC-FDE6A616C7C4}" type="presParOf" srcId="{6B9EF0D9-BF4B-45A2-B1B8-6DDC2679544C}" destId="{8CE39760-4652-4AC0-AA7D-66ECDA7C8DC1}" srcOrd="0" destOrd="0" presId="urn:microsoft.com/office/officeart/2008/layout/VerticalCurvedList"/>
    <dgm:cxn modelId="{2124E4EE-7EEC-419E-8F4B-6B715E22BBB5}" type="presParOf" srcId="{3E388FEF-BBDE-4D2A-92EA-B11B8089E0D3}" destId="{14889572-D3DC-4498-A24F-D09FC08E98CC}" srcOrd="9" destOrd="0" presId="urn:microsoft.com/office/officeart/2008/layout/VerticalCurvedList"/>
    <dgm:cxn modelId="{DEEA4E3D-52B1-43FF-BA0A-1E97C321A2DF}" type="presParOf" srcId="{3E388FEF-BBDE-4D2A-92EA-B11B8089E0D3}" destId="{3D8C0BF7-188C-4224-A866-E4C29F6A1EBE}" srcOrd="10" destOrd="0" presId="urn:microsoft.com/office/officeart/2008/layout/VerticalCurvedList"/>
    <dgm:cxn modelId="{C7D51216-DAEC-4563-B193-EB4F7A64B240}" type="presParOf" srcId="{3D8C0BF7-188C-4224-A866-E4C29F6A1EBE}" destId="{C3104CB6-F64A-4CF5-AA50-69F0919558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C726AF-024D-459C-AE3A-F9F9DE99969C}" type="doc">
      <dgm:prSet loTypeId="urn:microsoft.com/office/officeart/2005/8/layout/default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4742EA4-F66E-4426-9062-C1D0AE3A9E2E}">
      <dgm:prSet/>
      <dgm:spPr/>
      <dgm:t>
        <a:bodyPr/>
        <a:lstStyle/>
        <a:p>
          <a:pPr rtl="0"/>
          <a:r>
            <a:rPr lang="ru-RU" dirty="0"/>
            <a:t>Устный рассказ о героях, о личных впечатлениях по прочитанному</a:t>
          </a:r>
        </a:p>
      </dgm:t>
    </dgm:pt>
    <dgm:pt modelId="{861D1B91-18BB-4AC5-BF5A-263398830C30}" type="parTrans" cxnId="{D26445FB-B361-4723-B160-31A81E529D26}">
      <dgm:prSet/>
      <dgm:spPr/>
      <dgm:t>
        <a:bodyPr/>
        <a:lstStyle/>
        <a:p>
          <a:endParaRPr lang="ru-RU"/>
        </a:p>
      </dgm:t>
    </dgm:pt>
    <dgm:pt modelId="{CEFEBE43-BB4E-4468-813B-2DC0F44ADD08}" type="sibTrans" cxnId="{D26445FB-B361-4723-B160-31A81E529D26}">
      <dgm:prSet/>
      <dgm:spPr/>
      <dgm:t>
        <a:bodyPr/>
        <a:lstStyle/>
        <a:p>
          <a:endParaRPr lang="ru-RU"/>
        </a:p>
      </dgm:t>
    </dgm:pt>
    <dgm:pt modelId="{CA80283C-12AA-4163-83BB-85C02D5E9A4C}">
      <dgm:prSet/>
      <dgm:spPr/>
      <dgm:t>
        <a:bodyPr/>
        <a:lstStyle/>
        <a:p>
          <a:pPr rtl="0"/>
          <a:r>
            <a:rPr lang="ru-RU" dirty="0"/>
            <a:t>Пересказ, чтение наизусть, словесное иллюстрирование </a:t>
          </a:r>
        </a:p>
      </dgm:t>
    </dgm:pt>
    <dgm:pt modelId="{739F81A9-9CC1-40A9-973E-3EE889E79DDF}" type="parTrans" cxnId="{451E18B4-BC9D-45CB-A9A5-C107FC227296}">
      <dgm:prSet/>
      <dgm:spPr/>
      <dgm:t>
        <a:bodyPr/>
        <a:lstStyle/>
        <a:p>
          <a:endParaRPr lang="ru-RU"/>
        </a:p>
      </dgm:t>
    </dgm:pt>
    <dgm:pt modelId="{C9687229-B7E8-400F-B343-2A0AB2679826}" type="sibTrans" cxnId="{451E18B4-BC9D-45CB-A9A5-C107FC227296}">
      <dgm:prSet/>
      <dgm:spPr/>
      <dgm:t>
        <a:bodyPr/>
        <a:lstStyle/>
        <a:p>
          <a:endParaRPr lang="ru-RU"/>
        </a:p>
      </dgm:t>
    </dgm:pt>
    <dgm:pt modelId="{76921D04-6591-4452-822C-EC9C39F5AE87}">
      <dgm:prSet/>
      <dgm:spPr/>
      <dgm:t>
        <a:bodyPr/>
        <a:lstStyle/>
        <a:p>
          <a:pPr rtl="0"/>
          <a:r>
            <a:rPr lang="ru-RU" dirty="0"/>
            <a:t>Беседы, обсуждение творческих работ, защита творческих проектов</a:t>
          </a:r>
        </a:p>
      </dgm:t>
    </dgm:pt>
    <dgm:pt modelId="{7DBF303B-17E4-47B8-AE96-BCDD73A90BD2}" type="parTrans" cxnId="{517C0999-6ACA-4230-A7E7-69C851CA14E9}">
      <dgm:prSet/>
      <dgm:spPr/>
      <dgm:t>
        <a:bodyPr/>
        <a:lstStyle/>
        <a:p>
          <a:endParaRPr lang="ru-RU"/>
        </a:p>
      </dgm:t>
    </dgm:pt>
    <dgm:pt modelId="{51441494-8DA7-4E1D-8B64-B9690428807A}" type="sibTrans" cxnId="{517C0999-6ACA-4230-A7E7-69C851CA14E9}">
      <dgm:prSet/>
      <dgm:spPr/>
      <dgm:t>
        <a:bodyPr/>
        <a:lstStyle/>
        <a:p>
          <a:endParaRPr lang="ru-RU"/>
        </a:p>
      </dgm:t>
    </dgm:pt>
    <dgm:pt modelId="{FC1BE578-1001-4D8C-B4C8-B4C14A706602}">
      <dgm:prSet/>
      <dgm:spPr/>
      <dgm:t>
        <a:bodyPr/>
        <a:lstStyle/>
        <a:p>
          <a:pPr rtl="0"/>
          <a:r>
            <a:rPr lang="ru-RU" dirty="0"/>
            <a:t>Инсценирование, викторины,  интеллектуальные командные игры, творческие конкурсы, работа в группах, чтение по ролям.</a:t>
          </a:r>
        </a:p>
      </dgm:t>
    </dgm:pt>
    <dgm:pt modelId="{AA9A1FDB-6498-46A0-B774-E730EBE3BA04}" type="parTrans" cxnId="{169CFB87-7DB2-4298-A02A-A0B53BD733AA}">
      <dgm:prSet/>
      <dgm:spPr/>
      <dgm:t>
        <a:bodyPr/>
        <a:lstStyle/>
        <a:p>
          <a:endParaRPr lang="ru-RU"/>
        </a:p>
      </dgm:t>
    </dgm:pt>
    <dgm:pt modelId="{FD28553D-38B4-437B-B547-3FC83C8ADCB8}" type="sibTrans" cxnId="{169CFB87-7DB2-4298-A02A-A0B53BD733AA}">
      <dgm:prSet/>
      <dgm:spPr/>
      <dgm:t>
        <a:bodyPr/>
        <a:lstStyle/>
        <a:p>
          <a:endParaRPr lang="ru-RU"/>
        </a:p>
      </dgm:t>
    </dgm:pt>
    <dgm:pt modelId="{92A278BD-840C-46E5-8B4E-69178508108D}" type="pres">
      <dgm:prSet presAssocID="{21C726AF-024D-459C-AE3A-F9F9DE99969C}" presName="diagram" presStyleCnt="0">
        <dgm:presLayoutVars>
          <dgm:dir/>
          <dgm:resizeHandles val="exact"/>
        </dgm:presLayoutVars>
      </dgm:prSet>
      <dgm:spPr/>
    </dgm:pt>
    <dgm:pt modelId="{BA2D7B64-B09E-45C1-A3B4-219D499662D9}" type="pres">
      <dgm:prSet presAssocID="{14742EA4-F66E-4426-9062-C1D0AE3A9E2E}" presName="node" presStyleLbl="node1" presStyleIdx="0" presStyleCnt="4">
        <dgm:presLayoutVars>
          <dgm:bulletEnabled val="1"/>
        </dgm:presLayoutVars>
      </dgm:prSet>
      <dgm:spPr/>
    </dgm:pt>
    <dgm:pt modelId="{2BCD9F68-42C3-47A0-8B20-B4CCA6E10A7D}" type="pres">
      <dgm:prSet presAssocID="{CEFEBE43-BB4E-4468-813B-2DC0F44ADD08}" presName="sibTrans" presStyleCnt="0"/>
      <dgm:spPr/>
    </dgm:pt>
    <dgm:pt modelId="{781CD0B6-7AD6-4423-A823-D1023176308C}" type="pres">
      <dgm:prSet presAssocID="{CA80283C-12AA-4163-83BB-85C02D5E9A4C}" presName="node" presStyleLbl="node1" presStyleIdx="1" presStyleCnt="4">
        <dgm:presLayoutVars>
          <dgm:bulletEnabled val="1"/>
        </dgm:presLayoutVars>
      </dgm:prSet>
      <dgm:spPr/>
    </dgm:pt>
    <dgm:pt modelId="{ECA87906-F6A3-4EED-9C8E-106DCC193641}" type="pres">
      <dgm:prSet presAssocID="{C9687229-B7E8-400F-B343-2A0AB2679826}" presName="sibTrans" presStyleCnt="0"/>
      <dgm:spPr/>
    </dgm:pt>
    <dgm:pt modelId="{0E4F3C01-DB63-42B5-BCDC-8F1680C6E0D6}" type="pres">
      <dgm:prSet presAssocID="{76921D04-6591-4452-822C-EC9C39F5AE87}" presName="node" presStyleLbl="node1" presStyleIdx="2" presStyleCnt="4">
        <dgm:presLayoutVars>
          <dgm:bulletEnabled val="1"/>
        </dgm:presLayoutVars>
      </dgm:prSet>
      <dgm:spPr/>
    </dgm:pt>
    <dgm:pt modelId="{CD641D5A-CB1E-41BE-8291-86DA86FF1161}" type="pres">
      <dgm:prSet presAssocID="{51441494-8DA7-4E1D-8B64-B9690428807A}" presName="sibTrans" presStyleCnt="0"/>
      <dgm:spPr/>
    </dgm:pt>
    <dgm:pt modelId="{86518D4F-EC14-4BA4-A6B5-3668D7B5060B}" type="pres">
      <dgm:prSet presAssocID="{FC1BE578-1001-4D8C-B4C8-B4C14A706602}" presName="node" presStyleLbl="node1" presStyleIdx="3" presStyleCnt="4">
        <dgm:presLayoutVars>
          <dgm:bulletEnabled val="1"/>
        </dgm:presLayoutVars>
      </dgm:prSet>
      <dgm:spPr/>
    </dgm:pt>
  </dgm:ptLst>
  <dgm:cxnLst>
    <dgm:cxn modelId="{E6127E06-DE92-4712-A6EE-AF5C3782A716}" type="presOf" srcId="{FC1BE578-1001-4D8C-B4C8-B4C14A706602}" destId="{86518D4F-EC14-4BA4-A6B5-3668D7B5060B}" srcOrd="0" destOrd="0" presId="urn:microsoft.com/office/officeart/2005/8/layout/default"/>
    <dgm:cxn modelId="{5C3B7C0A-E13B-420B-9D89-7205384C7BF7}" type="presOf" srcId="{76921D04-6591-4452-822C-EC9C39F5AE87}" destId="{0E4F3C01-DB63-42B5-BCDC-8F1680C6E0D6}" srcOrd="0" destOrd="0" presId="urn:microsoft.com/office/officeart/2005/8/layout/default"/>
    <dgm:cxn modelId="{25BF4728-5C03-40EE-B8EF-6AFB3A48B44C}" type="presOf" srcId="{CA80283C-12AA-4163-83BB-85C02D5E9A4C}" destId="{781CD0B6-7AD6-4423-A823-D1023176308C}" srcOrd="0" destOrd="0" presId="urn:microsoft.com/office/officeart/2005/8/layout/default"/>
    <dgm:cxn modelId="{3CC0593B-873C-4ABA-9261-20F763D63935}" type="presOf" srcId="{21C726AF-024D-459C-AE3A-F9F9DE99969C}" destId="{92A278BD-840C-46E5-8B4E-69178508108D}" srcOrd="0" destOrd="0" presId="urn:microsoft.com/office/officeart/2005/8/layout/default"/>
    <dgm:cxn modelId="{7AB04F55-928A-42F6-8844-26EE52FF099D}" type="presOf" srcId="{14742EA4-F66E-4426-9062-C1D0AE3A9E2E}" destId="{BA2D7B64-B09E-45C1-A3B4-219D499662D9}" srcOrd="0" destOrd="0" presId="urn:microsoft.com/office/officeart/2005/8/layout/default"/>
    <dgm:cxn modelId="{169CFB87-7DB2-4298-A02A-A0B53BD733AA}" srcId="{21C726AF-024D-459C-AE3A-F9F9DE99969C}" destId="{FC1BE578-1001-4D8C-B4C8-B4C14A706602}" srcOrd="3" destOrd="0" parTransId="{AA9A1FDB-6498-46A0-B774-E730EBE3BA04}" sibTransId="{FD28553D-38B4-437B-B547-3FC83C8ADCB8}"/>
    <dgm:cxn modelId="{517C0999-6ACA-4230-A7E7-69C851CA14E9}" srcId="{21C726AF-024D-459C-AE3A-F9F9DE99969C}" destId="{76921D04-6591-4452-822C-EC9C39F5AE87}" srcOrd="2" destOrd="0" parTransId="{7DBF303B-17E4-47B8-AE96-BCDD73A90BD2}" sibTransId="{51441494-8DA7-4E1D-8B64-B9690428807A}"/>
    <dgm:cxn modelId="{451E18B4-BC9D-45CB-A9A5-C107FC227296}" srcId="{21C726AF-024D-459C-AE3A-F9F9DE99969C}" destId="{CA80283C-12AA-4163-83BB-85C02D5E9A4C}" srcOrd="1" destOrd="0" parTransId="{739F81A9-9CC1-40A9-973E-3EE889E79DDF}" sibTransId="{C9687229-B7E8-400F-B343-2A0AB2679826}"/>
    <dgm:cxn modelId="{D26445FB-B361-4723-B160-31A81E529D26}" srcId="{21C726AF-024D-459C-AE3A-F9F9DE99969C}" destId="{14742EA4-F66E-4426-9062-C1D0AE3A9E2E}" srcOrd="0" destOrd="0" parTransId="{861D1B91-18BB-4AC5-BF5A-263398830C30}" sibTransId="{CEFEBE43-BB4E-4468-813B-2DC0F44ADD08}"/>
    <dgm:cxn modelId="{54376562-A95F-4BC6-A6F8-0D5595A4EE7B}" type="presParOf" srcId="{92A278BD-840C-46E5-8B4E-69178508108D}" destId="{BA2D7B64-B09E-45C1-A3B4-219D499662D9}" srcOrd="0" destOrd="0" presId="urn:microsoft.com/office/officeart/2005/8/layout/default"/>
    <dgm:cxn modelId="{A11EFB7A-2953-46FC-B19F-1F5B490E655F}" type="presParOf" srcId="{92A278BD-840C-46E5-8B4E-69178508108D}" destId="{2BCD9F68-42C3-47A0-8B20-B4CCA6E10A7D}" srcOrd="1" destOrd="0" presId="urn:microsoft.com/office/officeart/2005/8/layout/default"/>
    <dgm:cxn modelId="{6327ACB6-F55C-43B9-82F8-550AC4F394C3}" type="presParOf" srcId="{92A278BD-840C-46E5-8B4E-69178508108D}" destId="{781CD0B6-7AD6-4423-A823-D1023176308C}" srcOrd="2" destOrd="0" presId="urn:microsoft.com/office/officeart/2005/8/layout/default"/>
    <dgm:cxn modelId="{8E69BA07-E4B0-428B-9ECA-ABF0A16922B6}" type="presParOf" srcId="{92A278BD-840C-46E5-8B4E-69178508108D}" destId="{ECA87906-F6A3-4EED-9C8E-106DCC193641}" srcOrd="3" destOrd="0" presId="urn:microsoft.com/office/officeart/2005/8/layout/default"/>
    <dgm:cxn modelId="{83BE7433-F98F-407C-AD3B-39B5BF51909F}" type="presParOf" srcId="{92A278BD-840C-46E5-8B4E-69178508108D}" destId="{0E4F3C01-DB63-42B5-BCDC-8F1680C6E0D6}" srcOrd="4" destOrd="0" presId="urn:microsoft.com/office/officeart/2005/8/layout/default"/>
    <dgm:cxn modelId="{6AB08966-53CC-4754-A789-27522F901219}" type="presParOf" srcId="{92A278BD-840C-46E5-8B4E-69178508108D}" destId="{CD641D5A-CB1E-41BE-8291-86DA86FF1161}" srcOrd="5" destOrd="0" presId="urn:microsoft.com/office/officeart/2005/8/layout/default"/>
    <dgm:cxn modelId="{71054943-2501-402F-8E55-BDA9874E1433}" type="presParOf" srcId="{92A278BD-840C-46E5-8B4E-69178508108D}" destId="{86518D4F-EC14-4BA4-A6B5-3668D7B5060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96B38-4195-4469-BA75-3635050B3BA6}">
      <dsp:nvSpPr>
        <dsp:cNvPr id="0" name=""/>
        <dsp:cNvSpPr/>
      </dsp:nvSpPr>
      <dsp:spPr>
        <a:xfrm>
          <a:off x="0" y="178014"/>
          <a:ext cx="9144000" cy="14091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</a:t>
          </a:r>
          <a:r>
            <a:rPr lang="ru-RU" sz="2000" b="1" kern="1200" dirty="0">
              <a:solidFill>
                <a:srgbClr val="FF0000"/>
              </a:solidFill>
            </a:rPr>
            <a:t>Личностные УУД </a:t>
          </a:r>
          <a:r>
            <a:rPr lang="ru-RU" sz="2000" kern="1200" dirty="0"/>
            <a:t>– направлены на осознание, исследование и принятие жизненных ценностей, позволяют сориентироваться в нравственных нормах и правилах, выработать свою жизненную позицию в отношении мира.</a:t>
          </a:r>
        </a:p>
      </dsp:txBody>
      <dsp:txXfrm>
        <a:off x="68787" y="246801"/>
        <a:ext cx="9006426" cy="1271544"/>
      </dsp:txXfrm>
    </dsp:sp>
    <dsp:sp modelId="{75F5E9F6-BC52-40EB-BA8C-921B9ACEB9BE}">
      <dsp:nvSpPr>
        <dsp:cNvPr id="0" name=""/>
        <dsp:cNvSpPr/>
      </dsp:nvSpPr>
      <dsp:spPr>
        <a:xfrm>
          <a:off x="0" y="1644733"/>
          <a:ext cx="9144000" cy="14091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</a:t>
          </a:r>
          <a:r>
            <a:rPr lang="ru-RU" sz="2000" b="1" kern="1200" dirty="0">
              <a:solidFill>
                <a:srgbClr val="FF0000"/>
              </a:solidFill>
            </a:rPr>
            <a:t>Регулятивные УУД </a:t>
          </a:r>
          <a:r>
            <a:rPr lang="ru-RU" sz="2000" kern="1200" dirty="0"/>
            <a:t>– обеспечивают организацию обучающимися своей учебной деятельности (целеполагание, планирование, прогнозирование, составление плана, контроль, коррекция, оценка, </a:t>
          </a:r>
          <a:r>
            <a:rPr lang="ru-RU" sz="2000" kern="1200" dirty="0" err="1"/>
            <a:t>саморегуляция</a:t>
          </a:r>
          <a:r>
            <a:rPr lang="ru-RU" sz="2000" kern="1200" dirty="0"/>
            <a:t>).</a:t>
          </a:r>
        </a:p>
      </dsp:txBody>
      <dsp:txXfrm>
        <a:off x="68787" y="1713520"/>
        <a:ext cx="9006426" cy="1271544"/>
      </dsp:txXfrm>
    </dsp:sp>
    <dsp:sp modelId="{82C4CA57-8A05-42DA-A76C-6F1E969784C1}">
      <dsp:nvSpPr>
        <dsp:cNvPr id="0" name=""/>
        <dsp:cNvSpPr/>
      </dsp:nvSpPr>
      <dsp:spPr>
        <a:xfrm>
          <a:off x="0" y="3111452"/>
          <a:ext cx="9144000" cy="14091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</a:rPr>
            <a:t>Коммуникативные УУД </a:t>
          </a:r>
          <a:r>
            <a:rPr lang="ru-RU" sz="2000" kern="1200" dirty="0"/>
            <a:t>– обеспечивают социальную компетентность и ориентацию на других людей, умение слушать и вступать в диалог, участвовать в коллективном обсуждении проблем, интегрироваться в группу сверстников и строить продуктивное сотрудничество со взрослыми и сверстниками.</a:t>
          </a:r>
        </a:p>
      </dsp:txBody>
      <dsp:txXfrm>
        <a:off x="68787" y="3180239"/>
        <a:ext cx="9006426" cy="1271544"/>
      </dsp:txXfrm>
    </dsp:sp>
    <dsp:sp modelId="{0B6F64F6-A261-4984-86C8-D866A46F5EA6}">
      <dsp:nvSpPr>
        <dsp:cNvPr id="0" name=""/>
        <dsp:cNvSpPr/>
      </dsp:nvSpPr>
      <dsp:spPr>
        <a:xfrm>
          <a:off x="0" y="4578170"/>
          <a:ext cx="9144000" cy="14091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</a:t>
          </a:r>
          <a:r>
            <a:rPr lang="ru-RU" sz="2000" b="1" kern="1200" dirty="0">
              <a:solidFill>
                <a:srgbClr val="FF0000"/>
              </a:solidFill>
            </a:rPr>
            <a:t>Познавательные УУД </a:t>
          </a:r>
          <a:r>
            <a:rPr lang="ru-RU" sz="2000" kern="1200" dirty="0"/>
            <a:t>– </a:t>
          </a:r>
          <a:r>
            <a:rPr lang="ru-RU" sz="2000" kern="1200" dirty="0" err="1"/>
            <a:t>общеучебные</a:t>
          </a:r>
          <a:r>
            <a:rPr lang="ru-RU" sz="2000" kern="1200" dirty="0"/>
            <a:t> (включая специально – предметные действия), логические (включая знаково – символические), постановку и решение проблем.</a:t>
          </a:r>
        </a:p>
      </dsp:txBody>
      <dsp:txXfrm>
        <a:off x="68787" y="4646957"/>
        <a:ext cx="9006426" cy="1271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A319D-0E47-494B-A64B-43C7748391CC}">
      <dsp:nvSpPr>
        <dsp:cNvPr id="0" name=""/>
        <dsp:cNvSpPr/>
      </dsp:nvSpPr>
      <dsp:spPr>
        <a:xfrm>
          <a:off x="0" y="5219884"/>
          <a:ext cx="9144000" cy="8563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– «</a:t>
          </a:r>
          <a:r>
            <a:rPr lang="ru-RU" sz="2000" i="1" kern="1200" dirty="0"/>
            <a:t>Если бы я был на месте героя</a:t>
          </a:r>
          <a:r>
            <a:rPr lang="ru-RU" sz="2000" kern="1200" dirty="0"/>
            <a:t>…» (погружение во внутренний мир персонажа)</a:t>
          </a:r>
        </a:p>
      </dsp:txBody>
      <dsp:txXfrm>
        <a:off x="0" y="5219884"/>
        <a:ext cx="9144000" cy="856365"/>
      </dsp:txXfrm>
    </dsp:sp>
    <dsp:sp modelId="{61380AF2-278F-462C-94AF-FCDC6A3B3D6F}">
      <dsp:nvSpPr>
        <dsp:cNvPr id="0" name=""/>
        <dsp:cNvSpPr/>
      </dsp:nvSpPr>
      <dsp:spPr>
        <a:xfrm rot="10800000">
          <a:off x="0" y="3915639"/>
          <a:ext cx="9144000" cy="1317090"/>
        </a:xfrm>
        <a:prstGeom prst="upArrowCallou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– </a:t>
          </a:r>
          <a:r>
            <a:rPr lang="ru-RU" sz="2000" kern="1200" dirty="0" err="1"/>
            <a:t>Инсценирование</a:t>
          </a:r>
          <a:r>
            <a:rPr lang="ru-RU" sz="2000" kern="1200" dirty="0"/>
            <a:t>, чтение по ролям (отождествление себя с персонажем, передача эмоций, интонацией, мимикой, жестами)</a:t>
          </a:r>
        </a:p>
      </dsp:txBody>
      <dsp:txXfrm rot="10800000">
        <a:off x="0" y="3915639"/>
        <a:ext cx="9144000" cy="855806"/>
      </dsp:txXfrm>
    </dsp:sp>
    <dsp:sp modelId="{7638300E-E638-43B4-B58E-296E0AF75633}">
      <dsp:nvSpPr>
        <dsp:cNvPr id="0" name=""/>
        <dsp:cNvSpPr/>
      </dsp:nvSpPr>
      <dsp:spPr>
        <a:xfrm rot="10800000">
          <a:off x="0" y="2664302"/>
          <a:ext cx="9144000" cy="1317090"/>
        </a:xfrm>
        <a:prstGeom prst="upArrowCallou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– «Представь себя в такой ситуации. Как бы ты повел себя на месте …?» (умение осуществлять личностную рефлексию)</a:t>
          </a:r>
        </a:p>
      </dsp:txBody>
      <dsp:txXfrm rot="10800000">
        <a:off x="0" y="2664302"/>
        <a:ext cx="9144000" cy="855806"/>
      </dsp:txXfrm>
    </dsp:sp>
    <dsp:sp modelId="{FBE26E96-FAD7-4CC8-B2A3-04B08CEEE125}">
      <dsp:nvSpPr>
        <dsp:cNvPr id="0" name=""/>
        <dsp:cNvSpPr/>
      </dsp:nvSpPr>
      <dsp:spPr>
        <a:xfrm rot="10800000">
          <a:off x="0" y="1317805"/>
          <a:ext cx="9144000" cy="1317090"/>
        </a:xfrm>
        <a:prstGeom prst="upArrowCallou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– «Для чего писатель рассказал эту историю? В чем мудрость (мораль) произведения?» (умение понимать контекстную речь)</a:t>
          </a:r>
        </a:p>
      </dsp:txBody>
      <dsp:txXfrm rot="10800000">
        <a:off x="0" y="1317805"/>
        <a:ext cx="9144000" cy="855806"/>
      </dsp:txXfrm>
    </dsp:sp>
    <dsp:sp modelId="{DC531B6F-48FA-4F9C-B1FE-1243A214B065}">
      <dsp:nvSpPr>
        <dsp:cNvPr id="0" name=""/>
        <dsp:cNvSpPr/>
      </dsp:nvSpPr>
      <dsp:spPr>
        <a:xfrm rot="10800000">
          <a:off x="0" y="2906"/>
          <a:ext cx="9144000" cy="1317090"/>
        </a:xfrm>
        <a:prstGeom prst="upArrowCallou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– «Расскажи, что ты чувствуешь?» (умение сопереживать героям произведений)</a:t>
          </a:r>
        </a:p>
      </dsp:txBody>
      <dsp:txXfrm rot="10800000">
        <a:off x="0" y="2906"/>
        <a:ext cx="9144000" cy="855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ABD9F-9BBA-4B1A-BBFF-D99E60E0A34F}">
      <dsp:nvSpPr>
        <dsp:cNvPr id="0" name=""/>
        <dsp:cNvSpPr/>
      </dsp:nvSpPr>
      <dsp:spPr>
        <a:xfrm rot="16200000">
          <a:off x="-1926831" y="1929035"/>
          <a:ext cx="6021288" cy="216321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094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– «Что тебе надо было сделать? Что удалось, а что не получилось? Оцени свою работу» </a:t>
          </a:r>
          <a:r>
            <a:rPr lang="ru-RU" sz="1800" b="1" kern="1200" dirty="0"/>
            <a:t>(формирование способности к самооценке, умение оценивать работу с помощью различных знаковых символов</a:t>
          </a:r>
          <a:r>
            <a:rPr lang="ru-RU" sz="1800" kern="1200" dirty="0"/>
            <a:t>)</a:t>
          </a:r>
        </a:p>
      </dsp:txBody>
      <dsp:txXfrm rot="5400000">
        <a:off x="2205" y="1204257"/>
        <a:ext cx="2163216" cy="3612772"/>
      </dsp:txXfrm>
    </dsp:sp>
    <dsp:sp modelId="{2B915763-5A32-4DA9-AA36-3C026B6F5A9A}">
      <dsp:nvSpPr>
        <dsp:cNvPr id="0" name=""/>
        <dsp:cNvSpPr/>
      </dsp:nvSpPr>
      <dsp:spPr>
        <a:xfrm rot="16200000">
          <a:off x="398626" y="1929035"/>
          <a:ext cx="6021288" cy="216321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094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– «С чего все начиналось? Как, по-твоему, развернутся события дальше и чем они закончатся?» </a:t>
          </a:r>
          <a:r>
            <a:rPr lang="ru-RU" sz="1800" b="1" kern="1200" dirty="0"/>
            <a:t>(проективное мышление по структурированию событий</a:t>
          </a:r>
          <a:r>
            <a:rPr lang="ru-RU" sz="1800" kern="1200" dirty="0"/>
            <a:t>)</a:t>
          </a:r>
        </a:p>
      </dsp:txBody>
      <dsp:txXfrm rot="5400000">
        <a:off x="2327662" y="1204257"/>
        <a:ext cx="2163216" cy="3612772"/>
      </dsp:txXfrm>
    </dsp:sp>
    <dsp:sp modelId="{2CE1E252-485C-440B-BC0E-E2C099D167A1}">
      <dsp:nvSpPr>
        <dsp:cNvPr id="0" name=""/>
        <dsp:cNvSpPr/>
      </dsp:nvSpPr>
      <dsp:spPr>
        <a:xfrm rot="16200000">
          <a:off x="2724085" y="1929035"/>
          <a:ext cx="6021288" cy="216321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094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– «Прочитай заголовок следующего произведения. Подумай, о ком оно, страшное или нет, сказка или рассказ?» «Что мы будем делать сегодня на уроке?» </a:t>
          </a:r>
          <a:r>
            <a:rPr lang="ru-RU" sz="1800" b="1" kern="1200" dirty="0"/>
            <a:t>(умение прогнозировать)</a:t>
          </a:r>
        </a:p>
      </dsp:txBody>
      <dsp:txXfrm rot="5400000">
        <a:off x="4653121" y="1204257"/>
        <a:ext cx="2163216" cy="3612772"/>
      </dsp:txXfrm>
    </dsp:sp>
    <dsp:sp modelId="{7D5EAA87-B0D0-474E-8FB9-81F5E8E189B1}">
      <dsp:nvSpPr>
        <dsp:cNvPr id="0" name=""/>
        <dsp:cNvSpPr/>
      </dsp:nvSpPr>
      <dsp:spPr>
        <a:xfrm rot="16200000">
          <a:off x="5049543" y="1929035"/>
          <a:ext cx="6021288" cy="216321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094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– «Читай внимательно», «Найди, исправь ошибки и прочитай правильно. Какие ошибки при чтении допустил одноклассник?»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(внимание, умение находить и исправлять ошибки)</a:t>
          </a:r>
        </a:p>
      </dsp:txBody>
      <dsp:txXfrm rot="5400000">
        <a:off x="6978579" y="1204257"/>
        <a:ext cx="2163216" cy="3612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32534-A83D-4CCF-85D4-8FD2983340BD}">
      <dsp:nvSpPr>
        <dsp:cNvPr id="0" name=""/>
        <dsp:cNvSpPr/>
      </dsp:nvSpPr>
      <dsp:spPr>
        <a:xfrm>
          <a:off x="-6758288" y="-1033386"/>
          <a:ext cx="8043436" cy="8043436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37657-2840-4FA8-8838-E85B3068B422}">
      <dsp:nvSpPr>
        <dsp:cNvPr id="0" name=""/>
        <dsp:cNvSpPr/>
      </dsp:nvSpPr>
      <dsp:spPr>
        <a:xfrm>
          <a:off x="561279" y="373421"/>
          <a:ext cx="8497324" cy="747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318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-планирование  учебного  сотрудничества;</a:t>
          </a:r>
        </a:p>
      </dsp:txBody>
      <dsp:txXfrm>
        <a:off x="561279" y="373421"/>
        <a:ext cx="8497324" cy="747322"/>
      </dsp:txXfrm>
    </dsp:sp>
    <dsp:sp modelId="{BFA75D81-3AC2-430C-8611-F29B58E45BB0}">
      <dsp:nvSpPr>
        <dsp:cNvPr id="0" name=""/>
        <dsp:cNvSpPr/>
      </dsp:nvSpPr>
      <dsp:spPr>
        <a:xfrm>
          <a:off x="94203" y="280006"/>
          <a:ext cx="934152" cy="934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9C0AB-BB4F-4ED3-ABD2-06316793E302}">
      <dsp:nvSpPr>
        <dsp:cNvPr id="0" name=""/>
        <dsp:cNvSpPr/>
      </dsp:nvSpPr>
      <dsp:spPr>
        <a:xfrm>
          <a:off x="1096789" y="1494046"/>
          <a:ext cx="7961815" cy="747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318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-постановка  вопросов;</a:t>
          </a:r>
        </a:p>
      </dsp:txBody>
      <dsp:txXfrm>
        <a:off x="1096789" y="1494046"/>
        <a:ext cx="7961815" cy="747322"/>
      </dsp:txXfrm>
    </dsp:sp>
    <dsp:sp modelId="{944AFDB3-DED1-4F4A-BBA9-B3EBD1A0429B}">
      <dsp:nvSpPr>
        <dsp:cNvPr id="0" name=""/>
        <dsp:cNvSpPr/>
      </dsp:nvSpPr>
      <dsp:spPr>
        <a:xfrm>
          <a:off x="629712" y="1400631"/>
          <a:ext cx="934152" cy="934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BBA69-7F19-43CE-B681-87136D945A3F}">
      <dsp:nvSpPr>
        <dsp:cNvPr id="0" name=""/>
        <dsp:cNvSpPr/>
      </dsp:nvSpPr>
      <dsp:spPr>
        <a:xfrm>
          <a:off x="1261147" y="2614670"/>
          <a:ext cx="7797457" cy="747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318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-разрешение конфликтов;</a:t>
          </a:r>
        </a:p>
      </dsp:txBody>
      <dsp:txXfrm>
        <a:off x="1261147" y="2614670"/>
        <a:ext cx="7797457" cy="747322"/>
      </dsp:txXfrm>
    </dsp:sp>
    <dsp:sp modelId="{A99FB3DF-2C8D-4E97-A056-7DEB55D785D3}">
      <dsp:nvSpPr>
        <dsp:cNvPr id="0" name=""/>
        <dsp:cNvSpPr/>
      </dsp:nvSpPr>
      <dsp:spPr>
        <a:xfrm>
          <a:off x="794071" y="2521255"/>
          <a:ext cx="934152" cy="934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57D64-B3D8-44C4-B062-5BB9845D19AF}">
      <dsp:nvSpPr>
        <dsp:cNvPr id="0" name=""/>
        <dsp:cNvSpPr/>
      </dsp:nvSpPr>
      <dsp:spPr>
        <a:xfrm>
          <a:off x="1096789" y="3735295"/>
          <a:ext cx="7961815" cy="747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318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-управление  поведением  партнёра;</a:t>
          </a:r>
        </a:p>
      </dsp:txBody>
      <dsp:txXfrm>
        <a:off x="1096789" y="3735295"/>
        <a:ext cx="7961815" cy="747322"/>
      </dsp:txXfrm>
    </dsp:sp>
    <dsp:sp modelId="{8CE39760-4652-4AC0-AA7D-66ECDA7C8DC1}">
      <dsp:nvSpPr>
        <dsp:cNvPr id="0" name=""/>
        <dsp:cNvSpPr/>
      </dsp:nvSpPr>
      <dsp:spPr>
        <a:xfrm>
          <a:off x="629712" y="3641880"/>
          <a:ext cx="934152" cy="934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89572-D3DC-4498-A24F-D09FC08E98CC}">
      <dsp:nvSpPr>
        <dsp:cNvPr id="0" name=""/>
        <dsp:cNvSpPr/>
      </dsp:nvSpPr>
      <dsp:spPr>
        <a:xfrm>
          <a:off x="561279" y="4855919"/>
          <a:ext cx="8497324" cy="747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318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-умение с достаточной  полнотой и точностью  выражать  свои  мысли  в  соответствии с  задачами  и  условиями  коммуникации; строить речевое высказывание.</a:t>
          </a:r>
        </a:p>
      </dsp:txBody>
      <dsp:txXfrm>
        <a:off x="561279" y="4855919"/>
        <a:ext cx="8497324" cy="747322"/>
      </dsp:txXfrm>
    </dsp:sp>
    <dsp:sp modelId="{C3104CB6-F64A-4CF5-AA50-69F091955897}">
      <dsp:nvSpPr>
        <dsp:cNvPr id="0" name=""/>
        <dsp:cNvSpPr/>
      </dsp:nvSpPr>
      <dsp:spPr>
        <a:xfrm>
          <a:off x="94203" y="4762504"/>
          <a:ext cx="934152" cy="934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D7B64-B09E-45C1-A3B4-219D499662D9}">
      <dsp:nvSpPr>
        <dsp:cNvPr id="0" name=""/>
        <dsp:cNvSpPr/>
      </dsp:nvSpPr>
      <dsp:spPr>
        <a:xfrm>
          <a:off x="1116" y="109041"/>
          <a:ext cx="4353222" cy="2611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Устный рассказ о героях, о личных впечатлениях по прочитанному</a:t>
          </a:r>
        </a:p>
      </dsp:txBody>
      <dsp:txXfrm>
        <a:off x="1116" y="109041"/>
        <a:ext cx="4353222" cy="2611933"/>
      </dsp:txXfrm>
    </dsp:sp>
    <dsp:sp modelId="{781CD0B6-7AD6-4423-A823-D1023176308C}">
      <dsp:nvSpPr>
        <dsp:cNvPr id="0" name=""/>
        <dsp:cNvSpPr/>
      </dsp:nvSpPr>
      <dsp:spPr>
        <a:xfrm>
          <a:off x="4789661" y="109041"/>
          <a:ext cx="4353222" cy="2611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Пересказ, чтение наизусть, словесное иллюстрирование </a:t>
          </a:r>
        </a:p>
      </dsp:txBody>
      <dsp:txXfrm>
        <a:off x="4789661" y="109041"/>
        <a:ext cx="4353222" cy="2611933"/>
      </dsp:txXfrm>
    </dsp:sp>
    <dsp:sp modelId="{0E4F3C01-DB63-42B5-BCDC-8F1680C6E0D6}">
      <dsp:nvSpPr>
        <dsp:cNvPr id="0" name=""/>
        <dsp:cNvSpPr/>
      </dsp:nvSpPr>
      <dsp:spPr>
        <a:xfrm>
          <a:off x="1116" y="3156297"/>
          <a:ext cx="4353222" cy="2611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Беседы, обсуждение творческих работ, защита творческих проектов</a:t>
          </a:r>
        </a:p>
      </dsp:txBody>
      <dsp:txXfrm>
        <a:off x="1116" y="3156297"/>
        <a:ext cx="4353222" cy="2611933"/>
      </dsp:txXfrm>
    </dsp:sp>
    <dsp:sp modelId="{86518D4F-EC14-4BA4-A6B5-3668D7B5060B}">
      <dsp:nvSpPr>
        <dsp:cNvPr id="0" name=""/>
        <dsp:cNvSpPr/>
      </dsp:nvSpPr>
      <dsp:spPr>
        <a:xfrm>
          <a:off x="4789661" y="3156297"/>
          <a:ext cx="4353222" cy="2611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Инсценирование, викторины,  интеллектуальные командные игры, творческие конкурсы, работа в группах, чтение по ролям.</a:t>
          </a:r>
        </a:p>
      </dsp:txBody>
      <dsp:txXfrm>
        <a:off x="4789661" y="3156297"/>
        <a:ext cx="4353222" cy="2611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C2589-D185-41E3-98EB-F88C425908B2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12580-8BF0-426E-BAB0-48FB1FD69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6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12580-8BF0-426E-BAB0-48FB1FD6963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3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CC9-FFFE-42A6-A3AC-99061721BBD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3EBF-AF9D-4895-BA71-DD60461A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CC9-FFFE-42A6-A3AC-99061721BBD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3EBF-AF9D-4895-BA71-DD60461A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CC9-FFFE-42A6-A3AC-99061721BBD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3EBF-AF9D-4895-BA71-DD60461A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CC9-FFFE-42A6-A3AC-99061721BBD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3EBF-AF9D-4895-BA71-DD60461A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CC9-FFFE-42A6-A3AC-99061721BBD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3EBF-AF9D-4895-BA71-DD60461A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9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CC9-FFFE-42A6-A3AC-99061721BBD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3EBF-AF9D-4895-BA71-DD60461A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6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CC9-FFFE-42A6-A3AC-99061721BBD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3EBF-AF9D-4895-BA71-DD60461A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CC9-FFFE-42A6-A3AC-99061721BBD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3EBF-AF9D-4895-BA71-DD60461A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4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CC9-FFFE-42A6-A3AC-99061721BBD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3EBF-AF9D-4895-BA71-DD60461A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1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CC9-FFFE-42A6-A3AC-99061721BBD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3EBF-AF9D-4895-BA71-DD60461A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1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CC9-FFFE-42A6-A3AC-99061721BBD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3EBF-AF9D-4895-BA71-DD60461A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78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79CC9-FFFE-42A6-A3AC-99061721BBD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93EBF-AF9D-4895-BA71-DD60461A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9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knigi-chtenie-shablo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3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5"/>
            <a:ext cx="9144000" cy="280831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Формирование универсальных учебных действий на уроках литературного чтения в начальных классах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BAF642B-0AC1-0EF7-CBC6-FB0076AF33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dirty="0"/>
              <a:t>Подготовила:</a:t>
            </a:r>
          </a:p>
          <a:p>
            <a:pPr algn="r"/>
            <a:r>
              <a:rPr lang="ru-RU" dirty="0"/>
              <a:t>учитель начальных классов </a:t>
            </a:r>
          </a:p>
          <a:p>
            <a:pPr algn="r"/>
            <a:r>
              <a:rPr lang="ru-RU" dirty="0"/>
              <a:t>МАОУ ДСОШ № 9 </a:t>
            </a:r>
          </a:p>
          <a:p>
            <a:pPr algn="r"/>
            <a:r>
              <a:rPr lang="ru-RU" dirty="0"/>
              <a:t>им. Героя Советского Союза Д. К. </a:t>
            </a:r>
            <a:r>
              <a:rPr lang="ru-RU" dirty="0" err="1"/>
              <a:t>Курыжова</a:t>
            </a:r>
            <a:endParaRPr lang="ru-RU" dirty="0"/>
          </a:p>
          <a:p>
            <a:pPr algn="r"/>
            <a:r>
              <a:rPr lang="ru-RU" dirty="0"/>
              <a:t>Васильева М. А. 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91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г\Desktop\knigi-chtenie-shablon-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Формирование коммуникативных УУД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8427354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90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2D7B64-B09E-45C1-A3B4-219D49966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BA2D7B64-B09E-45C1-A3B4-219D49966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BA2D7B64-B09E-45C1-A3B4-219D49966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BA2D7B64-B09E-45C1-A3B4-219D49966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CD0B6-7AD6-4423-A823-D10231763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781CD0B6-7AD6-4423-A823-D10231763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781CD0B6-7AD6-4423-A823-D10231763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781CD0B6-7AD6-4423-A823-D10231763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4F3C01-DB63-42B5-BCDC-8F1680C6E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0E4F3C01-DB63-42B5-BCDC-8F1680C6E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0E4F3C01-DB63-42B5-BCDC-8F1680C6E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0E4F3C01-DB63-42B5-BCDC-8F1680C6E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518D4F-EC14-4BA4-A6B5-3668D7B50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86518D4F-EC14-4BA4-A6B5-3668D7B50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86518D4F-EC14-4BA4-A6B5-3668D7B50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86518D4F-EC14-4BA4-A6B5-3668D7B50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05A20-C53E-B6B7-ED6E-DA38B2F51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B10C5A-1575-65F5-D878-302AC1DEE72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B1C028F-EE12-9873-D96D-D68A5EBC2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Формирование коммуникативных УУД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F31FF-3DE7-A7A5-BBF8-89A9DBC7E48A}"/>
              </a:ext>
            </a:extLst>
          </p:cNvPr>
          <p:cNvSpPr txBox="1"/>
          <p:nvPr/>
        </p:nvSpPr>
        <p:spPr>
          <a:xfrm>
            <a:off x="539552" y="711368"/>
            <a:ext cx="7848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2BC37C73-FB03-DAD8-4CDD-A67864A5D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7332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F1ECEEE-EAF2-F141-2B29-81C8DFA96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7759"/>
              </p:ext>
            </p:extLst>
          </p:nvPr>
        </p:nvGraphicFramePr>
        <p:xfrm>
          <a:off x="404664" y="1196752"/>
          <a:ext cx="8118648" cy="4104456"/>
        </p:xfrm>
        <a:graphic>
          <a:graphicData uri="http://schemas.openxmlformats.org/drawingml/2006/table">
            <a:tbl>
              <a:tblPr firstRow="1" firstCol="1" bandRow="1"/>
              <a:tblGrid>
                <a:gridCol w="1186007">
                  <a:extLst>
                    <a:ext uri="{9D8B030D-6E8A-4147-A177-3AD203B41FA5}">
                      <a16:colId xmlns:a16="http://schemas.microsoft.com/office/drawing/2014/main" val="685839171"/>
                    </a:ext>
                  </a:extLst>
                </a:gridCol>
                <a:gridCol w="3905724">
                  <a:extLst>
                    <a:ext uri="{9D8B030D-6E8A-4147-A177-3AD203B41FA5}">
                      <a16:colId xmlns:a16="http://schemas.microsoft.com/office/drawing/2014/main" val="3020704596"/>
                    </a:ext>
                  </a:extLst>
                </a:gridCol>
                <a:gridCol w="3026917">
                  <a:extLst>
                    <a:ext uri="{9D8B030D-6E8A-4147-A177-3AD203B41FA5}">
                      <a16:colId xmlns:a16="http://schemas.microsoft.com/office/drawing/2014/main" val="3680932167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marL="175260" algn="l">
                        <a:lnSpc>
                          <a:spcPts val="147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 и нет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l">
                        <a:lnSpc>
                          <a:spcPts val="147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зачитывает утверждения (дети друг другу), связанные с темой урока, учащиеся записывают ответы или отвечают устно: «да» или «нет». Благодаря этому вырабатывается умение осмысленно задавать вопросы по сюжету  произведения.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ru-RU" sz="1400" kern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В.Осеева</a:t>
                      </a:r>
                      <a:r>
                        <a:rPr lang="ru-RU" sz="1400" kern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«Почему?»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algn="l"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Описание ночной природы соответствует настроению мальчика? </a:t>
                      </a:r>
                      <a:r>
                        <a:rPr lang="ru-RU" sz="1400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algn="l"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 свалил свою вину из-за вредности? </a:t>
                      </a:r>
                      <a:r>
                        <a:rPr lang="ru-RU" sz="1400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algn="l"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рассказе собаку звали Бим? </a:t>
                      </a:r>
                      <a:r>
                        <a:rPr lang="ru-RU" sz="1400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algn="l"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Мама сильно расстроилась, увидев разбитую чашку? </a:t>
                      </a:r>
                      <a:r>
                        <a:rPr lang="ru-RU" sz="1400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algn="l"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Мама поняла, кто разбил чашку? </a:t>
                      </a:r>
                      <a:r>
                        <a:rPr lang="ru-RU" sz="1400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algn="l"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 свалил бы вину за проступок на своего друга? </a:t>
                      </a:r>
                      <a:r>
                        <a:rPr lang="ru-RU" sz="1400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algn="l"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как вы считаете, чему учит нас этот рассказ?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5740" algn="l">
                        <a:lnSpc>
                          <a:spcPts val="147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415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58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E999A-5BEA-7784-BA54-3CE2EE36D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knigi-chtenie-shablon-1.png">
            <a:extLst>
              <a:ext uri="{FF2B5EF4-FFF2-40B4-BE49-F238E27FC236}">
                <a16:creationId xmlns:a16="http://schemas.microsoft.com/office/drawing/2014/main" id="{BE81A215-6F4F-620D-C042-D2765069427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93065B4-8E0D-6383-C050-41F6BD7D0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Приём «Карусель»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CB6D57-07CE-15F1-26DA-B686252C1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11" y="1071730"/>
            <a:ext cx="8040066" cy="5688632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чащиеся произвольно делятся на группы по 4 человека. Каждая группа пишет на листках один вопрос по теме, листки передаются соседям, которые отвечают на полученный вопрос и формулируют следующий. Так продолжается до тех пор, пока листочки не вернутся к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авторам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Данный приём  позволяет решить сразу несколько задач: повторить изученную тему, развить речь школьников, дать возможность работать в группе, приспосабливаясь, друг к другу и избегая конфликтов.</a:t>
            </a:r>
            <a:endParaRPr lang="ru-RU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8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392"/>
            <a:ext cx="9143999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9391"/>
            <a:ext cx="9143998" cy="864095"/>
          </a:xfrm>
        </p:spPr>
        <p:txBody>
          <a:bodyPr>
            <a:normAutofit fontScale="90000"/>
          </a:bodyPr>
          <a:lstStyle/>
          <a:p>
            <a:pPr algn="l"/>
            <a:br>
              <a:rPr lang="ru-RU" sz="3600" u="sng" dirty="0">
                <a:solidFill>
                  <a:srgbClr val="FF0000"/>
                </a:solidFill>
              </a:rPr>
            </a:br>
            <a:br>
              <a:rPr lang="ru-RU" sz="3600" u="sng" dirty="0">
                <a:solidFill>
                  <a:srgbClr val="FF0000"/>
                </a:solidFill>
              </a:rPr>
            </a:br>
            <a:r>
              <a:rPr lang="ru-RU" sz="3600" u="sng" dirty="0">
                <a:solidFill>
                  <a:srgbClr val="FF0000"/>
                </a:solidFill>
              </a:rPr>
              <a:t>Методика «Доводящие карточки» </a:t>
            </a:r>
            <a:r>
              <a:rPr lang="ru-RU" sz="1800" b="1" i="1" u="sng" dirty="0"/>
              <a:t>(</a:t>
            </a:r>
            <a:r>
              <a:rPr lang="ru-RU" sz="1800" b="1" i="1" u="sng" dirty="0" err="1"/>
              <a:t>Ю.Ермолаев</a:t>
            </a:r>
            <a:r>
              <a:rPr lang="ru-RU" sz="1800" b="1" i="1" u="sng" dirty="0"/>
              <a:t> «Два пирожных»)</a:t>
            </a:r>
            <a:br>
              <a:rPr lang="ru-RU" sz="3600" u="sng" dirty="0">
                <a:solidFill>
                  <a:srgbClr val="FF0000"/>
                </a:solidFill>
              </a:rPr>
            </a:br>
            <a:r>
              <a:rPr lang="ru-RU" sz="1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адача-формирование у учащихся желания прийти на помощь товарищу, поделиться своими знаниями  с другими. </a:t>
            </a:r>
            <a:r>
              <a:rPr lang="ru-RU" sz="1800" b="1" i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Работают в парах. 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После того, как дети прочитают текст, по команде учителя они начинают задавать по очереди вопросы друг другу. Первым задаёт вопрос тот ученик, у которого карточка под номером 1.</a:t>
            </a:r>
            <a:br>
              <a:rPr lang="ru-RU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8BE2BAC-27A5-DC4B-348E-252360318D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14572" y="49615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59F422B-FB3B-E544-5F4C-09C809EC3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41281"/>
              </p:ext>
            </p:extLst>
          </p:nvPr>
        </p:nvGraphicFramePr>
        <p:xfrm>
          <a:off x="92365" y="1304880"/>
          <a:ext cx="8959267" cy="2506472"/>
        </p:xfrm>
        <a:graphic>
          <a:graphicData uri="http://schemas.openxmlformats.org/drawingml/2006/table">
            <a:tbl>
              <a:tblPr firstRow="1" firstCol="1" bandRow="1"/>
              <a:tblGrid>
                <a:gridCol w="2647891">
                  <a:extLst>
                    <a:ext uri="{9D8B030D-6E8A-4147-A177-3AD203B41FA5}">
                      <a16:colId xmlns:a16="http://schemas.microsoft.com/office/drawing/2014/main" val="1106885628"/>
                    </a:ext>
                  </a:extLst>
                </a:gridCol>
                <a:gridCol w="6311376">
                  <a:extLst>
                    <a:ext uri="{9D8B030D-6E8A-4147-A177-3AD203B41FA5}">
                      <a16:colId xmlns:a16="http://schemas.microsoft.com/office/drawing/2014/main" val="21263217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№1.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875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42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О чём попросила мама дочек?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(Вымыть посуду)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580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Кто из девочек пошёл на кухню помогать маме?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(Оля)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94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Кто из девочек был старше?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(Наташа)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94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Чем были вымазаны губы Оли, когда она вернулась из кухни?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(кремом)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39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9.Кто велел Оле съесть два пирожных?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Почему?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(Мама. Она сказала, что пирожные могут испортиться, пока Наташа вернётся из Африки)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7197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B6100C8-6A9E-6D93-2E62-BFF7A79F7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288070"/>
              </p:ext>
            </p:extLst>
          </p:nvPr>
        </p:nvGraphicFramePr>
        <p:xfrm>
          <a:off x="92365" y="4077649"/>
          <a:ext cx="8959267" cy="2506470"/>
        </p:xfrm>
        <a:graphic>
          <a:graphicData uri="http://schemas.openxmlformats.org/drawingml/2006/table">
            <a:tbl>
              <a:tblPr firstRow="1" firstCol="1" bandRow="1"/>
              <a:tblGrid>
                <a:gridCol w="3039475">
                  <a:extLst>
                    <a:ext uri="{9D8B030D-6E8A-4147-A177-3AD203B41FA5}">
                      <a16:colId xmlns:a16="http://schemas.microsoft.com/office/drawing/2014/main" val="4210955545"/>
                    </a:ext>
                  </a:extLst>
                </a:gridCol>
                <a:gridCol w="5919792">
                  <a:extLst>
                    <a:ext uri="{9D8B030D-6E8A-4147-A177-3AD203B41FA5}">
                      <a16:colId xmlns:a16="http://schemas.microsoft.com/office/drawing/2014/main" val="3866394929"/>
                    </a:ext>
                  </a:extLst>
                </a:gridCol>
              </a:tblGrid>
              <a:tr h="260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№2.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620541"/>
                  </a:ext>
                </a:extLst>
              </a:tr>
              <a:tr h="260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970323"/>
                  </a:ext>
                </a:extLst>
              </a:tr>
              <a:tr h="663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Чем были заняты девочки?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(Наташа читала книгу о путешествиях, а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Оля лепила из пластилина булочки и крендельки.)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67404"/>
                  </a:ext>
                </a:extLst>
              </a:tr>
              <a:tr h="26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Что сказала Наташа вдогонку Оле?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(Сейчас приду, только главу дочитаю)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279567"/>
                  </a:ext>
                </a:extLst>
              </a:tr>
              <a:tr h="539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Что ответила Наташа, когда Оля за ней вернулась в комнату?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(Меня здесь нет, я путешествую)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89715"/>
                  </a:ext>
                </a:extLst>
              </a:tr>
              <a:tr h="26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За кого Оля съела второе пирожное?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(За Наташу)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062527"/>
                  </a:ext>
                </a:extLst>
              </a:tr>
              <a:tr h="26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9.За что мама наказала Наташу?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(За то, что Наташа не помогла им с Олей мыть посуду)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24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51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Познавательные УУД: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ориентироваться в учебнике;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находить ответы на вопросы в тексте, иллюстрациях;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делать выводы в результате совместной работы класса и учителя;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преобразовывать информацию из одной формы в другую;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составлять различные виды плана (назывной, цитатный и вопросный, простой и сложный);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подробно пересказывать небольшие тексты.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0F97B-895F-55EC-44CB-05BCD7F3D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AE9FE42-514A-C374-3DF3-E502E3FE3A0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C1D1F11-D54E-441E-EB3F-670C19B6A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Формирование познавательных УУД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B15DB-B6C9-1500-E5CB-A79423DAFFCC}"/>
              </a:ext>
            </a:extLst>
          </p:cNvPr>
          <p:cNvSpPr txBox="1"/>
          <p:nvPr/>
        </p:nvSpPr>
        <p:spPr>
          <a:xfrm>
            <a:off x="539552" y="711368"/>
            <a:ext cx="7848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 моделирования.</a:t>
            </a: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895C284E-54E4-1250-694F-3102BDBB5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73325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Позволяет включить каждого ребенка в активную читательскую деятельность и каждому ученику работать в соответствии со своими возможностями. Прием реализуется через следующие упражнения: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расположи модели по порядку,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определи, какую структурную часть сказки прочитал товарищ,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прочти сказку и нарисуй к каждой части соответствующую модель,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прочитай сказку, определи, какая часть отсутствует, сочини её сам,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какие части сказки совпадают,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нарисуй иллюстрацию к данной части сказки,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составь несколько вопросов для самых внимательных читателей в предложенной части сказки,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перескажи предложенную часть,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соотнеси план пересказа с моделями,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найди модель части сказки, в которой есть описание зимнего леса,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определи, из какой части сказки взяты строки,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соответствует ли отрывок сказки данной модели,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разложи модели по тексту произведения,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•	найди ошибку в наложении моделей на текст.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9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F5ECD-A819-554B-37E3-D5D0ACD43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E1857D0-55E6-4EEC-27B2-6CE7206D149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4E8328D-CCF6-FC5C-6F8A-7E10814C8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Формирование познавательных УУД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1538B0-8044-7147-0451-E41742058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ABE9A-4D1A-7A23-B092-1C8CF999E2F9}"/>
              </a:ext>
            </a:extLst>
          </p:cNvPr>
          <p:cNvSpPr txBox="1"/>
          <p:nvPr/>
        </p:nvSpPr>
        <p:spPr>
          <a:xfrm>
            <a:off x="539552" y="711368"/>
            <a:ext cx="78488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 «Паспорт литературного героя»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универсальный прием составления обобщенной характеристики  по определенному плану.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88E10E88-C8F7-E24F-B8BF-8C733ABFD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97377"/>
              </p:ext>
            </p:extLst>
          </p:nvPr>
        </p:nvGraphicFramePr>
        <p:xfrm>
          <a:off x="0" y="1727031"/>
          <a:ext cx="9144000" cy="5117212"/>
        </p:xfrm>
        <a:graphic>
          <a:graphicData uri="http://schemas.openxmlformats.org/drawingml/2006/table">
            <a:tbl>
              <a:tblPr firstRow="1" firstCol="1" bandRow="1"/>
              <a:tblGrid>
                <a:gridCol w="4227116">
                  <a:extLst>
                    <a:ext uri="{9D8B030D-6E8A-4147-A177-3AD203B41FA5}">
                      <a16:colId xmlns:a16="http://schemas.microsoft.com/office/drawing/2014/main" val="1019952231"/>
                    </a:ext>
                  </a:extLst>
                </a:gridCol>
                <a:gridCol w="4916884">
                  <a:extLst>
                    <a:ext uri="{9D8B030D-6E8A-4147-A177-3AD203B41FA5}">
                      <a16:colId xmlns:a16="http://schemas.microsoft.com/office/drawing/2014/main" val="4052547109"/>
                    </a:ext>
                  </a:extLst>
                </a:gridCol>
              </a:tblGrid>
              <a:tr h="544208">
                <a:tc>
                  <a:txBody>
                    <a:bodyPr/>
                    <a:lstStyle/>
                    <a:p>
                      <a:pPr marL="175260" algn="l">
                        <a:lnSpc>
                          <a:spcPts val="1470"/>
                        </a:lnSpc>
                        <a:spcAft>
                          <a:spcPts val="1500"/>
                        </a:spcAft>
                      </a:pPr>
                      <a:r>
                        <a:rPr lang="ru-RU" sz="13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l">
                        <a:lnSpc>
                          <a:spcPts val="1470"/>
                        </a:lnSpc>
                        <a:spcAft>
                          <a:spcPts val="15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Итогом изучения темы будет паспорт жанра, героя.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453555"/>
                  </a:ext>
                </a:extLst>
              </a:tr>
              <a:tr h="42541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Имя ___________________________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Создатель______________________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Прописка_______________________</a:t>
                      </a:r>
                      <a:b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Внешний вид (особые приметы) ______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качества ____________________________________________________________________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 </a:t>
                      </a:r>
                    </a:p>
                  </a:txBody>
                  <a:tcPr marL="39759" marR="39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65"/>
                        </a:lnSpc>
                        <a:spcAft>
                          <a:spcPts val="800"/>
                        </a:spcAft>
                      </a:pPr>
                      <a:r>
                        <a:rPr lang="ru-RU" sz="1300" b="1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Имя – Иван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65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(создатель) – </a:t>
                      </a:r>
                      <a:r>
                        <a:rPr lang="ru-RU" sz="1300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Пётр Павлович Ершов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65"/>
                        </a:lnSpc>
                        <a:spcAft>
                          <a:spcPts val="800"/>
                        </a:spcAft>
                      </a:pPr>
                      <a:r>
                        <a:rPr lang="ru-RU" sz="1300" b="1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Прописка – </a:t>
                      </a:r>
                      <a:r>
                        <a:rPr lang="ru-RU" sz="1300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русская сказка «Конек-Горбунок»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65"/>
                        </a:lnSpc>
                        <a:spcAft>
                          <a:spcPts val="800"/>
                        </a:spcAft>
                      </a:pPr>
                      <a:r>
                        <a:rPr lang="ru-RU" sz="1300" b="1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Где живет – </a:t>
                      </a:r>
                      <a:r>
                        <a:rPr lang="ru-RU" sz="1300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 град-столице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65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Кем служит – </a:t>
                      </a:r>
                      <a:r>
                        <a:rPr lang="ru-RU" sz="1300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конюхом у царя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65"/>
                        </a:lnSpc>
                        <a:spcAft>
                          <a:spcPts val="800"/>
                        </a:spcAft>
                      </a:pPr>
                      <a:r>
                        <a:rPr lang="ru-RU" sz="1300" b="1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Особые приметы – </a:t>
                      </a:r>
                      <a:r>
                        <a:rPr lang="ru-RU" sz="1300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смелый, хитрый, любопытный, выполняет все приказания царя, не прилагая особых усилий (помогает ему во всем конек- Горбунок)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65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составленным паспортам героев можно провести с учащимися викторину</a:t>
                      </a:r>
                      <a:r>
                        <a:rPr lang="ru-RU" sz="13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для этого перемешиваются левые и правые части паспорта. Обучающиеся должны восстановить их. 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65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составить сказочные письма, в которых описываются события, происходящие с героем, но не называют его имени, задача учащихся – назвать героя, автора и произведение.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272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6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77A95-3691-859C-487B-32F9EBA0F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A91152-27FD-1F1F-E65F-CD9B11F421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5E78EA2-BD02-9527-813C-EAE33525B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Формирование познавательных УУД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936EA-8C47-9A5B-1E7D-1AFDE47A1C68}"/>
              </a:ext>
            </a:extLst>
          </p:cNvPr>
          <p:cNvSpPr txBox="1"/>
          <p:nvPr/>
        </p:nvSpPr>
        <p:spPr>
          <a:xfrm>
            <a:off x="539552" y="711368"/>
            <a:ext cx="7848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78E5C4-551B-7AAB-EADC-957C25B338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FFFC766-449E-8C10-FAD5-4E04F8CBE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86102"/>
              </p:ext>
            </p:extLst>
          </p:nvPr>
        </p:nvGraphicFramePr>
        <p:xfrm>
          <a:off x="107505" y="3267356"/>
          <a:ext cx="8928990" cy="3437509"/>
        </p:xfrm>
        <a:graphic>
          <a:graphicData uri="http://schemas.openxmlformats.org/drawingml/2006/table">
            <a:tbl>
              <a:tblPr firstRow="1" firstCol="1" bandRow="1"/>
              <a:tblGrid>
                <a:gridCol w="1304385">
                  <a:extLst>
                    <a:ext uri="{9D8B030D-6E8A-4147-A177-3AD203B41FA5}">
                      <a16:colId xmlns:a16="http://schemas.microsoft.com/office/drawing/2014/main" val="1863604291"/>
                    </a:ext>
                  </a:extLst>
                </a:gridCol>
                <a:gridCol w="4295564">
                  <a:extLst>
                    <a:ext uri="{9D8B030D-6E8A-4147-A177-3AD203B41FA5}">
                      <a16:colId xmlns:a16="http://schemas.microsoft.com/office/drawing/2014/main" val="2373823870"/>
                    </a:ext>
                  </a:extLst>
                </a:gridCol>
                <a:gridCol w="3329041">
                  <a:extLst>
                    <a:ext uri="{9D8B030D-6E8A-4147-A177-3AD203B41FA5}">
                      <a16:colId xmlns:a16="http://schemas.microsoft.com/office/drawing/2014/main" val="3480313476"/>
                    </a:ext>
                  </a:extLst>
                </a:gridCol>
              </a:tblGrid>
              <a:tr h="337785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Отсроченная отгадка</a:t>
                      </a:r>
                      <a:endParaRPr lang="ru-RU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5260" algn="l">
                        <a:lnSpc>
                          <a:spcPts val="147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Приём, направленный на активизацию мыслительной деятельности учащихся на уроке.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Формирует: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80340" lvl="0" indent="-342900" algn="l">
                        <a:lnSpc>
                          <a:spcPts val="1800"/>
                        </a:lnSpc>
                        <a:spcAft>
                          <a:spcPts val="800"/>
                        </a:spcAft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анализировать и сопоставлять факты;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80340" lvl="0" indent="-342900" algn="l">
                        <a:lnSpc>
                          <a:spcPts val="1800"/>
                        </a:lnSpc>
                        <a:spcAft>
                          <a:spcPts val="800"/>
                        </a:spcAft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определять противоречие;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80340" lvl="0" indent="-342900" algn="l">
                        <a:lnSpc>
                          <a:spcPts val="1800"/>
                        </a:lnSpc>
                        <a:spcAft>
                          <a:spcPts val="800"/>
                        </a:spcAft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находить решение имеющимися ресурсами.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80340" lvl="0" indent="-342900" algn="l">
                        <a:lnSpc>
                          <a:spcPts val="18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начале урока учитель дает загадку (удивительный факт), отгадка к которой (ключик для понимания) будет открыта на уроке при работе над новым материалом. 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80340" lvl="0" indent="-342900" algn="l">
                        <a:lnSpc>
                          <a:spcPts val="18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Загадку (удивительный факт) можно дать в конце урока, чтобы начать с нее следующее занятие.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начале урока учитель задает загадку, а отгадка будет открыта на уроке, а может быть и на следующем. 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algn="l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algn="l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Например, перед чтением сказки братья Гримм «Бременские музыканты» задать вопрос “Какой город славится “поющими” животными ?” ( город Бремен)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044360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231940B-6200-E358-57C0-B6060CC94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86434"/>
              </p:ext>
            </p:extLst>
          </p:nvPr>
        </p:nvGraphicFramePr>
        <p:xfrm>
          <a:off x="110531" y="721290"/>
          <a:ext cx="8928990" cy="2469134"/>
        </p:xfrm>
        <a:graphic>
          <a:graphicData uri="http://schemas.openxmlformats.org/drawingml/2006/table">
            <a:tbl>
              <a:tblPr firstRow="1" firstCol="1" bandRow="1"/>
              <a:tblGrid>
                <a:gridCol w="1304385">
                  <a:extLst>
                    <a:ext uri="{9D8B030D-6E8A-4147-A177-3AD203B41FA5}">
                      <a16:colId xmlns:a16="http://schemas.microsoft.com/office/drawing/2014/main" val="3252074355"/>
                    </a:ext>
                  </a:extLst>
                </a:gridCol>
                <a:gridCol w="4295564">
                  <a:extLst>
                    <a:ext uri="{9D8B030D-6E8A-4147-A177-3AD203B41FA5}">
                      <a16:colId xmlns:a16="http://schemas.microsoft.com/office/drawing/2014/main" val="600336999"/>
                    </a:ext>
                  </a:extLst>
                </a:gridCol>
                <a:gridCol w="3329041">
                  <a:extLst>
                    <a:ext uri="{9D8B030D-6E8A-4147-A177-3AD203B41FA5}">
                      <a16:colId xmlns:a16="http://schemas.microsoft.com/office/drawing/2014/main" val="4909494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85090" algn="l">
                        <a:lnSpc>
                          <a:spcPts val="1470"/>
                        </a:lnSpc>
                        <a:spcAft>
                          <a:spcPts val="1500"/>
                        </a:spcAft>
                      </a:pPr>
                      <a:r>
                        <a:rPr lang="ru-RU" sz="1200" b="1" kern="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Удивляй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l">
                        <a:lnSpc>
                          <a:spcPts val="1470"/>
                        </a:lnSpc>
                        <a:spcAft>
                          <a:spcPts val="15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Учитель находит такой угол зрения на изучаемый материал, при котором даже обыденное становится удивительным. Речь идет о постановке проблемы на уроке, а точнее, о создании ситуации противоречия и ее осознании учениками. 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5740" algn="l">
                        <a:lnSpc>
                          <a:spcPts val="1470"/>
                        </a:lnSpc>
                        <a:spcAft>
                          <a:spcPts val="15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Чтобы привлечь внимание ученика к учебному материалу на уроках используются интересные факты биографии отдельного писателя (поэта), которые можно найти в мемуарах, воспоминаниях современников, письмах.</a:t>
                      </a:r>
                      <a:b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Учитель не просто читает (рассказывает) удивительные истории, его цель – через анализ этих материалов добиться более глубокого понимания особенности той эпохи, личности поэта, его творчества.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l">
                        <a:lnSpc>
                          <a:spcPts val="1470"/>
                        </a:lnSpc>
                        <a:spcAft>
                          <a:spcPts val="1500"/>
                        </a:spcAft>
                      </a:pPr>
                      <a:r>
                        <a:rPr lang="ru-RU" sz="1200" i="1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Антон Павлович Чехов в школе плохо писал сочинения, и учителя ставили ему плохие оценки, но это не помешало ему стать великим писателем.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5740" algn="l">
                        <a:lnSpc>
                          <a:spcPts val="1470"/>
                        </a:lnSpc>
                        <a:spcAft>
                          <a:spcPts val="1500"/>
                        </a:spcAft>
                      </a:pPr>
                      <a:r>
                        <a:rPr lang="ru-RU" sz="1200" i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5740" algn="l">
                        <a:lnSpc>
                          <a:spcPts val="1470"/>
                        </a:lnSpc>
                        <a:spcAft>
                          <a:spcPts val="1500"/>
                        </a:spcAft>
                      </a:pPr>
                      <a:r>
                        <a:rPr lang="ru-RU" sz="1200" i="1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Дядя Федор у Э.</a:t>
                      </a: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Успенского</a:t>
                      </a:r>
                      <a:r>
                        <a:rPr lang="ru-RU" sz="1200" i="1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сначала был взрослым, работал лесником, который жил с котом и собачкой. Писатель Борис Заходер посоветовал ему сделать главного героя мальчиком. Писателю потом пришлось переписать всю книжку</a:t>
                      </a: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783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54903-91FA-1583-1E65-A47E1EF55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831FF2-CACB-8472-5975-181F124B50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6A262CC-F88F-FE18-AB9D-7A667366F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Формирование познавательных УУД </a:t>
            </a: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CB776B71-EF5C-6782-4C14-C9CDF6C00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7332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26D7180-FBE2-E48C-3B52-5D4B0DA3E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43927"/>
              </p:ext>
            </p:extLst>
          </p:nvPr>
        </p:nvGraphicFramePr>
        <p:xfrm>
          <a:off x="143272" y="754900"/>
          <a:ext cx="8892479" cy="2169160"/>
        </p:xfrm>
        <a:graphic>
          <a:graphicData uri="http://schemas.openxmlformats.org/drawingml/2006/table">
            <a:tbl>
              <a:tblPr firstRow="1" firstCol="1" bandRow="1"/>
              <a:tblGrid>
                <a:gridCol w="1299052">
                  <a:extLst>
                    <a:ext uri="{9D8B030D-6E8A-4147-A177-3AD203B41FA5}">
                      <a16:colId xmlns:a16="http://schemas.microsoft.com/office/drawing/2014/main" val="2340228738"/>
                    </a:ext>
                  </a:extLst>
                </a:gridCol>
                <a:gridCol w="4277999">
                  <a:extLst>
                    <a:ext uri="{9D8B030D-6E8A-4147-A177-3AD203B41FA5}">
                      <a16:colId xmlns:a16="http://schemas.microsoft.com/office/drawing/2014/main" val="850670877"/>
                    </a:ext>
                  </a:extLst>
                </a:gridCol>
                <a:gridCol w="3315428">
                  <a:extLst>
                    <a:ext uri="{9D8B030D-6E8A-4147-A177-3AD203B41FA5}">
                      <a16:colId xmlns:a16="http://schemas.microsoft.com/office/drawing/2014/main" val="436689407"/>
                    </a:ext>
                  </a:extLst>
                </a:gridCol>
              </a:tblGrid>
              <a:tr h="1708785">
                <a:tc>
                  <a:txBody>
                    <a:bodyPr/>
                    <a:lstStyle/>
                    <a:p>
                      <a:pPr marL="90170" algn="l">
                        <a:lnSpc>
                          <a:spcPts val="147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kern="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Раскадровка</a:t>
                      </a:r>
                      <a:endParaRPr lang="ru-RU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l">
                        <a:lnSpc>
                          <a:spcPts val="147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чтении сказки дети карандашом или фломастером рисуют «мультик» – схематичное изображение событий, происходящих в сказке. Таким образом, на основе обобщённого восприятия, дети могут увидеть и понять логику сюжета.</a:t>
                      </a:r>
                      <a:endParaRPr lang="ru-RU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l">
                        <a:lnSpc>
                          <a:spcPts val="147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5740" algn="l">
                        <a:lnSpc>
                          <a:spcPts val="147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i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574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Алгоритм: </a:t>
                      </a:r>
                      <a:endParaRPr lang="ru-RU" sz="1400" i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i="1" kern="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вспомни последовательность событий;</a:t>
                      </a:r>
                      <a:endParaRPr lang="ru-RU" sz="1400" i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i="1" kern="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раздели текст на части;</a:t>
                      </a:r>
                      <a:endParaRPr lang="ru-RU" sz="1400" i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i="1" kern="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определи главную мысль каждой части.</a:t>
                      </a:r>
                      <a:endParaRPr lang="ru-RU" sz="1400" i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16117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88BAEA7-D85A-6D40-BEF8-1F4C7E691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411897"/>
              </p:ext>
            </p:extLst>
          </p:nvPr>
        </p:nvGraphicFramePr>
        <p:xfrm>
          <a:off x="125760" y="3011686"/>
          <a:ext cx="8892479" cy="863600"/>
        </p:xfrm>
        <a:graphic>
          <a:graphicData uri="http://schemas.openxmlformats.org/drawingml/2006/table">
            <a:tbl>
              <a:tblPr firstRow="1" firstCol="1" bandRow="1"/>
              <a:tblGrid>
                <a:gridCol w="1299052">
                  <a:extLst>
                    <a:ext uri="{9D8B030D-6E8A-4147-A177-3AD203B41FA5}">
                      <a16:colId xmlns:a16="http://schemas.microsoft.com/office/drawing/2014/main" val="3857995758"/>
                    </a:ext>
                  </a:extLst>
                </a:gridCol>
                <a:gridCol w="4277999">
                  <a:extLst>
                    <a:ext uri="{9D8B030D-6E8A-4147-A177-3AD203B41FA5}">
                      <a16:colId xmlns:a16="http://schemas.microsoft.com/office/drawing/2014/main" val="2522266253"/>
                    </a:ext>
                  </a:extLst>
                </a:gridCol>
                <a:gridCol w="3315428">
                  <a:extLst>
                    <a:ext uri="{9D8B030D-6E8A-4147-A177-3AD203B41FA5}">
                      <a16:colId xmlns:a16="http://schemas.microsoft.com/office/drawing/2014/main" val="3541887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just">
                        <a:lnSpc>
                          <a:spcPts val="1470"/>
                        </a:lnSpc>
                        <a:spcAft>
                          <a:spcPts val="1500"/>
                        </a:spcAft>
                      </a:pPr>
                      <a:r>
                        <a:rPr lang="ru-RU" sz="1400" b="1" kern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Загадалки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l">
                        <a:lnSpc>
                          <a:spcPts val="147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Закодированный или таинственный текст о героях произведения. За основу берётся модель: «кто-то сделал что-то, и получилось это», «кто-то был каким-то, и случилось что-то».</a:t>
                      </a:r>
                      <a:endParaRPr lang="ru-RU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l">
                        <a:lnSpc>
                          <a:spcPts val="147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Н. Носов «Шляпа» </a:t>
                      </a:r>
                      <a:endParaRPr lang="ru-RU" sz="1400" i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5740" algn="l">
                        <a:lnSpc>
                          <a:spcPts val="147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Однажды я попал под предмет одежды и ужасно напугал двух мальчиков: Вовку и Вадика</a:t>
                      </a:r>
                      <a:endParaRPr lang="ru-RU" sz="1400" i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77765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A5F7556-8FF2-5567-5A20-945354B7E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435916"/>
              </p:ext>
            </p:extLst>
          </p:nvPr>
        </p:nvGraphicFramePr>
        <p:xfrm>
          <a:off x="0" y="3962912"/>
          <a:ext cx="9143999" cy="1649210"/>
        </p:xfrm>
        <a:graphic>
          <a:graphicData uri="http://schemas.openxmlformats.org/drawingml/2006/table">
            <a:tbl>
              <a:tblPr firstRow="1" firstCol="1" bandRow="1"/>
              <a:tblGrid>
                <a:gridCol w="1335795">
                  <a:extLst>
                    <a:ext uri="{9D8B030D-6E8A-4147-A177-3AD203B41FA5}">
                      <a16:colId xmlns:a16="http://schemas.microsoft.com/office/drawing/2014/main" val="4266059056"/>
                    </a:ext>
                  </a:extLst>
                </a:gridCol>
                <a:gridCol w="4399000">
                  <a:extLst>
                    <a:ext uri="{9D8B030D-6E8A-4147-A177-3AD203B41FA5}">
                      <a16:colId xmlns:a16="http://schemas.microsoft.com/office/drawing/2014/main" val="1151052430"/>
                    </a:ext>
                  </a:extLst>
                </a:gridCol>
                <a:gridCol w="3409204">
                  <a:extLst>
                    <a:ext uri="{9D8B030D-6E8A-4147-A177-3AD203B41FA5}">
                      <a16:colId xmlns:a16="http://schemas.microsoft.com/office/drawing/2014/main" val="2597375384"/>
                    </a:ext>
                  </a:extLst>
                </a:gridCol>
              </a:tblGrid>
              <a:tr h="1649210">
                <a:tc>
                  <a:txBody>
                    <a:bodyPr/>
                    <a:lstStyle/>
                    <a:p>
                      <a:pPr marL="85090" algn="l">
                        <a:lnSpc>
                          <a:spcPts val="1470"/>
                        </a:lnSpc>
                        <a:spcAft>
                          <a:spcPts val="1500"/>
                        </a:spcAft>
                      </a:pPr>
                      <a:r>
                        <a:rPr lang="ru-RU" sz="1400" b="1" kern="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Фантастическая добавка</a:t>
                      </a:r>
                      <a:endParaRPr lang="ru-RU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l">
                        <a:lnSpc>
                          <a:spcPts val="147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дополняет реальную ситуацию фантастикой (например, переносом реального или литературного героя во времени; исключением его из произведения; добавлением нового героя и анализом того, как в этом случае будут развиваться события; рассмотрением ситуации с необычной точки зрения, например, прутика).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l">
                        <a:lnSpc>
                          <a:spcPts val="1470"/>
                        </a:lnSpc>
                        <a:spcAft>
                          <a:spcPts val="1500"/>
                        </a:spcAft>
                      </a:pPr>
                      <a:r>
                        <a:rPr lang="ru-RU" sz="1400" i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Задание: пофантазируйте немного и попробуйте пересказать сказку В.М. Гаршина «Лягушка – путешественница» от имени прутика, с помощью которого она путешествовала.</a:t>
                      </a:r>
                      <a:endParaRPr lang="ru-RU" sz="140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79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5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г\Desktop\knigi-chtenie-shablo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022"/>
            <a:ext cx="9144000" cy="90871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Приём «Угадай вопрос» 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(</a:t>
            </a:r>
            <a:r>
              <a:rPr lang="ru-RU" sz="1800" b="1" i="1" dirty="0">
                <a:solidFill>
                  <a:schemeClr val="tx1"/>
                </a:solidFill>
              </a:rPr>
              <a:t>«Главные реки» Виктор Драгунский)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08" y="1056741"/>
            <a:ext cx="9144000" cy="473008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  Ученику, вышедшему к доске,  даётся карточка с вопросами. Он, не читая вопроса вслух и не показывая, что написано на карточке, громко отвечает на него. Остальным нужно догадаться, каким был вопрос.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992"/>
            <a:ext cx="4496048" cy="337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0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ег\Desktop\knigi-chtenie-shablon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6" y="0"/>
            <a:ext cx="9183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4954562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 Если мы будем учить сегодня так, как учили вчера, мы украдём у детей завтра».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Джон Дьюи</a:t>
            </a:r>
            <a:endParaRPr lang="ru-RU" sz="4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3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Приём «Угадай вопрос»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1006352"/>
            <a:ext cx="9144000" cy="580526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От чьего имени ведётся рассказ?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Как звали главного героя?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Почему Дениска опоздал на урок?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Каким образом друзья подсказывают мальчику верные ответы?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Какую отметку получил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мальчик?</a:t>
            </a:r>
          </a:p>
          <a:p>
            <a:pPr algn="l"/>
            <a:endParaRPr lang="ru-RU" dirty="0"/>
          </a:p>
          <a:p>
            <a:pPr marL="514350" indent="-514350" algn="l">
              <a:buAutoNum type="arabicPeriod"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32848"/>
            <a:ext cx="3059832" cy="34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4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95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8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688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Приём «Пропущенный вопрос»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>
                <a:solidFill>
                  <a:schemeClr val="tx1"/>
                </a:solidFill>
              </a:rPr>
              <a:t>   У детей карточки с заданием «Вставь пропущенный вопрос». Дети должны прочитать все вопросы, восстановить последовательность событий в рассказе и записать вопрос, который пропустил учитель.</a:t>
            </a:r>
          </a:p>
          <a:p>
            <a:pPr marL="457200" indent="-457200" algn="l">
              <a:buAutoNum type="arabicPeriod"/>
            </a:pPr>
            <a:endParaRPr lang="ru-RU" sz="20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О чём догадался главный герой в начале рассказа?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solidFill>
                  <a:srgbClr val="FF0000"/>
                </a:solidFill>
              </a:rPr>
              <a:t>Какие задания нужно было выполнить?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Что делал главный герой, вместо того, чтобы учить стихотворения?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solidFill>
                  <a:srgbClr val="FF0000"/>
                </a:solidFill>
              </a:rPr>
              <a:t>Что тренировался делать главный герой целую половину лета?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 Сколько времени понадобилось Дениске, чтобы одеться в школу? 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solidFill>
                  <a:srgbClr val="FF0000"/>
                </a:solidFill>
              </a:rPr>
              <a:t>Каким образом Кораблев показал учительнице, что он вежливый? 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Как отреагировала учительница на громкое приветствие Кораблёва?</a:t>
            </a:r>
          </a:p>
          <a:p>
            <a:pPr marL="457200" indent="-457200" algn="l">
              <a:buAutoNum type="arabicPeriod"/>
            </a:pPr>
            <a:endParaRPr lang="ru-RU" sz="2000" dirty="0"/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181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08111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Приём «Ромашка </a:t>
            </a:r>
            <a:r>
              <a:rPr lang="ru-RU" b="1" dirty="0" err="1">
                <a:solidFill>
                  <a:srgbClr val="FF0000"/>
                </a:solidFill>
              </a:rPr>
              <a:t>Блума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008112"/>
            <a:ext cx="9144000" cy="584988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   В том потоке информации, в котором живём, необходимо научить детей анализировать эту информацию, уметь выразить своё отношение к ней, отвергать ненужную, т.е. формулировать вопросы и находить на них ответы.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   Такую задачу ставит технология развития критического мышления. И один из её приёмов </a:t>
            </a:r>
            <a:r>
              <a:rPr lang="ru-RU" sz="2400" b="1" dirty="0">
                <a:solidFill>
                  <a:schemeClr val="tx1"/>
                </a:solidFill>
              </a:rPr>
              <a:t>«Ромашка </a:t>
            </a:r>
            <a:r>
              <a:rPr lang="ru-RU" sz="2400" b="1" dirty="0" err="1">
                <a:solidFill>
                  <a:schemeClr val="tx1"/>
                </a:solidFill>
              </a:rPr>
              <a:t>Блума</a:t>
            </a:r>
            <a:r>
              <a:rPr lang="ru-RU" sz="2400" b="1" dirty="0">
                <a:solidFill>
                  <a:schemeClr val="tx1"/>
                </a:solidFill>
              </a:rPr>
              <a:t>»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   Ромашка состоит из шести лепестков, каждый из которых содержит определённый тип вопросов.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    «Ромашку» можно использовать на стадии «Вызова», тогда ученики сначала задают вопросы, а потом ищут на них ответы, или на стадии «Рефлексии» для обобщения полученных знаний.</a:t>
            </a:r>
          </a:p>
        </p:txBody>
      </p:sp>
    </p:spTree>
    <p:extLst>
      <p:ext uri="{BB962C8B-B14F-4D97-AF65-F5344CB8AC3E}">
        <p14:creationId xmlns:p14="http://schemas.microsoft.com/office/powerpoint/2010/main" val="31199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:\Users\Олег\Desktop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86" y="0"/>
            <a:ext cx="9201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4433">
            <a:off x="465409" y="819179"/>
            <a:ext cx="371951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098">
            <a:off x="3972986" y="2692963"/>
            <a:ext cx="371951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7961" y="-617708"/>
            <a:ext cx="3719513" cy="415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93" y="-423234"/>
            <a:ext cx="371951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58990">
            <a:off x="4866729" y="927137"/>
            <a:ext cx="371951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202838" y="2520099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6155" y="2478702"/>
            <a:ext cx="371951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993722">
            <a:off x="1835696" y="9286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969792">
            <a:off x="827584" y="2420887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ПРАКТИЧЕСКИЕ  ВОПРОСЫ</a:t>
            </a:r>
            <a:br>
              <a:rPr lang="ru-RU" dirty="0"/>
            </a:br>
            <a:r>
              <a:rPr lang="ru-RU" dirty="0"/>
              <a:t>Как бы ты поступил на месте….?</a:t>
            </a:r>
          </a:p>
        </p:txBody>
      </p:sp>
      <p:sp>
        <p:nvSpPr>
          <p:cNvPr id="7" name="Прямоугольник 6"/>
          <p:cNvSpPr/>
          <p:nvPr/>
        </p:nvSpPr>
        <p:spPr>
          <a:xfrm rot="20957631">
            <a:off x="5321764" y="2542045"/>
            <a:ext cx="3737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УТОЧНЯЮЩИЕ ВОПРОСЫ</a:t>
            </a:r>
            <a:br>
              <a:rPr lang="ru-RU" dirty="0"/>
            </a:br>
            <a:r>
              <a:rPr lang="ru-RU" dirty="0"/>
              <a:t>Если я правильно понял…?</a:t>
            </a:r>
          </a:p>
        </p:txBody>
      </p:sp>
      <p:sp>
        <p:nvSpPr>
          <p:cNvPr id="8" name="Прямоугольник 7"/>
          <p:cNvSpPr/>
          <p:nvPr/>
        </p:nvSpPr>
        <p:spPr>
          <a:xfrm rot="2728328">
            <a:off x="1619884" y="1750608"/>
            <a:ext cx="4812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ПРОСТЫЕ ВОПРОСЫ</a:t>
            </a:r>
            <a:br>
              <a:rPr lang="ru-RU" dirty="0"/>
            </a:br>
            <a:r>
              <a:rPr lang="ru-RU" dirty="0"/>
              <a:t>Что? Кто? Где? Когда? Как?</a:t>
            </a:r>
          </a:p>
        </p:txBody>
      </p:sp>
      <p:sp>
        <p:nvSpPr>
          <p:cNvPr id="9" name="Прямоугольник 8"/>
          <p:cNvSpPr/>
          <p:nvPr/>
        </p:nvSpPr>
        <p:spPr>
          <a:xfrm rot="2958559">
            <a:off x="4490321" y="4726073"/>
            <a:ext cx="3248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ОБЪЯСНЯЮЩИЕ ВОПРОСЫ</a:t>
            </a:r>
            <a:br>
              <a:rPr lang="ru-RU" dirty="0"/>
            </a:br>
            <a:r>
              <a:rPr lang="ru-RU" dirty="0"/>
              <a:t>Почему?</a:t>
            </a:r>
          </a:p>
        </p:txBody>
      </p:sp>
      <p:sp>
        <p:nvSpPr>
          <p:cNvPr id="10" name="Прямоугольник 9"/>
          <p:cNvSpPr/>
          <p:nvPr/>
        </p:nvSpPr>
        <p:spPr>
          <a:xfrm rot="19623584">
            <a:off x="4520143" y="729000"/>
            <a:ext cx="421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</a:t>
            </a:r>
            <a:r>
              <a:rPr lang="ru-RU" b="1" dirty="0">
                <a:solidFill>
                  <a:srgbClr val="FF0000"/>
                </a:solidFill>
              </a:rPr>
              <a:t>ТВОРЧЕСКИЕ ВОПРОСЫ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      Что было бы, если ..?</a:t>
            </a:r>
          </a:p>
        </p:txBody>
      </p:sp>
      <p:sp>
        <p:nvSpPr>
          <p:cNvPr id="11" name="Прямоугольник 10"/>
          <p:cNvSpPr/>
          <p:nvPr/>
        </p:nvSpPr>
        <p:spPr>
          <a:xfrm rot="19349763">
            <a:off x="1051463" y="4310983"/>
            <a:ext cx="408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</a:t>
            </a:r>
            <a:r>
              <a:rPr lang="ru-RU" b="1" dirty="0">
                <a:solidFill>
                  <a:srgbClr val="FF0000"/>
                </a:solidFill>
              </a:rPr>
              <a:t>ОЦЕНОЧНЫЕ ВОПРОСЫ</a:t>
            </a:r>
            <a:br>
              <a:rPr lang="ru-RU" dirty="0"/>
            </a:br>
            <a:r>
              <a:rPr lang="ru-RU" dirty="0"/>
              <a:t>       Почему … хорошо, а …. плохо?</a:t>
            </a:r>
          </a:p>
        </p:txBody>
      </p:sp>
    </p:spTree>
    <p:extLst>
      <p:ext uri="{BB962C8B-B14F-4D97-AF65-F5344CB8AC3E}">
        <p14:creationId xmlns:p14="http://schemas.microsoft.com/office/powerpoint/2010/main" val="13581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B5999-1034-5732-8BB0-08B2F7DDE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17C671-88C8-796F-478B-38368B966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2538A21-A5C7-79C9-1A9D-3DCA7A174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08111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8B57A958-B3C2-7401-AB65-DEA3ACC48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445740"/>
            <a:ext cx="8928992" cy="456743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</a:rPr>
              <a:t>   </a:t>
            </a:r>
            <a:r>
              <a:rPr lang="ru-RU" sz="2400" b="1" u="sng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24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-умение устанавливать логическую </a:t>
            </a:r>
            <a:r>
              <a:rPr lang="ru-RU" sz="2400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следственную связь событий;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Коммуникативные УУД: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умение слушать и понимать других;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умение строить речевое высказывание в соответствии с поставленными задачами;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 умение оформлять свои мысли в устной форме;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умение работать в паре.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Регулятивные: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умение адекватно оценивать себя и других.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64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г\Desktop\knigi-chtenie-shablon-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68759"/>
          </a:xfrm>
        </p:spPr>
        <p:txBody>
          <a:bodyPr>
            <a:noAutofit/>
          </a:bodyPr>
          <a:lstStyle/>
          <a:p>
            <a:pPr algn="l"/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Приём «Шесть шляп».</a:t>
            </a:r>
            <a:r>
              <a:rPr lang="ru-RU" sz="2800" dirty="0"/>
              <a:t>  На стадии рефлексии предлагаю использовать приём «Шесть шляп». Это адаптированная методика развития  британского психолога Эдварда Де Боно.</a:t>
            </a:r>
            <a:br>
              <a:rPr lang="ru-RU" sz="2800" dirty="0"/>
            </a:br>
            <a:r>
              <a:rPr lang="ru-RU" sz="2800" dirty="0"/>
              <a:t>Цвет каждой шляпы имеет своё значение. В соответствии со значение цвета ребёнок получает своё задание. 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5292080" cy="406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36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knigi-chtenie-shablon-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Приём «Шесть шляп»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252520" cy="609329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                            </a:t>
            </a:r>
            <a:r>
              <a:rPr lang="ru-RU" sz="2800" b="1" dirty="0">
                <a:solidFill>
                  <a:srgbClr val="FF0000"/>
                </a:solidFill>
              </a:rPr>
              <a:t>(чувства)         </a:t>
            </a:r>
            <a:r>
              <a:rPr lang="ru-RU" sz="2400" b="1" dirty="0">
                <a:solidFill>
                  <a:schemeClr val="tx1"/>
                </a:solidFill>
              </a:rPr>
              <a:t>- Что вы чувствуете по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                                                            отношению к герою?</a:t>
            </a:r>
          </a:p>
          <a:p>
            <a:pPr algn="l"/>
            <a:r>
              <a:rPr lang="ru-RU" sz="2800" b="1" dirty="0">
                <a:solidFill>
                  <a:srgbClr val="FFFF00"/>
                </a:solidFill>
              </a:rPr>
              <a:t>                            (оптимизм)    </a:t>
            </a:r>
            <a:r>
              <a:rPr lang="ru-RU" sz="2400" b="1" dirty="0">
                <a:solidFill>
                  <a:schemeClr val="tx1"/>
                </a:solidFill>
              </a:rPr>
              <a:t>– Что хорошего можно взять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                            из произведения для себя?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                            (критик)     </a:t>
            </a:r>
            <a:r>
              <a:rPr lang="ru-RU" sz="2400" b="1" dirty="0">
                <a:solidFill>
                  <a:schemeClr val="tx1"/>
                </a:solidFill>
              </a:rPr>
              <a:t>- Что плохого в поступках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                             героев? </a:t>
            </a:r>
          </a:p>
          <a:p>
            <a:pPr algn="l"/>
            <a:r>
              <a:rPr lang="ru-RU" sz="2400" b="1" dirty="0">
                <a:solidFill>
                  <a:srgbClr val="0070C0"/>
                </a:solidFill>
              </a:rPr>
              <a:t>                                 </a:t>
            </a:r>
            <a:r>
              <a:rPr lang="ru-RU" sz="2800" b="1" dirty="0">
                <a:solidFill>
                  <a:srgbClr val="0070C0"/>
                </a:solidFill>
              </a:rPr>
              <a:t>(обобщение)   </a:t>
            </a:r>
            <a:r>
              <a:rPr lang="ru-RU" sz="2400" b="1" dirty="0">
                <a:solidFill>
                  <a:schemeClr val="tx1"/>
                </a:solidFill>
              </a:rPr>
              <a:t>-  Дайте совет герою или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                            читателю. 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                            </a:t>
            </a:r>
            <a:r>
              <a:rPr lang="ru-RU" sz="2800" b="1" dirty="0">
                <a:solidFill>
                  <a:schemeClr val="bg1"/>
                </a:solidFill>
              </a:rPr>
              <a:t>(учёный)        </a:t>
            </a:r>
            <a:r>
              <a:rPr lang="ru-RU" sz="2400" b="1" dirty="0">
                <a:solidFill>
                  <a:schemeClr val="tx1"/>
                </a:solidFill>
              </a:rPr>
              <a:t>- Чему следует поучиться у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                            героя.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                                 </a:t>
            </a:r>
            <a:r>
              <a:rPr lang="ru-RU" sz="2800" b="1" dirty="0">
                <a:solidFill>
                  <a:srgbClr val="00B050"/>
                </a:solidFill>
              </a:rPr>
              <a:t>(творчество)  </a:t>
            </a:r>
            <a:r>
              <a:rPr lang="ru-RU" sz="2400" b="1" dirty="0">
                <a:solidFill>
                  <a:schemeClr val="tx1"/>
                </a:solidFill>
              </a:rPr>
              <a:t>- Продолжите рассказ. </a:t>
            </a:r>
          </a:p>
          <a:p>
            <a:pPr algn="l"/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2696"/>
            <a:ext cx="11160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1" y="1628800"/>
            <a:ext cx="11160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2" y="2524828"/>
            <a:ext cx="11160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10175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597971"/>
            <a:ext cx="10239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" y="5463158"/>
            <a:ext cx="10175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4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" y="0"/>
            <a:ext cx="9127441" cy="69573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557" y="1"/>
            <a:ext cx="9127441" cy="126875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Приём «Шесть шляп»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556" y="980728"/>
            <a:ext cx="9127442" cy="587727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bg1"/>
                </a:solidFill>
              </a:rPr>
              <a:t>Белая шляпа. </a:t>
            </a:r>
            <a:r>
              <a:rPr lang="ru-RU" sz="2400" dirty="0">
                <a:solidFill>
                  <a:schemeClr val="tx1"/>
                </a:solidFill>
              </a:rPr>
              <a:t>Назовите героев и суть рассказа «Главные реки».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rgbClr val="FF0000"/>
                </a:solidFill>
              </a:rPr>
              <a:t>Красная шляпа. </a:t>
            </a:r>
            <a:r>
              <a:rPr lang="ru-RU" sz="2400" dirty="0">
                <a:solidFill>
                  <a:schemeClr val="tx1"/>
                </a:solidFill>
              </a:rPr>
              <a:t>Какое настроение вызвал у вас этот рассказ?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rgbClr val="FFFF00"/>
                </a:solidFill>
              </a:rPr>
              <a:t>Жёлтая шляпа. </a:t>
            </a:r>
            <a:r>
              <a:rPr lang="ru-RU" sz="2400" dirty="0">
                <a:solidFill>
                  <a:schemeClr val="tx1"/>
                </a:solidFill>
              </a:rPr>
              <a:t>Что вам понравилось больше всего в рассказе «Главные реки?»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tx1"/>
                </a:solidFill>
              </a:rPr>
              <a:t>Чёрная шляпа. </a:t>
            </a:r>
            <a:r>
              <a:rPr lang="ru-RU" sz="2400" dirty="0">
                <a:solidFill>
                  <a:schemeClr val="tx1"/>
                </a:solidFill>
              </a:rPr>
              <a:t>Что вам не понравилось в рассказе, было трудным, неясным?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rgbClr val="00B050"/>
                </a:solidFill>
              </a:rPr>
              <a:t>Зелёная шляпа. </a:t>
            </a:r>
            <a:r>
              <a:rPr lang="ru-RU" sz="2400" dirty="0">
                <a:solidFill>
                  <a:schemeClr val="tx1"/>
                </a:solidFill>
              </a:rPr>
              <a:t>Что бы вы хотели изменить в рассказе? Какое продолжение можно было бы придумать?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rgbClr val="0070C0"/>
                </a:solidFill>
              </a:rPr>
              <a:t>Синяя шляпа</a:t>
            </a:r>
            <a:r>
              <a:rPr lang="ru-RU" sz="2400" dirty="0"/>
              <a:t>. </a:t>
            </a:r>
            <a:r>
              <a:rPr lang="ru-RU" sz="2400" dirty="0">
                <a:solidFill>
                  <a:schemeClr val="tx1"/>
                </a:solidFill>
              </a:rPr>
              <a:t>Зачем был написан рассказ? Чему он учит?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7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5E03A-A302-E5FC-A152-BC6977BB3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FF2761-0FB6-3DA9-B75E-EC327F617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1AC96F-E0E2-EA98-C6C8-981119FFF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94B1829E-ABAF-467E-C5E1-6AFD70B89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47300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Регулятивные: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- умение структурировать информацию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Коммуникативные: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 умение слушать и понимать других;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 умение строить речевое высказывание в соответствии с поставленными задачами;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  умение оформлять свои мысли в устной форме;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Личностные УУД: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 </a:t>
            </a:r>
            <a:r>
              <a:rPr lang="ru-RU" dirty="0">
                <a:solidFill>
                  <a:schemeClr val="tx1"/>
                </a:solidFill>
              </a:rPr>
              <a:t> учатся выказывать своё отношение к героям, выражать свои эмоции; 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 </a:t>
            </a:r>
            <a:r>
              <a:rPr lang="ru-RU" dirty="0">
                <a:solidFill>
                  <a:schemeClr val="tx1"/>
                </a:solidFill>
              </a:rPr>
              <a:t> учатся оценивать поступки в соответствии с определённой ситуацией.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8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Вывод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473008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   Представленные приёмы и методы можно использовать и на других уроках, изменяя задания. В каждой развивающей технологии таких приёмов очень много. Главное – эти приёмы и методы очень эффективны, потому что не только ученики могут достигать высоких результатов в своём развитии, но и мы педагоги, стараясь сделать наш урок максимально развивающим, совершенствуемся и растём профессионально.</a:t>
            </a:r>
          </a:p>
        </p:txBody>
      </p:sp>
    </p:spTree>
    <p:extLst>
      <p:ext uri="{BB962C8B-B14F-4D97-AF65-F5344CB8AC3E}">
        <p14:creationId xmlns:p14="http://schemas.microsoft.com/office/powerpoint/2010/main" val="73742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ег\Desktop\knigi-chtenie-shablon-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9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301207"/>
          </a:xfrm>
        </p:spPr>
        <p:txBody>
          <a:bodyPr>
            <a:normAutofit fontScale="90000"/>
          </a:bodyPr>
          <a:lstStyle/>
          <a:p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УУД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способов действий обучающегося, которая обеспечивает его способность к самостоятельному усвоению новых знаний, включая и организацию самого процесса усвоения.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C20B6-2D41-E421-7E2A-C9C38E3B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E1ED316-BC44-333B-DA27-5436C7C93F9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FBDBD5-6929-9859-72DF-4B7FB9FF8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F7C07D18-F353-1691-9464-F5133044B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4730080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tx1"/>
                </a:solidFill>
              </a:rPr>
              <a:t>   </a:t>
            </a:r>
            <a:r>
              <a:rPr lang="ru-RU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«Читать — это еще ничего не значит; что читать и как понимать читаемое — вот в чем главное дело». </a:t>
            </a:r>
          </a:p>
          <a:p>
            <a:pPr algn="r"/>
            <a:r>
              <a:rPr lang="ru-RU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К.Д. Ушинского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knigi-chtenie-shablon-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6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-171399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Виды универсальных учебных действий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64765754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0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296B38-4195-4469-BA75-3635050B3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DA296B38-4195-4469-BA75-3635050B3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DA296B38-4195-4469-BA75-3635050B3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DA296B38-4195-4469-BA75-3635050B3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DA296B38-4195-4469-BA75-3635050B3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F5E9F6-BC52-40EB-BA8C-921B9ACE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75F5E9F6-BC52-40EB-BA8C-921B9ACE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75F5E9F6-BC52-40EB-BA8C-921B9ACE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75F5E9F6-BC52-40EB-BA8C-921B9ACE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75F5E9F6-BC52-40EB-BA8C-921B9ACE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C4CA57-8A05-42DA-A76C-6F1E96978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82C4CA57-8A05-42DA-A76C-6F1E96978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82C4CA57-8A05-42DA-A76C-6F1E96978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82C4CA57-8A05-42DA-A76C-6F1E96978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82C4CA57-8A05-42DA-A76C-6F1E96978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6F64F6-A261-4984-86C8-D866A46F5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0B6F64F6-A261-4984-86C8-D866A46F5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0B6F64F6-A261-4984-86C8-D866A46F5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0B6F64F6-A261-4984-86C8-D866A46F5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0B6F64F6-A261-4984-86C8-D866A46F5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г\Desktop\knigi-chtenie-shablon-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УУД на уроках литературного чтения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 смыслообразование через прослеживание судьбы героя и ориентацию обучающегося в системе личностных смыслов;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самоопределение и самопознание на основе сравнения образа «я» с героями литературных произведений;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основы гражданской идентичности путём знакомства с героическим историческим прошлым своего народа и своей страны и переживания гордости и эмоциональной сопричастности подвигам и достижениям её граждан;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эстетические ценности и на их основе эстетические критерии;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нравственно-этического оценивание через выявление морального содержания и нравственного значения действий персонажей;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эмоционально-личностная децентрация на основе отождествления себя с героями произведения, соотнесение и сопоставление их позиций, взглядов и мнений;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умение понимать контекстную речь на основе воссоздания картины событий и поступков персонажей;                              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                                           умение произвольно и выразительно строить контекстную речь;                                                 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                                           умение строить план с выделением существенной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516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ег\Desktop\knigi-chtenie-shablon-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Виды заданий, формирующие личностные УУД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52503788"/>
              </p:ext>
            </p:extLst>
          </p:nvPr>
        </p:nvGraphicFramePr>
        <p:xfrm>
          <a:off x="0" y="764704"/>
          <a:ext cx="9144000" cy="607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291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531B6F-48FA-4F9C-B1FE-1243A214B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C531B6F-48FA-4F9C-B1FE-1243A214B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E26E96-FAD7-4CC8-B2A3-04B08CEEE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FBE26E96-FAD7-4CC8-B2A3-04B08CEEE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38300E-E638-43B4-B58E-296E0AF75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638300E-E638-43B4-B58E-296E0AF75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380AF2-278F-462C-94AF-FCDC6A3B3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61380AF2-278F-462C-94AF-FCDC6A3B3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7A319D-0E47-494B-A64B-43C77483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A57A319D-0E47-494B-A64B-43C774839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Desktop\knigi-chtenie-shablon-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Виды заданий, формирующие регулятивные УУД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24688086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10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BABD9F-9BBA-4B1A-BBFF-D99E60E0A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6">
                                            <p:graphicEl>
                                              <a:dgm id="{79BABD9F-9BBA-4B1A-BBFF-D99E60E0A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915763-5A32-4DA9-AA36-3C026B6F5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750"/>
                                        <p:tgtEl>
                                          <p:spTgt spid="6">
                                            <p:graphicEl>
                                              <a:dgm id="{2B915763-5A32-4DA9-AA36-3C026B6F5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E1E252-485C-440B-BC0E-E2C099D16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6">
                                            <p:graphicEl>
                                              <a:dgm id="{2CE1E252-485C-440B-BC0E-E2C099D16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5EAA87-B0D0-474E-8FB9-81F5E8E1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750"/>
                                        <p:tgtEl>
                                          <p:spTgt spid="6">
                                            <p:graphicEl>
                                              <a:dgm id="{7D5EAA87-B0D0-474E-8FB9-81F5E8E18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B636F-9DB9-2C96-BB8C-DF47CD65C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knigi-chtenie-shablon-1.png">
            <a:extLst>
              <a:ext uri="{FF2B5EF4-FFF2-40B4-BE49-F238E27FC236}">
                <a16:creationId xmlns:a16="http://schemas.microsoft.com/office/drawing/2014/main" id="{9FDD1E82-41A7-4311-4DCC-E6887120DC9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A7699EA-9178-45B5-662C-06A4D80F7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«Рюкзак»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(«Мешочек», «Корзина»)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5E7BF-6EA1-8C5E-0444-AEAA5626C1D5}"/>
              </a:ext>
            </a:extLst>
          </p:cNvPr>
          <p:cNvSpPr txBox="1"/>
          <p:nvPr/>
        </p:nvSpPr>
        <p:spPr>
          <a:xfrm>
            <a:off x="539552" y="1529408"/>
            <a:ext cx="820891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Прием  используется чаще всего  после изучения большого раздела. Суть - зафиксировать свои продвижения в учебе, а также, возможно, в отношениях с другими. Рюкзак перемещается от одного ученика к другому. Каждый не просто фиксирует успех, но и приводит конкретный пример. Если нужно собраться с мыслями, можно сказать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"пропускаю ход".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научился составлять план текста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разобрался в такой-то теме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Дети учатся высказывать и оспаривать свое мнение, сотрудничать, анализировать и оценивать свою деятельность и деятельность своих товарищей.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8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Desktop\knigi-chtenie-shablon-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9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Коммуникативные действия: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60238720"/>
              </p:ext>
            </p:extLst>
          </p:nvPr>
        </p:nvGraphicFramePr>
        <p:xfrm>
          <a:off x="0" y="980728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79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32534-A83D-4CCF-85D4-8FD298334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6">
                                            <p:graphicEl>
                                              <a:dgm id="{A1532534-A83D-4CCF-85D4-8FD298334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6">
                                            <p:graphicEl>
                                              <a:dgm id="{A1532534-A83D-4CCF-85D4-8FD298334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5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A75D81-3AC2-430C-8611-F29B58E45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6">
                                            <p:graphicEl>
                                              <a:dgm id="{BFA75D81-3AC2-430C-8611-F29B58E45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6">
                                            <p:graphicEl>
                                              <a:dgm id="{BFA75D81-3AC2-430C-8611-F29B58E45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637657-2840-4FA8-8838-E85B3068B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6">
                                            <p:graphicEl>
                                              <a:dgm id="{85637657-2840-4FA8-8838-E85B3068B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6">
                                            <p:graphicEl>
                                              <a:dgm id="{85637657-2840-4FA8-8838-E85B3068B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4AFDB3-DED1-4F4A-BBA9-B3EBD1A04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6">
                                            <p:graphicEl>
                                              <a:dgm id="{944AFDB3-DED1-4F4A-BBA9-B3EBD1A04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6">
                                            <p:graphicEl>
                                              <a:dgm id="{944AFDB3-DED1-4F4A-BBA9-B3EBD1A04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5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C0AB-BB4F-4ED3-ABD2-06316793E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6">
                                            <p:graphicEl>
                                              <a:dgm id="{CA69C0AB-BB4F-4ED3-ABD2-06316793E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6">
                                            <p:graphicEl>
                                              <a:dgm id="{CA69C0AB-BB4F-4ED3-ABD2-06316793E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9FB3DF-2C8D-4E97-A056-7DEB55D78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6">
                                            <p:graphicEl>
                                              <a:dgm id="{A99FB3DF-2C8D-4E97-A056-7DEB55D78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6">
                                            <p:graphicEl>
                                              <a:dgm id="{A99FB3DF-2C8D-4E97-A056-7DEB55D78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1BBA69-7F19-43CE-B681-87136D945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6">
                                            <p:graphicEl>
                                              <a:dgm id="{9B1BBA69-7F19-43CE-B681-87136D945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" fill="hold"/>
                                        <p:tgtEl>
                                          <p:spTgt spid="6">
                                            <p:graphicEl>
                                              <a:dgm id="{9B1BBA69-7F19-43CE-B681-87136D945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5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E39760-4652-4AC0-AA7D-66ECDA7C8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6">
                                            <p:graphicEl>
                                              <a:dgm id="{8CE39760-4652-4AC0-AA7D-66ECDA7C8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6">
                                            <p:graphicEl>
                                              <a:dgm id="{8CE39760-4652-4AC0-AA7D-66ECDA7C8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5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A57D64-B3D8-44C4-B062-5BB9845D1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6">
                                            <p:graphicEl>
                                              <a:dgm id="{D7A57D64-B3D8-44C4-B062-5BB9845D1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00" fill="hold"/>
                                        <p:tgtEl>
                                          <p:spTgt spid="6">
                                            <p:graphicEl>
                                              <a:dgm id="{D7A57D64-B3D8-44C4-B062-5BB9845D1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5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104CB6-F64A-4CF5-AA50-69F091955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6">
                                            <p:graphicEl>
                                              <a:dgm id="{C3104CB6-F64A-4CF5-AA50-69F091955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00" fill="hold"/>
                                        <p:tgtEl>
                                          <p:spTgt spid="6">
                                            <p:graphicEl>
                                              <a:dgm id="{C3104CB6-F64A-4CF5-AA50-69F091955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889572-D3DC-4498-A24F-D09FC08E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 fill="hold"/>
                                        <p:tgtEl>
                                          <p:spTgt spid="6">
                                            <p:graphicEl>
                                              <a:dgm id="{14889572-D3DC-4498-A24F-D09FC08E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00" fill="hold"/>
                                        <p:tgtEl>
                                          <p:spTgt spid="6">
                                            <p:graphicEl>
                                              <a:dgm id="{14889572-D3DC-4498-A24F-D09FC08E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2881</Words>
  <Application>Microsoft Office PowerPoint</Application>
  <PresentationFormat>Экран (4:3)</PresentationFormat>
  <Paragraphs>255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Wingdings</vt:lpstr>
      <vt:lpstr>Тема Office</vt:lpstr>
      <vt:lpstr>Формирование универсальных учебных действий на уроках литературного чтения в начальных классах</vt:lpstr>
      <vt:lpstr>« Если мы будем учить сегодня так, как учили вчера, мы украдём у детей завтра». Джон Дьюи</vt:lpstr>
      <vt:lpstr>УУД — это совокупность способов действий обучающегося, которая обеспечивает его способность к самостоятельному усвоению новых знаний, включая и организацию самого процесса усвоения.  </vt:lpstr>
      <vt:lpstr> Виды универсальных учебных действий</vt:lpstr>
      <vt:lpstr>УУД на уроках литературного чтения</vt:lpstr>
      <vt:lpstr>Виды заданий, формирующие личностные УУД</vt:lpstr>
      <vt:lpstr>Виды заданий, формирующие регулятивные УУД</vt:lpstr>
      <vt:lpstr>Приём «Рюкзак» («Мешочек», «Корзина»)</vt:lpstr>
      <vt:lpstr>Коммуникативные действия: </vt:lpstr>
      <vt:lpstr>Формирование коммуникативных УУД</vt:lpstr>
      <vt:lpstr>Формирование коммуникативных УУД</vt:lpstr>
      <vt:lpstr>Приём «Карусель»</vt:lpstr>
      <vt:lpstr>  Методика «Доводящие карточки» (Ю.Ермолаев «Два пирожных») Задача-формирование у учащихся желания прийти на помощь товарищу, поделиться своими знаниями  с другими. Работают в парах. После того, как дети прочитают текст, по команде учителя они начинают задавать по очереди вопросы друг другу. Первым задаёт вопрос тот ученик, у которого карточка под номером 1.  </vt:lpstr>
      <vt:lpstr>Познавательные УУД: </vt:lpstr>
      <vt:lpstr>Формирование познавательных УУД </vt:lpstr>
      <vt:lpstr>Формирование познавательных УУД </vt:lpstr>
      <vt:lpstr>Формирование познавательных УУД </vt:lpstr>
      <vt:lpstr>Формирование познавательных УУД </vt:lpstr>
      <vt:lpstr>Приём «Угадай вопрос»  («Главные реки» Виктор Драгунский) </vt:lpstr>
      <vt:lpstr>Приём «Угадай вопрос»</vt:lpstr>
      <vt:lpstr>Приём «Пропущенный вопрос»</vt:lpstr>
      <vt:lpstr>Приём «Ромашка Блума»</vt:lpstr>
      <vt:lpstr>Презентация PowerPoint</vt:lpstr>
      <vt:lpstr>Презентация PowerPoint</vt:lpstr>
      <vt:lpstr>   Приём «Шесть шляп».  На стадии рефлексии предлагаю использовать приём «Шесть шляп». Это адаптированная методика развития  британского психолога Эдварда Де Боно. Цвет каждой шляпы имеет своё значение. В соответствии со значение цвета ребёнок получает своё задание. </vt:lpstr>
      <vt:lpstr>Приём «Шесть шляп» </vt:lpstr>
      <vt:lpstr>Приём «Шесть шляп»</vt:lpstr>
      <vt:lpstr>Презентация PowerPoint</vt:lpstr>
      <vt:lpstr>Вывод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универсальных учебных действий на уроках литературного чтения в начальных классах</dc:title>
  <dc:creator>Олег</dc:creator>
  <cp:lastModifiedBy>Uzer</cp:lastModifiedBy>
  <cp:revision>89</cp:revision>
  <cp:lastPrinted>2025-02-17T19:55:56Z</cp:lastPrinted>
  <dcterms:created xsi:type="dcterms:W3CDTF">2016-12-16T17:58:05Z</dcterms:created>
  <dcterms:modified xsi:type="dcterms:W3CDTF">2025-03-08T16:24:05Z</dcterms:modified>
</cp:coreProperties>
</file>