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5"/>
  </p:notesMasterIdLst>
  <p:handoutMasterIdLst>
    <p:handoutMasterId r:id="rId26"/>
  </p:handoutMasterIdLst>
  <p:sldIdLst>
    <p:sldId id="358" r:id="rId2"/>
    <p:sldId id="353" r:id="rId3"/>
    <p:sldId id="354" r:id="rId4"/>
    <p:sldId id="305" r:id="rId5"/>
    <p:sldId id="306" r:id="rId6"/>
    <p:sldId id="277" r:id="rId7"/>
    <p:sldId id="356" r:id="rId8"/>
    <p:sldId id="257" r:id="rId9"/>
    <p:sldId id="355" r:id="rId10"/>
    <p:sldId id="308" r:id="rId11"/>
    <p:sldId id="326" r:id="rId12"/>
    <p:sldId id="256" r:id="rId13"/>
    <p:sldId id="258" r:id="rId14"/>
    <p:sldId id="357" r:id="rId15"/>
    <p:sldId id="336" r:id="rId16"/>
    <p:sldId id="348" r:id="rId17"/>
    <p:sldId id="351" r:id="rId18"/>
    <p:sldId id="346" r:id="rId19"/>
    <p:sldId id="347" r:id="rId20"/>
    <p:sldId id="359" r:id="rId21"/>
    <p:sldId id="339" r:id="rId22"/>
    <p:sldId id="259" r:id="rId23"/>
    <p:sldId id="323" r:id="rId24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70" d="100"/>
          <a:sy n="70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70D3B-5EEE-4CBC-B970-7DC82DEFAED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6139D-C4FD-49AA-A6DB-E54098D32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227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177BB-4C4B-4E19-B6B8-3991FD5F6483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B6F6A-00F5-4F54-A853-58FBA91B9C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0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5679C7-4B47-4DFC-A8A2-948175C89C77}" type="slidenum">
              <a:rPr lang="ru-RU"/>
              <a:pPr/>
              <a:t>3</a:t>
            </a:fld>
            <a:endParaRPr lang="ru-RU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884238"/>
            <a:ext cx="5811838" cy="4359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523656"/>
            <a:ext cx="6048375" cy="523357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"/>
          <p:cNvSpPr txBox="1">
            <a:spLocks noGrp="1"/>
          </p:cNvSpPr>
          <p:nvPr>
            <p:ph type="title"/>
          </p:nvPr>
        </p:nvSpPr>
        <p:spPr>
          <a:xfrm>
            <a:off x="685800" y="301625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287" name="Google Shape;287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Arial Black"/>
              <a:buChar char="•"/>
              <a:defRPr sz="32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 Black"/>
              <a:buChar char="•"/>
              <a:defRPr sz="28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Char char="•"/>
              <a:defRPr sz="24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−"/>
              <a:defRPr sz="20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288" name="Google Shape;288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9" name="Google Shape;289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0" name="Google Shape;290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2367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53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transition spd="slow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496944" cy="49685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sz="4400" b="1" i="1" dirty="0"/>
              <a:t>      Системно-деятельностный </a:t>
            </a:r>
            <a:br>
              <a:rPr lang="ru-RU" sz="4400" b="1" i="1" dirty="0"/>
            </a:br>
            <a:r>
              <a:rPr lang="ru-RU" sz="4400" b="1" i="1" dirty="0"/>
              <a:t>                подход на уроках </a:t>
            </a:r>
            <a:br>
              <a:rPr lang="ru-RU" sz="4400" b="1" i="1" dirty="0"/>
            </a:br>
            <a:r>
              <a:rPr lang="ru-RU" sz="4400" b="1" i="1" dirty="0"/>
              <a:t>           </a:t>
            </a:r>
            <a:r>
              <a:rPr lang="ru-RU" sz="4400" i="1" dirty="0"/>
              <a:t>гуманитарного  цикла</a:t>
            </a:r>
            <a:br>
              <a:rPr lang="ru-RU" sz="4400" i="1" dirty="0"/>
            </a:br>
            <a:br>
              <a:rPr lang="ru-RU" sz="4400" i="1" dirty="0"/>
            </a:br>
            <a:r>
              <a:rPr lang="ru-RU" sz="4400" i="1" dirty="0"/>
              <a:t>                                </a:t>
            </a:r>
            <a:r>
              <a:rPr lang="ru-RU" sz="2000" i="1" dirty="0"/>
              <a:t>автор: Ферсилеева Ж.Н., </a:t>
            </a:r>
            <a:br>
              <a:rPr lang="ru-RU" sz="2000" i="1" dirty="0"/>
            </a:br>
            <a:r>
              <a:rPr lang="ru-RU" sz="2000" i="1" dirty="0"/>
              <a:t>                                                                       учитель русского языка и литературы</a:t>
            </a:r>
            <a:br>
              <a:rPr lang="ru-RU" sz="2000" i="1" dirty="0"/>
            </a:br>
            <a:r>
              <a:rPr lang="ru-RU" sz="2000" i="1" dirty="0"/>
              <a:t>                                                                       ГБОУ ЦО «Интеллект» </a:t>
            </a:r>
            <a:br>
              <a:rPr lang="ru-RU" sz="2000" i="1" dirty="0"/>
            </a:br>
            <a:r>
              <a:rPr lang="ru-RU" sz="2000" i="1" dirty="0"/>
              <a:t>                                                       </a:t>
            </a:r>
            <a:br>
              <a:rPr lang="ru-RU" sz="2000" i="1" dirty="0"/>
            </a:br>
            <a:r>
              <a:rPr lang="ru-RU" sz="2000" i="1" dirty="0"/>
              <a:t>                                                      г. Владикавказ</a:t>
            </a:r>
            <a:br>
              <a:rPr lang="ru-RU" sz="2000" i="1" dirty="0"/>
            </a:br>
            <a:r>
              <a:rPr lang="ru-RU" sz="2000" i="1" dirty="0"/>
              <a:t>                                                               2024</a:t>
            </a:r>
            <a:br>
              <a:rPr lang="ru-RU" i="1" dirty="0"/>
            </a:br>
            <a:endParaRPr lang="ru-RU" sz="54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5157192"/>
            <a:ext cx="72008" cy="720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62000" y="457200"/>
            <a:ext cx="75438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 dirty="0"/>
              <a:t>   </a:t>
            </a:r>
          </a:p>
          <a:p>
            <a:r>
              <a:rPr lang="ru-RU" sz="3600" b="1" i="1" dirty="0"/>
              <a:t>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«Качество мышления – </a:t>
            </a:r>
          </a:p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основной ресурс успешности»</a:t>
            </a:r>
          </a:p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«В способности думать заключена основа человеческой деятельности»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Э. де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Боно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94232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89"/>
            <a:ext cx="8501122" cy="63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60648"/>
            <a:ext cx="8208913" cy="4824537"/>
          </a:xfrm>
        </p:spPr>
        <p:txBody>
          <a:bodyPr>
            <a:noAutofit/>
          </a:bodyPr>
          <a:lstStyle/>
          <a:p>
            <a:pPr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24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Суть метода</a:t>
            </a:r>
            <a:endParaRPr lang="x-none" sz="2400" dirty="0">
              <a:ea typeface="Times New Roman" panose="02020603050405020304" pitchFamily="18" charset="0"/>
            </a:endParaRPr>
          </a:p>
          <a:p>
            <a:pPr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Шесть шляп мышления – простой и практический способ групповой работы, позволяющий преодолеть три фундаментальные трудности, связанные с практическим мышлением: эмоции, беспомощность, путаницу.</a:t>
            </a:r>
          </a:p>
          <a:p>
            <a:pPr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    Метод позволяет разделить мышление на шесть типов, или режимов, каждому из которых отвечает метафорическая цветная "шляпа". Такое деление позволяет использовать каждый режим намного эффективнее, и весь процесс мышления становится более сфокусированным и устойчивым</a:t>
            </a:r>
          </a:p>
          <a:p>
            <a:pPr algn="ctr"/>
            <a:endParaRPr lang="ru-RU" sz="5300" b="1" dirty="0">
              <a:solidFill>
                <a:schemeClr val="tx1">
                  <a:lumMod val="85000"/>
                </a:schemeClr>
              </a:solidFill>
            </a:endParaRPr>
          </a:p>
          <a:p>
            <a:pPr algn="ctr"/>
            <a:endParaRPr lang="ru-RU" sz="53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4293095"/>
            <a:ext cx="6768752" cy="1506721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br>
              <a:rPr lang="ru-RU" sz="2000" dirty="0"/>
            </a:b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882" y="4715475"/>
            <a:ext cx="2088232" cy="20603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07704" y="1225540"/>
            <a:ext cx="8460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sz="4000" b="1" u="sng" dirty="0">
                <a:solidFill>
                  <a:schemeClr val="tx1">
                    <a:lumMod val="85000"/>
                  </a:schemeClr>
                </a:solidFill>
              </a:rPr>
              <a:t>    </a:t>
            </a:r>
          </a:p>
          <a:p>
            <a:endParaRPr lang="ru-RU" sz="4000" b="1" u="sng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4247456" y="3429000"/>
            <a:ext cx="4896544" cy="2458631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8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ru-RU" dirty="0">
                <a:solidFill>
                  <a:schemeClr val="tx1"/>
                </a:solidFill>
                <a:effectLst/>
              </a:rPr>
            </a:br>
            <a:br>
              <a:rPr lang="ru-RU" u="sng" dirty="0"/>
            </a:br>
            <a:br>
              <a:rPr lang="ru-RU" u="sng" dirty="0"/>
            </a:br>
            <a:endParaRPr lang="ru-RU" sz="4400" dirty="0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3491880" y="5876524"/>
            <a:ext cx="1907704" cy="1018471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040006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8596" y="260648"/>
            <a:ext cx="8286808" cy="6264696"/>
          </a:xfrm>
          <a:ln>
            <a:noFill/>
          </a:ln>
        </p:spPr>
        <p:txBody>
          <a:bodyPr>
            <a:noAutofit/>
          </a:bodyPr>
          <a:lstStyle/>
          <a:p>
            <a:pPr marR="95250" algn="just">
              <a:spcBef>
                <a:spcPts val="750"/>
              </a:spcBef>
              <a:spcAft>
                <a:spcPts val="750"/>
              </a:spcAft>
            </a:pPr>
            <a:endParaRPr lang="en-US" sz="2400" u="sng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24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Назначение метода</a:t>
            </a:r>
            <a:endParaRPr lang="x-none" sz="2400" dirty="0">
              <a:ea typeface="Times New Roman" panose="02020603050405020304" pitchFamily="18" charset="0"/>
            </a:endParaRPr>
          </a:p>
          <a:p>
            <a:pPr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Применяется при проведении любой дискуссии как удобный способ управлять мышлением и переключать его. Один из инструментов развития творческого мышления.</a:t>
            </a:r>
            <a:endParaRPr lang="x-none" sz="2400" dirty="0">
              <a:ea typeface="Times New Roman" panose="02020603050405020304" pitchFamily="18" charset="0"/>
            </a:endParaRPr>
          </a:p>
          <a:p>
            <a:pPr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24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Цель метода</a:t>
            </a:r>
            <a:endParaRPr lang="x-none" sz="2400" dirty="0">
              <a:ea typeface="Times New Roman" panose="02020603050405020304" pitchFamily="18" charset="0"/>
            </a:endParaRPr>
          </a:p>
          <a:p>
            <a:pPr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Научить лучше понимать особенности своего мышления, контролировать свой образ мыслей и более точно соотносить его с поставленными задачами с целью более эффективного использования процесса мышления при решении проблем.</a:t>
            </a:r>
            <a:endParaRPr lang="x-none" sz="2400" dirty="0">
              <a:ea typeface="Times New Roman" panose="02020603050405020304" pitchFamily="18" charset="0"/>
            </a:endParaRPr>
          </a:p>
          <a:p>
            <a:pPr>
              <a:buNone/>
            </a:pPr>
            <a:endParaRPr lang="ru-RU" sz="2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28596" y="428604"/>
            <a:ext cx="8496944" cy="26409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99477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0"/>
            <a:ext cx="7776863" cy="7322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Franklin Gothic Heavy" pitchFamily="34" charset="0"/>
              </a:rPr>
              <a:t>Этап включения в систему знаний и повторения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3" y="732260"/>
            <a:ext cx="7948265" cy="59371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numCol="3">
            <a:normAutofit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-Аукцион знаний.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</a:rPr>
              <a:t>Блиц-контрольная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-Вернисаж.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-«Верю, не верю».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-Выборочный контроль.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-Группировка грамматического материала.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-Деловая игра «Компетентность».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-Деловая игра «НИЛ».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-Деловая игра «Точка зрения».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-Игра в случайность.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-Идеальный опрос.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-Кластер.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-Метод 6 шляп.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-«Найди ошибку».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-Обычная контрольная работа.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-Опрос по цепочке.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-Опрос-итог.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-Пересечение тем.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-Повторяем с контролем.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-Повторяем с расширением.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-Показательный ответ.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-Программируемый опрос.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-Реклама, эссе, резюме.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-Решение или составление кроссворда.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-«Светофор».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-Свои примеры.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-Своя опора.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-Тест. 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-Тихий опрос. </a:t>
            </a:r>
            <a:br>
              <a:rPr lang="ru-RU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</a:rPr>
              <a:t>Фактологический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 диктант.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4" descr="DeBon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23383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304800" y="2590800"/>
            <a:ext cx="85344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Эдвард 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родился на Мальте в 1933 году. номинант Нобелевской премии 2005 года, всемирно признанный авторитет в области творческого и концептуального мышления. На международной конференции по мышлению в Бостоне (1992) ему была вручена награда как человеку, который впервые разработал методы прямого обучения мышлению в школах. Одной из уникальных особенностей работ Эдварда 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является их широкий спектр: от обучения пятилетних детей в подготовительных группах детских садов до работы с руководителями крупнейших корпораций мира.</a:t>
            </a:r>
          </a:p>
          <a:p>
            <a:endParaRPr lang="ru-RU" sz="2200" b="1" dirty="0">
              <a:solidFill>
                <a:srgbClr val="990099"/>
              </a:solidFill>
            </a:endParaRPr>
          </a:p>
          <a:p>
            <a:r>
              <a:rPr lang="ru-RU" sz="2200" dirty="0"/>
              <a:t> 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286116" y="785794"/>
            <a:ext cx="5286412" cy="10001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lang="ru-RU" sz="4800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Эдвард де </a:t>
            </a:r>
            <a:r>
              <a:rPr lang="ru-RU" sz="4800" b="1" noProof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Боно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304800"/>
            <a:ext cx="8839200" cy="2838448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Symbol" pitchFamily="18" charset="2"/>
              <a:buNone/>
            </a:pPr>
            <a:r>
              <a:rPr lang="ru-RU" sz="2400" b="1" dirty="0"/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Шесть шляп мышления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Symbol" pitchFamily="18" charset="2"/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Эдварда де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Боно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Symbol" pitchFamily="18" charset="2"/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позволяет </a:t>
            </a:r>
          </a:p>
          <a:p>
            <a:pPr eaLnBrk="1" hangingPunct="1">
              <a:buFont typeface="Symbol" pitchFamily="18" charset="2"/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развивать :</a:t>
            </a:r>
          </a:p>
          <a:p>
            <a:pPr eaLnBrk="1" hangingPunct="1">
              <a:buFont typeface="Wingdings" pitchFamily="2" charset="2"/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pPr eaLnBrk="1" hangingPunct="1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357158" y="3286124"/>
            <a:ext cx="792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800" b="1" dirty="0"/>
              <a:t>Творческое мышление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800" b="1" dirty="0"/>
              <a:t>Критическое мышление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2800" b="1" dirty="0"/>
              <a:t>Толерантность</a:t>
            </a:r>
            <a:endParaRPr lang="ru-RU" sz="2800" dirty="0"/>
          </a:p>
        </p:txBody>
      </p:sp>
      <p:pic>
        <p:nvPicPr>
          <p:cNvPr id="17412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295400"/>
            <a:ext cx="4057648" cy="513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  <p:bldP spid="1085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8"/>
          <p:cNvSpPr txBox="1">
            <a:spLocks noGrp="1"/>
          </p:cNvSpPr>
          <p:nvPr>
            <p:ph type="title"/>
          </p:nvPr>
        </p:nvSpPr>
        <p:spPr>
          <a:xfrm>
            <a:off x="685800" y="301625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/>
              <a:buNone/>
            </a:pPr>
            <a:r>
              <a:rPr lang="en-US" sz="3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Почему</a:t>
            </a:r>
            <a:r>
              <a:rPr lang="en-US" sz="3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шляпы</a:t>
            </a:r>
            <a:r>
              <a:rPr lang="en-US" sz="3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317" name="Google Shape;317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Шляпу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легко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надеть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снять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Никакой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другой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предмет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туалета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снять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одеть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так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быстро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представляется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возможным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Шляпы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указывают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роль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солдаты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милиционеры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судьи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т.д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.)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14678" y="1571612"/>
            <a:ext cx="5486400" cy="4857784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Во-первых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каждой из шести шляп соответствует свой собственный, индивидуальный цвет, делающий её легко различимой среди всех остальных,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поэтому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меняя шляпу, мы «дирижируем оркестром своих мыслей», придаём им нужное направление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15364" name="Picture 4" descr="redh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14012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whiteh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714488"/>
            <a:ext cx="1357322" cy="108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blackha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786058"/>
            <a:ext cx="14012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yellowha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000503"/>
            <a:ext cx="1428760" cy="133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greenha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1714488"/>
            <a:ext cx="1295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 descr="blueha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918" y="2857496"/>
            <a:ext cx="1295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Объект 2"/>
          <p:cNvSpPr txBox="1">
            <a:spLocks/>
          </p:cNvSpPr>
          <p:nvPr/>
        </p:nvSpPr>
        <p:spPr>
          <a:xfrm>
            <a:off x="2643174" y="357166"/>
            <a:ext cx="5357850" cy="13573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lang="ru-RU" sz="3600" b="1" noProof="0" dirty="0">
                <a:solidFill>
                  <a:schemeClr val="accent2"/>
                </a:solidFill>
              </a:rPr>
              <a:t>Почему «Шесть шляп»?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357298"/>
            <a:ext cx="8229600" cy="308610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Обычно умственная работа представляется скучной и абстрактной. Шесть шляп позволяет сделать ее красочным и увлекательным способом управления своим мышлением. 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Цветные шляпы — это хорошо запоминающаяся метафора, которой легко научить и которую легко применять.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 шести шляп можно использовать на любом уровне сложности, от детских садов до советов директоров.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928794" y="357166"/>
            <a:ext cx="5357850" cy="13573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Преимущества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group"/>
          <p:cNvGrpSpPr/>
          <p:nvPr/>
        </p:nvGrpSpPr>
        <p:grpSpPr>
          <a:xfrm>
            <a:off x="251520" y="439802"/>
            <a:ext cx="3420855" cy="6418198"/>
            <a:chOff x="0" y="0"/>
            <a:chExt cx="3385326" cy="6643710"/>
          </a:xfrm>
          <a:scene3d>
            <a:camera prst="isometricOffAxis2Left" zoom="95000"/>
            <a:lightRig rig="flat" dir="t"/>
          </a:scene3d>
        </p:grpSpPr>
        <p:grpSp>
          <p:nvGrpSpPr>
            <p:cNvPr id="3" name="Группа 2"/>
            <p:cNvGrpSpPr/>
            <p:nvPr/>
          </p:nvGrpSpPr>
          <p:grpSpPr>
            <a:xfrm>
              <a:off x="0" y="0"/>
              <a:ext cx="3385326" cy="6643710"/>
              <a:chOff x="0" y="0"/>
              <a:chExt cx="3385326" cy="6643710"/>
            </a:xfrm>
          </p:grpSpPr>
          <p:sp>
            <p:nvSpPr>
              <p:cNvPr id="4" name="Нашивка 3"/>
              <p:cNvSpPr/>
              <p:nvPr/>
            </p:nvSpPr>
            <p:spPr>
              <a:xfrm rot="5400000">
                <a:off x="-1629192" y="1629192"/>
                <a:ext cx="6643710" cy="3385325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" name="Нашивка 4"/>
              <p:cNvSpPr/>
              <p:nvPr/>
            </p:nvSpPr>
            <p:spPr>
              <a:xfrm>
                <a:off x="1" y="1692663"/>
                <a:ext cx="3385325" cy="325838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1275" tIns="41275" rIns="41275" bIns="41275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6500" b="1" kern="1200" dirty="0">
                    <a:solidFill>
                      <a:srgbClr val="002060"/>
                    </a:solidFill>
                  </a:rPr>
                  <a:t>ФГОС</a:t>
                </a:r>
              </a:p>
            </p:txBody>
          </p:sp>
        </p:grpSp>
      </p:grpSp>
      <p:sp>
        <p:nvSpPr>
          <p:cNvPr id="6" name="Прямоугольник 5"/>
          <p:cNvSpPr/>
          <p:nvPr/>
        </p:nvSpPr>
        <p:spPr>
          <a:xfrm>
            <a:off x="3779912" y="620688"/>
            <a:ext cx="4824536" cy="50783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Системно - </a:t>
            </a:r>
            <a:r>
              <a:rPr lang="ru-RU" sz="3600" b="1" i="1" dirty="0" err="1">
                <a:solidFill>
                  <a:schemeClr val="accent2">
                    <a:lumMod val="50000"/>
                  </a:schemeClr>
                </a:solidFill>
                <a:latin typeface="+mj-lt"/>
              </a:rPr>
              <a:t>деятельностный</a:t>
            </a: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подход -методологическая основа концепции государственного стандарта общего образования второго поколения</a:t>
            </a:r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960C9C-A2BA-AD88-A392-03C5F4AB4CC9}"/>
              </a:ext>
            </a:extLst>
          </p:cNvPr>
          <p:cNvSpPr txBox="1"/>
          <p:nvPr/>
        </p:nvSpPr>
        <p:spPr>
          <a:xfrm>
            <a:off x="971600" y="332656"/>
            <a:ext cx="7776864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95250" algn="just">
              <a:spcBef>
                <a:spcPts val="1200"/>
              </a:spcBef>
            </a:pPr>
            <a:r>
              <a:rPr lang="ru-RU" sz="3600" u="sng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Недостатки метода</a:t>
            </a:r>
            <a:endParaRPr lang="x-none" sz="36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95250" lvl="0" indent="-342900" algn="just">
              <a:buFont typeface="Times New Roman" panose="02020603050405020304" pitchFamily="18" charset="0"/>
              <a:buChar char="•"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эффективного применения требуется развитое воображение и тщательная тренировка.</a:t>
            </a:r>
            <a:endParaRPr lang="x-none" sz="36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95250" lvl="0" indent="-342900" algn="just">
              <a:buFont typeface="Times New Roman" panose="02020603050405020304" pitchFamily="18" charset="0"/>
              <a:buChar char="•"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Большая психологическая нагрузка.</a:t>
            </a:r>
            <a:endParaRPr lang="x-none" sz="36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95250" algn="just">
              <a:spcBef>
                <a:spcPts val="1200"/>
              </a:spcBef>
            </a:pPr>
            <a:r>
              <a:rPr lang="ru-RU" sz="3600" u="sng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Ожидаемый результат</a:t>
            </a:r>
            <a:endParaRPr lang="x-none" sz="36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95250" lvl="0" indent="-342900" algn="just">
              <a:buFont typeface="Times New Roman" panose="02020603050405020304" pitchFamily="18" charset="0"/>
              <a:buChar char="•"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Более эффективное использование процесса мышления при решении проблем.</a:t>
            </a:r>
            <a:endParaRPr lang="x-none" sz="36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45818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599"/>
            <a:ext cx="8324880" cy="5153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714348" y="142852"/>
            <a:ext cx="7643866" cy="10715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lang="ru-RU" sz="3600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Краткое изложение принципов использования шести шляп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950" y="4214818"/>
            <a:ext cx="1361312" cy="2216495"/>
          </a:xfrm>
        </p:spPr>
      </p:pic>
      <p:sp>
        <p:nvSpPr>
          <p:cNvPr id="5" name="Прямоугольник 4"/>
          <p:cNvSpPr/>
          <p:nvPr/>
        </p:nvSpPr>
        <p:spPr>
          <a:xfrm>
            <a:off x="214282" y="1785926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Белая Шляпа – только факты </a:t>
            </a:r>
          </a:p>
          <a:p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Красная Шляпа – чувства и интуиция</a:t>
            </a:r>
          </a:p>
          <a:p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Черная Шляпа – критика</a:t>
            </a:r>
          </a:p>
          <a:p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Желтая Шляпа – логический позитив</a:t>
            </a:r>
          </a:p>
          <a:p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Зелёная Шляпа – креативность , новые идеи </a:t>
            </a:r>
          </a:p>
          <a:p>
            <a:r>
              <a:rPr lang="ru-RU" sz="2400" dirty="0">
                <a:solidFill>
                  <a:schemeClr val="tx1">
                    <a:lumMod val="85000"/>
                  </a:schemeClr>
                </a:solidFill>
              </a:rPr>
              <a:t>Синяя Шляпа – обобщить  достигнутое и обозначить новые цели.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28604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85000"/>
                  </a:schemeClr>
                </a:solidFill>
              </a:rPr>
              <a:t>«Надевание» шляпы фокусирует мышление.</a:t>
            </a:r>
          </a:p>
          <a:p>
            <a:pPr algn="ctr"/>
            <a:r>
              <a:rPr lang="ru-RU" sz="3200" b="1" dirty="0">
                <a:solidFill>
                  <a:schemeClr val="tx1">
                    <a:lumMod val="85000"/>
                  </a:schemeClr>
                </a:solidFill>
              </a:rPr>
              <a:t>Смена шляпы изменяет его направление.</a:t>
            </a:r>
          </a:p>
        </p:txBody>
      </p:sp>
    </p:spTree>
    <p:extLst>
      <p:ext uri="{BB962C8B-B14F-4D97-AF65-F5344CB8AC3E}">
        <p14:creationId xmlns:p14="http://schemas.microsoft.com/office/powerpoint/2010/main" val="21513182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12576" y="0"/>
            <a:ext cx="8784976" cy="1196752"/>
          </a:xfrm>
        </p:spPr>
        <p:txBody>
          <a:bodyPr/>
          <a:lstStyle/>
          <a:p>
            <a:pPr algn="ctr"/>
            <a:endParaRPr lang="ru-RU" sz="5400" b="1" u="sng" dirty="0">
              <a:solidFill>
                <a:schemeClr val="tx1">
                  <a:lumMod val="85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214554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chemeClr val="tx1">
                    <a:lumMod val="85000"/>
                  </a:schemeClr>
                </a:solidFill>
              </a:rPr>
              <a:t>«Качество нашего мышления определяет качество нашего будущего».</a:t>
            </a:r>
          </a:p>
        </p:txBody>
      </p:sp>
    </p:spTree>
    <p:extLst>
      <p:ext uri="{BB962C8B-B14F-4D97-AF65-F5344CB8AC3E}">
        <p14:creationId xmlns:p14="http://schemas.microsoft.com/office/powerpoint/2010/main" val="31925121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57188" y="500063"/>
            <a:ext cx="8572500" cy="10757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Ученые – основоположники теории </a:t>
            </a:r>
          </a:p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+mj-lt"/>
              </a:rPr>
              <a:t>системно-деятельностного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подхода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13" y="1857375"/>
            <a:ext cx="1533525" cy="19050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42938" y="3929063"/>
            <a:ext cx="1785937" cy="3371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Л.С.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Выготский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50" y="1857375"/>
            <a:ext cx="1390650" cy="19050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14750" y="3929063"/>
            <a:ext cx="1714500" cy="3371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lang="ru-RU" sz="1600">
                <a:solidFill>
                  <a:schemeClr val="accent2">
                    <a:lumMod val="50000"/>
                  </a:schemeClr>
                </a:solidFill>
                <a:latin typeface="+mj-lt"/>
              </a:rPr>
              <a:t>А.Н. Леонтьев</a:t>
            </a: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00" y="1857375"/>
            <a:ext cx="1500188" cy="185737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286500" y="3929063"/>
            <a:ext cx="1571625" cy="3371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Д.Б.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Эльконин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88" y="4286250"/>
            <a:ext cx="1714500" cy="1785938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3" y="4357688"/>
            <a:ext cx="1857375" cy="169545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000250" y="6215063"/>
            <a:ext cx="1714500" cy="3371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П.Я. Гальперин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000625" y="6215063"/>
            <a:ext cx="1857375" cy="57785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В.В. Давыдов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endParaRPr lang="ru-RU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8568952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i="1" dirty="0" err="1">
                <a:solidFill>
                  <a:srgbClr val="623216"/>
                </a:solidFill>
                <a:latin typeface="+mj-lt"/>
              </a:rPr>
              <a:t>Системно-деятельностный</a:t>
            </a:r>
            <a:r>
              <a:rPr lang="ru-RU" sz="3200" b="1" i="1" dirty="0">
                <a:solidFill>
                  <a:srgbClr val="623216"/>
                </a:solidFill>
                <a:latin typeface="+mj-lt"/>
              </a:rPr>
              <a:t> подход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i="1" dirty="0">
                <a:solidFill>
                  <a:srgbClr val="623216"/>
                </a:solidFill>
                <a:latin typeface="+mj-lt"/>
              </a:rPr>
              <a:t>как концептуальная основа ФГОС общего 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95021"/>
            <a:ext cx="8568952" cy="489364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Обеспечивает:</a:t>
            </a:r>
          </a:p>
          <a:p>
            <a:pPr marL="215900" indent="-215900">
              <a:buSzPct val="45000"/>
              <a:buFont typeface="Wingdings" charset="0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формирование готовности личности к саморазвитию и непрерывному образованию; </a:t>
            </a:r>
          </a:p>
          <a:p>
            <a:pPr marL="215900" indent="-215900">
              <a:buSzPct val="45000"/>
              <a:buFont typeface="Wingdings" charset="0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проектирование и конструирование социальной среды развития обучающихся в системе образования; </a:t>
            </a:r>
          </a:p>
          <a:p>
            <a:pPr marL="215900" indent="-215900">
              <a:buSzPct val="45000"/>
              <a:buFont typeface="Wingdings" charset="0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активную учебно-познавательную деятельность обучающихся; </a:t>
            </a:r>
          </a:p>
          <a:p>
            <a:pPr marL="215900" indent="-215900">
              <a:buSzPct val="45000"/>
              <a:buFont typeface="Wingdings" charset="0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построение образовательного процесса с </a:t>
            </a:r>
          </a:p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учётом индивидуальных возрастных, </a:t>
            </a:r>
          </a:p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психологических и физиологических </a:t>
            </a:r>
          </a:p>
          <a:p>
            <a:pPr marL="2159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особенностей обучающихся. 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99288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Что такое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+mj-lt"/>
              </a:rPr>
              <a:t>системно-деятельностный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подход?</a:t>
            </a:r>
            <a:endParaRPr lang="ru-RU" sz="3200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132856"/>
            <a:ext cx="8352928" cy="4188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5125" indent="-255588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u="sng" dirty="0" err="1">
                <a:solidFill>
                  <a:schemeClr val="accent2">
                    <a:lumMod val="50000"/>
                  </a:schemeClr>
                </a:solidFill>
                <a:latin typeface="+mj-lt"/>
              </a:rPr>
              <a:t>Системно-деятельностный</a:t>
            </a:r>
            <a:r>
              <a:rPr lang="ru-RU" sz="2800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подход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– это организация учебного процесса, в которой главное место отводится активной и разносторонней, в максимальной степени самостоятельной познавательной деятельности школьника.</a:t>
            </a:r>
          </a:p>
          <a:p>
            <a:pPr marL="365125" indent="-255588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Ключевая особенность ДП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– постепенный уход от информационного репродуктивного знания к знанию действия.</a:t>
            </a: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7" name="Picture 8" descr="bd0722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1196752"/>
            <a:ext cx="12954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60" descr="pe0264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572000"/>
            <a:ext cx="182880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28600" y="1752600"/>
            <a:ext cx="3048000" cy="2667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Процесс обучения есть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всегда обучение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 деятельности. </a:t>
            </a:r>
          </a:p>
          <a:p>
            <a:pPr algn="ctr"/>
            <a:endParaRPr lang="ru-RU" b="0" dirty="0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2514600" y="2667000"/>
            <a:ext cx="3048000" cy="2667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Сам процесс учения 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должен быть 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творческим </a:t>
            </a:r>
          </a:p>
          <a:p>
            <a:pPr algn="ctr"/>
            <a:endParaRPr lang="ru-RU" b="0" dirty="0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5029200" y="3048000"/>
            <a:ext cx="3886200" cy="3200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i="1" dirty="0">
              <a:solidFill>
                <a:srgbClr val="0000FF"/>
              </a:solidFill>
            </a:endParaRP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Обучение деятельности 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предполагает 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совместную 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учебно-познавательную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 деятельность группы 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учащихся под </a:t>
            </a:r>
          </a:p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руководством учителя. </a:t>
            </a:r>
          </a:p>
          <a:p>
            <a:pPr algn="ctr"/>
            <a:endParaRPr lang="ru-RU" b="0" dirty="0"/>
          </a:p>
        </p:txBody>
      </p:sp>
      <p:sp>
        <p:nvSpPr>
          <p:cNvPr id="10255" name="Rectangle 2"/>
          <p:cNvSpPr>
            <a:spLocks noChangeArrowheads="1"/>
          </p:cNvSpPr>
          <p:nvPr/>
        </p:nvSpPr>
        <p:spPr bwMode="auto">
          <a:xfrm>
            <a:off x="611560" y="332656"/>
            <a:ext cx="76962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b"/>
          <a:lstStyle/>
          <a:p>
            <a:r>
              <a:rPr lang="ru-RU" sz="2900" b="0" dirty="0">
                <a:solidFill>
                  <a:srgbClr val="FF0000"/>
                </a:solidFill>
                <a:latin typeface="Arial Black" pitchFamily="34" charset="0"/>
              </a:rPr>
              <a:t>Основные положения технологии </a:t>
            </a:r>
            <a:br>
              <a:rPr lang="ru-RU" sz="2900" b="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900" b="0" dirty="0" err="1">
                <a:solidFill>
                  <a:srgbClr val="FF0000"/>
                </a:solidFill>
                <a:latin typeface="Arial Black" pitchFamily="34" charset="0"/>
              </a:rPr>
              <a:t>деятельностного</a:t>
            </a:r>
            <a:r>
              <a:rPr lang="ru-RU" sz="2900" b="0" dirty="0">
                <a:solidFill>
                  <a:srgbClr val="FF0000"/>
                </a:solidFill>
                <a:latin typeface="Arial Black" pitchFamily="34" charset="0"/>
              </a:rPr>
              <a:t> метода обучения. 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 animBg="1"/>
      <p:bldP spid="53256" grpId="0" animBg="1"/>
      <p:bldP spid="532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048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ru-RU" sz="4300" b="1" i="1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               Целью </a:t>
            </a:r>
          </a:p>
          <a:p>
            <a:pPr>
              <a:buFontTx/>
              <a:buNone/>
            </a:pPr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</a:t>
            </a:r>
            <a:r>
              <a:rPr lang="ru-RU" sz="4300" b="1" i="1" dirty="0" err="1">
                <a:solidFill>
                  <a:schemeClr val="accent2">
                    <a:lumMod val="50000"/>
                  </a:schemeClr>
                </a:solidFill>
                <a:latin typeface="+mj-lt"/>
              </a:rPr>
              <a:t>системно-деятельностного</a:t>
            </a:r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подхода </a:t>
            </a:r>
          </a:p>
          <a:p>
            <a:pPr>
              <a:buFontTx/>
              <a:buNone/>
            </a:pPr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                является </a:t>
            </a:r>
          </a:p>
          <a:p>
            <a:pPr>
              <a:buFontTx/>
              <a:buNone/>
            </a:pPr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воспитание личности ребенка </a:t>
            </a:r>
          </a:p>
          <a:p>
            <a:pPr>
              <a:buFontTx/>
              <a:buNone/>
            </a:pPr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как субъекта жизнедеятельности. </a:t>
            </a:r>
          </a:p>
          <a:p>
            <a:pPr>
              <a:buFontTx/>
              <a:buNone/>
            </a:pPr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	Быть субъектом – быть хозяином своей деятельности: </a:t>
            </a:r>
          </a:p>
          <a:p>
            <a:pPr lvl="1"/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                     </a:t>
            </a:r>
            <a:r>
              <a:rPr lang="ru-RU" sz="43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ставить</a:t>
            </a:r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4300" b="1" i="1" dirty="0">
                <a:solidFill>
                  <a:srgbClr val="00B050"/>
                </a:solidFill>
                <a:latin typeface="+mj-lt"/>
              </a:rPr>
              <a:t>цели, </a:t>
            </a:r>
          </a:p>
          <a:p>
            <a:pPr lvl="1"/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          </a:t>
            </a:r>
            <a:r>
              <a:rPr lang="ru-RU" sz="4300" b="1" i="1" dirty="0">
                <a:solidFill>
                  <a:srgbClr val="7030A0"/>
                </a:solidFill>
                <a:latin typeface="+mj-lt"/>
              </a:rPr>
              <a:t>решать </a:t>
            </a:r>
            <a:r>
              <a:rPr lang="ru-RU" sz="4300" b="1" i="1" dirty="0">
                <a:solidFill>
                  <a:srgbClr val="0070C0"/>
                </a:solidFill>
                <a:latin typeface="+mj-lt"/>
              </a:rPr>
              <a:t>задачи, </a:t>
            </a:r>
          </a:p>
          <a:p>
            <a:pPr lvl="1"/>
            <a:r>
              <a:rPr lang="ru-RU" sz="43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</a:t>
            </a:r>
            <a:r>
              <a:rPr lang="ru-RU" sz="4300" b="1" i="1" dirty="0">
                <a:solidFill>
                  <a:srgbClr val="FF0000"/>
                </a:solidFill>
                <a:latin typeface="+mj-lt"/>
              </a:rPr>
              <a:t>отвечать за </a:t>
            </a:r>
            <a:r>
              <a:rPr lang="ru-RU" sz="4300" b="1" i="1" dirty="0">
                <a:solidFill>
                  <a:srgbClr val="C00000"/>
                </a:solidFill>
                <a:latin typeface="+mj-lt"/>
              </a:rPr>
              <a:t>результаты</a:t>
            </a:r>
            <a:r>
              <a:rPr lang="ru-RU" sz="3600" b="1" i="1" dirty="0">
                <a:solidFill>
                  <a:srgbClr val="C00000"/>
                </a:solidFill>
                <a:latin typeface="+mj-lt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Владелец)\Pictures\tmpKZKyw6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0422" y="-387424"/>
            <a:ext cx="9486712" cy="72454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-324544" y="-243408"/>
            <a:ext cx="8928992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                     </a:t>
            </a: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«Я слышу –</a:t>
            </a:r>
          </a:p>
          <a:p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                      я забываю, </a:t>
            </a:r>
          </a:p>
          <a:p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           я вижу – </a:t>
            </a:r>
          </a:p>
          <a:p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    я запоминаю,</a:t>
            </a:r>
          </a:p>
          <a:p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  я делаю –</a:t>
            </a:r>
          </a:p>
          <a:p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      я усваиваю». </a:t>
            </a:r>
          </a:p>
          <a:p>
            <a:endParaRPr lang="ru-RU" sz="4000" b="1" dirty="0"/>
          </a:p>
          <a:p>
            <a:endParaRPr lang="ru-RU" sz="4000" b="1" dirty="0"/>
          </a:p>
          <a:p>
            <a:endParaRPr lang="ru-RU" sz="4000" b="1" dirty="0"/>
          </a:p>
          <a:p>
            <a:endParaRPr lang="ru-RU" sz="3200" b="1" dirty="0"/>
          </a:p>
          <a:p>
            <a:r>
              <a:rPr lang="ru-RU" sz="2800" b="1" dirty="0"/>
              <a:t> 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Китайская мудрость </a:t>
            </a:r>
          </a:p>
          <a:p>
            <a:pPr>
              <a:buFontTx/>
              <a:buNone/>
            </a:pPr>
            <a:r>
              <a:rPr lang="ru-RU" sz="4000" b="1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BD06663_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10200" y="3068638"/>
            <a:ext cx="3733800" cy="3238500"/>
          </a:xfrm>
        </p:spPr>
      </p:pic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2195513" y="549275"/>
            <a:ext cx="4537075" cy="2665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Меня учат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1187450" y="3213100"/>
            <a:ext cx="4105275" cy="3095625"/>
          </a:xfrm>
          <a:prstGeom prst="ellipse">
            <a:avLst/>
          </a:prstGeom>
          <a:gradFill rotWithShape="1">
            <a:gsLst>
              <a:gs pos="0">
                <a:srgbClr val="ECD73A"/>
              </a:gs>
              <a:gs pos="100000">
                <a:srgbClr val="6D63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6000" b="1" dirty="0">
                <a:solidFill>
                  <a:srgbClr val="C00000"/>
                </a:solidFill>
                <a:latin typeface="+mj-lt"/>
              </a:rPr>
              <a:t>Я учусь!</a:t>
            </a:r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 flipH="1">
            <a:off x="2195513" y="404813"/>
            <a:ext cx="4464050" cy="2808287"/>
          </a:xfrm>
          <a:prstGeom prst="line">
            <a:avLst/>
          </a:prstGeom>
          <a:noFill/>
          <a:ln w="79375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>
            <a:off x="3059113" y="404813"/>
            <a:ext cx="3313112" cy="3095625"/>
          </a:xfrm>
          <a:prstGeom prst="line">
            <a:avLst/>
          </a:prstGeom>
          <a:noFill/>
          <a:ln w="79375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3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новая">
      <a:dk1>
        <a:srgbClr val="000000"/>
      </a:dk1>
      <a:lt1>
        <a:sysClr val="window" lastClr="FFFFFF"/>
      </a:lt1>
      <a:dk2>
        <a:srgbClr val="FED46B"/>
      </a:dk2>
      <a:lt2>
        <a:srgbClr val="FED46B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1260</TotalTime>
  <Words>953</Words>
  <Application>Microsoft Office PowerPoint</Application>
  <PresentationFormat>Экран (4:3)</PresentationFormat>
  <Paragraphs>116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4" baseType="lpstr">
      <vt:lpstr>Arial</vt:lpstr>
      <vt:lpstr>Arial Black</vt:lpstr>
      <vt:lpstr>Book Antiqua</vt:lpstr>
      <vt:lpstr>Calibri</vt:lpstr>
      <vt:lpstr>Franklin Gothic Heavy</vt:lpstr>
      <vt:lpstr>Georgia</vt:lpstr>
      <vt:lpstr>Lucida Sans</vt:lpstr>
      <vt:lpstr>Symbol</vt:lpstr>
      <vt:lpstr>Times New Roman</vt:lpstr>
      <vt:lpstr>Wingdings</vt:lpstr>
      <vt:lpstr>Воздушный поток</vt:lpstr>
      <vt:lpstr>      Системно-деятельностный                  подход на уроках             гуманитарного  цикла                                  автор: Ферсилеева Ж.Н.,                                                                         учитель русского языка и литературы                                                                        ГБОУ ЦО «Интеллект»                                                                                                                г. Владикавказ                                                                2024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Этап включения в систему знаний и повторения</vt:lpstr>
      <vt:lpstr>Презентация PowerPoint</vt:lpstr>
      <vt:lpstr>Презентация PowerPoint</vt:lpstr>
      <vt:lpstr>Почему шляпы?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Английский язык – урок в моем расписании</dc:title>
  <dc:creator>Ирка</dc:creator>
  <cp:lastModifiedBy>Жанна Ферсилеева</cp:lastModifiedBy>
  <cp:revision>117</cp:revision>
  <cp:lastPrinted>2022-11-10T10:23:36Z</cp:lastPrinted>
  <dcterms:created xsi:type="dcterms:W3CDTF">2014-04-13T15:29:18Z</dcterms:created>
  <dcterms:modified xsi:type="dcterms:W3CDTF">2025-03-19T16:28:39Z</dcterms:modified>
</cp:coreProperties>
</file>