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6" r:id="rId13"/>
    <p:sldId id="277" r:id="rId14"/>
    <p:sldId id="265" r:id="rId15"/>
    <p:sldId id="267" r:id="rId16"/>
    <p:sldId id="266" r:id="rId17"/>
    <p:sldId id="268" r:id="rId18"/>
    <p:sldId id="269" r:id="rId19"/>
    <p:sldId id="270" r:id="rId20"/>
    <p:sldId id="271" r:id="rId21"/>
    <p:sldId id="278" r:id="rId22"/>
    <p:sldId id="280" r:id="rId23"/>
    <p:sldId id="281" r:id="rId24"/>
    <p:sldId id="283" r:id="rId25"/>
    <p:sldId id="285" r:id="rId26"/>
    <p:sldId id="284" r:id="rId27"/>
    <p:sldId id="282" r:id="rId28"/>
    <p:sldId id="2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32" y="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A7D0A-4358-4916-9FD6-3EA86F21785D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D2A7-BB9B-42FC-80E5-EAFAE0967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D2A7-BB9B-42FC-80E5-EAFAE09671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9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4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7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07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4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6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00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3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9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4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5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9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1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5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1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5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7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424999-D5E9-4053-8BBC-43811B9F01A6}" type="datetimeFigureOut">
              <a:rPr lang="ru-RU" smtClean="0"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2E3C-EFA3-459F-91AD-5BE9BA7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36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love_russian_language" TargetMode="External"/><Relationship Id="rId3" Type="http://schemas.openxmlformats.org/officeDocument/2006/relationships/hyperlink" Target="https://rustutors.ru/egeteoriya/1143-zadanie-10.html" TargetMode="External"/><Relationship Id="rId7" Type="http://schemas.openxmlformats.org/officeDocument/2006/relationships/hyperlink" Target="https://dzen.ru/a/YiMgknBOvwOWQpvX" TargetMode="External"/><Relationship Id="rId2" Type="http://schemas.openxmlformats.org/officeDocument/2006/relationships/hyperlink" Target="https://&#1087;&#1077;&#1076;&#1090;&#1072;&#1083;&#1072;&#1085;&#1090;.&#1088;&#1092;/&#1084;&#1091;&#1089;&#1072;&#1101;&#1083;&#1103;&#1085;-&#1080;-&#1085;-&#1079;&#1072;&#1085;&#1103;&#1090;&#1080;&#1077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nanio.ru/media/lovushki-na-ege-k-zadaniyam-13-15-po-orfografii-2713083" TargetMode="External"/><Relationship Id="rId5" Type="http://schemas.openxmlformats.org/officeDocument/2006/relationships/hyperlink" Target="https://prozhno.ru/wp-content/uploads/2021/07/&#1088;&#1072;&#1079;&#1085;&#1086;&#1089;&#1087;&#1088;&#1103;&#1075;&#1072;&#1077;&#1084;&#1099;&#1077;-&#1075;&#1083;&#1072;&#1075;&#1086;&#1083;&#1099;.jpg" TargetMode="External"/><Relationship Id="rId4" Type="http://schemas.openxmlformats.org/officeDocument/2006/relationships/hyperlink" Target="https://grammarian.school/teaching/10practical/10.html" TargetMode="External"/><Relationship Id="rId9" Type="http://schemas.openxmlformats.org/officeDocument/2006/relationships/hyperlink" Target="http://gramota.ru/class/coach/tbgramota/45_10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Подводные камни ЕГЭ в заданиях по орфографии. Как их избежать?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русского языка и литературы </a:t>
            </a:r>
          </a:p>
          <a:p>
            <a:r>
              <a:rPr lang="ru-RU" dirty="0" smtClean="0"/>
              <a:t>МБОУ СОШ №7 им. Б.Н. Орлова </a:t>
            </a:r>
          </a:p>
          <a:p>
            <a:r>
              <a:rPr lang="ru-RU" dirty="0" smtClean="0"/>
              <a:t>Коршунова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0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11. Камень пятый: омонимичные суффиксы.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270" y="2052918"/>
            <a:ext cx="11368216" cy="419548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-ив-, -ев- в существительных и прилагательных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-ив- в словах топл</a:t>
            </a:r>
            <a:r>
              <a:rPr lang="ru-RU" sz="2400" b="1" dirty="0" smtClean="0">
                <a:solidFill>
                  <a:srgbClr val="FF0000"/>
                </a:solidFill>
              </a:rPr>
              <a:t>ив</a:t>
            </a:r>
            <a:r>
              <a:rPr lang="ru-RU" sz="2400" dirty="0" smtClean="0"/>
              <a:t>о, мес</a:t>
            </a:r>
            <a:r>
              <a:rPr lang="ru-RU" sz="2400" b="1" dirty="0" smtClean="0">
                <a:solidFill>
                  <a:srgbClr val="FF0000"/>
                </a:solidFill>
              </a:rPr>
              <a:t>ив</a:t>
            </a:r>
            <a:r>
              <a:rPr lang="ru-RU" sz="2400" dirty="0" smtClean="0"/>
              <a:t>о,              -ив- под ударением (крас</a:t>
            </a:r>
            <a:r>
              <a:rPr lang="ru-RU" sz="2400" b="1" dirty="0" smtClean="0">
                <a:solidFill>
                  <a:srgbClr val="FF0000"/>
                </a:solidFill>
              </a:rPr>
              <a:t>ив</a:t>
            </a:r>
            <a:r>
              <a:rPr lang="ru-RU" sz="2400" dirty="0" smtClean="0"/>
              <a:t>ый)</a:t>
            </a:r>
          </a:p>
          <a:p>
            <a:pPr marL="0" indent="0">
              <a:buNone/>
            </a:pPr>
            <a:r>
              <a:rPr lang="ru-RU" sz="2400" dirty="0" smtClean="0"/>
              <a:t>в остальных случаях –ев- (зар</a:t>
            </a:r>
            <a:r>
              <a:rPr lang="ru-RU" sz="2400" b="1" dirty="0" smtClean="0">
                <a:solidFill>
                  <a:srgbClr val="FF0000"/>
                </a:solidFill>
              </a:rPr>
              <a:t>ев</a:t>
            </a:r>
            <a:r>
              <a:rPr lang="ru-RU" sz="2400" dirty="0" smtClean="0"/>
              <a:t>о,         -ев- без ударения (гречн</a:t>
            </a:r>
            <a:r>
              <a:rPr lang="ru-RU" sz="2400" b="1" dirty="0" smtClean="0">
                <a:solidFill>
                  <a:srgbClr val="FF0000"/>
                </a:solidFill>
              </a:rPr>
              <a:t>ев</a:t>
            </a:r>
            <a:r>
              <a:rPr lang="ru-RU" sz="2400" dirty="0" smtClean="0"/>
              <a:t>ый)</a:t>
            </a:r>
          </a:p>
          <a:p>
            <a:pPr marL="0" indent="0">
              <a:buNone/>
            </a:pPr>
            <a:r>
              <a:rPr lang="ru-RU" sz="2400" dirty="0" smtClean="0"/>
              <a:t>мар</a:t>
            </a:r>
            <a:r>
              <a:rPr lang="ru-RU" sz="2400" b="1" dirty="0" smtClean="0">
                <a:solidFill>
                  <a:srgbClr val="FF0000"/>
                </a:solidFill>
              </a:rPr>
              <a:t>ев</a:t>
            </a:r>
            <a:r>
              <a:rPr lang="ru-RU" sz="2400" dirty="0" smtClean="0"/>
              <a:t>о)                                                       </a:t>
            </a:r>
            <a:r>
              <a:rPr lang="ru-RU" sz="2400" dirty="0" err="1" smtClean="0"/>
              <a:t>Искл</a:t>
            </a:r>
            <a:r>
              <a:rPr lang="ru-RU" sz="2400" dirty="0" smtClean="0"/>
              <a:t>.: милост</a:t>
            </a:r>
            <a:r>
              <a:rPr lang="ru-RU" sz="2400" b="1" dirty="0" smtClean="0">
                <a:solidFill>
                  <a:srgbClr val="FF0000"/>
                </a:solidFill>
              </a:rPr>
              <a:t>ив</a:t>
            </a:r>
            <a:r>
              <a:rPr lang="ru-RU" sz="2400" dirty="0" smtClean="0"/>
              <a:t>ый, юрод</a:t>
            </a:r>
            <a:r>
              <a:rPr lang="ru-RU" sz="2400" b="1" dirty="0" smtClean="0">
                <a:solidFill>
                  <a:srgbClr val="FF0000"/>
                </a:solidFill>
              </a:rPr>
              <a:t>ив</a:t>
            </a:r>
            <a:r>
              <a:rPr lang="ru-RU" sz="2400" dirty="0" smtClean="0"/>
              <a:t>ый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 rot="2558455">
            <a:off x="3571102" y="2450591"/>
            <a:ext cx="447561" cy="1095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785479">
            <a:off x="7230404" y="2459849"/>
            <a:ext cx="484632" cy="1088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77" y="4895731"/>
            <a:ext cx="2483709" cy="1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11. Камень пятый: омонимичные суффиксы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103313" y="1717590"/>
            <a:ext cx="4396338" cy="93911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оньк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-, -</a:t>
            </a:r>
            <a:r>
              <a:rPr lang="ru-RU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еньк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-, -</a:t>
            </a:r>
            <a:r>
              <a:rPr lang="ru-RU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иньк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b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существительных</a:t>
            </a:r>
            <a:endParaRPr lang="ru-RU" sz="2800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2400" b="1" dirty="0"/>
              <a:t>-</a:t>
            </a:r>
            <a:r>
              <a:rPr lang="ru-RU" sz="2400" b="1" dirty="0" err="1" smtClean="0"/>
              <a:t>оньк</a:t>
            </a:r>
            <a:r>
              <a:rPr lang="ru-RU" sz="2400" b="1" dirty="0" smtClean="0"/>
              <a:t>-</a:t>
            </a:r>
            <a:r>
              <a:rPr lang="ru-RU" sz="2400" b="1" dirty="0"/>
              <a:t> </a:t>
            </a:r>
            <a:r>
              <a:rPr lang="ru-RU" sz="2400" b="1" dirty="0" smtClean="0"/>
              <a:t>- после твердых согласных (дев</a:t>
            </a:r>
            <a:r>
              <a:rPr lang="ru-RU" sz="2400" b="1" dirty="0" smtClean="0">
                <a:solidFill>
                  <a:srgbClr val="FF0000"/>
                </a:solidFill>
              </a:rPr>
              <a:t>оньк</a:t>
            </a:r>
            <a:r>
              <a:rPr lang="ru-RU" sz="2400" b="1" dirty="0" smtClean="0"/>
              <a:t>а)</a:t>
            </a:r>
          </a:p>
          <a:p>
            <a:r>
              <a:rPr lang="ru-RU" sz="2400" b="1" dirty="0" smtClean="0"/>
              <a:t>-</a:t>
            </a:r>
            <a:r>
              <a:rPr lang="ru-RU" sz="2400" b="1" dirty="0" err="1" smtClean="0"/>
              <a:t>еньк</a:t>
            </a:r>
            <a:r>
              <a:rPr lang="ru-RU" sz="2400" b="1" dirty="0" smtClean="0"/>
              <a:t>-</a:t>
            </a:r>
            <a:r>
              <a:rPr lang="ru-RU" sz="2400" b="1" dirty="0"/>
              <a:t> </a:t>
            </a:r>
            <a:r>
              <a:rPr lang="ru-RU" sz="2400" b="1" dirty="0" smtClean="0"/>
              <a:t>- после мягких согласных (руч</a:t>
            </a:r>
            <a:r>
              <a:rPr lang="ru-RU" sz="2400" b="1" dirty="0" smtClean="0">
                <a:solidFill>
                  <a:srgbClr val="FF0000"/>
                </a:solidFill>
              </a:rPr>
              <a:t>еньк</a:t>
            </a:r>
            <a:r>
              <a:rPr lang="ru-RU" sz="2400" b="1" dirty="0" smtClean="0"/>
              <a:t>а)</a:t>
            </a:r>
          </a:p>
          <a:p>
            <a:r>
              <a:rPr lang="ru-RU" sz="2400" b="1" dirty="0" smtClean="0"/>
              <a:t>-</a:t>
            </a:r>
            <a:r>
              <a:rPr lang="ru-RU" sz="2400" b="1" dirty="0" err="1"/>
              <a:t>иньк</a:t>
            </a:r>
            <a:r>
              <a:rPr lang="ru-RU" sz="2400" b="1" dirty="0"/>
              <a:t>- </a:t>
            </a:r>
            <a:r>
              <a:rPr lang="ru-RU" sz="2400" b="1" dirty="0" err="1" smtClean="0"/>
              <a:t>баиньки</a:t>
            </a:r>
            <a:r>
              <a:rPr lang="ru-RU" sz="2400" b="1" dirty="0" smtClean="0"/>
              <a:t>, заинька, паинька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1085335"/>
          </a:xfrm>
        </p:spPr>
        <p:txBody>
          <a:bodyPr/>
          <a:lstStyle/>
          <a:p>
            <a:endParaRPr lang="ru-RU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r>
              <a:rPr lang="ru-RU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оньк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-, -</a:t>
            </a:r>
            <a:r>
              <a:rPr lang="ru-RU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еньк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-, </a:t>
            </a:r>
            <a:b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прилагательных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873462" cy="3741738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400" b="1" dirty="0" smtClean="0"/>
              <a:t>-</a:t>
            </a:r>
            <a:r>
              <a:rPr lang="ru-RU" sz="2400" b="1" dirty="0" err="1"/>
              <a:t>оньк</a:t>
            </a:r>
            <a:r>
              <a:rPr lang="ru-RU" sz="2400" b="1" dirty="0"/>
              <a:t>- - после </a:t>
            </a:r>
            <a:r>
              <a:rPr lang="ru-RU" sz="2400" b="1" dirty="0" smtClean="0"/>
              <a:t>Г, К, Х (высок</a:t>
            </a:r>
            <a:r>
              <a:rPr lang="ru-RU" sz="2400" b="1" dirty="0" smtClean="0">
                <a:solidFill>
                  <a:srgbClr val="FF0000"/>
                </a:solidFill>
              </a:rPr>
              <a:t>оньк</a:t>
            </a:r>
            <a:r>
              <a:rPr lang="ru-RU" sz="2400" b="1" dirty="0" smtClean="0"/>
              <a:t>ий, лёг</a:t>
            </a:r>
            <a:r>
              <a:rPr lang="ru-RU" sz="2400" b="1" dirty="0" smtClean="0">
                <a:solidFill>
                  <a:srgbClr val="FF0000"/>
                </a:solidFill>
              </a:rPr>
              <a:t>оньк</a:t>
            </a:r>
            <a:r>
              <a:rPr lang="ru-RU" sz="2400" b="1" dirty="0" smtClean="0"/>
              <a:t>ий)</a:t>
            </a:r>
            <a:endParaRPr lang="ru-RU" sz="2400" b="1" dirty="0"/>
          </a:p>
          <a:p>
            <a:r>
              <a:rPr lang="ru-RU" sz="2400" b="1" dirty="0"/>
              <a:t>-</a:t>
            </a:r>
            <a:r>
              <a:rPr lang="ru-RU" sz="2400" b="1" dirty="0" err="1"/>
              <a:t>еньк</a:t>
            </a:r>
            <a:r>
              <a:rPr lang="ru-RU" sz="2400" b="1" dirty="0"/>
              <a:t>- - после </a:t>
            </a:r>
            <a:r>
              <a:rPr lang="ru-RU" sz="2400" b="1" dirty="0" smtClean="0"/>
              <a:t>других букв (дешёв</a:t>
            </a:r>
            <a:r>
              <a:rPr lang="ru-RU" sz="2400" b="1" dirty="0" smtClean="0">
                <a:solidFill>
                  <a:srgbClr val="FF0000"/>
                </a:solidFill>
              </a:rPr>
              <a:t>еньк</a:t>
            </a:r>
            <a:r>
              <a:rPr lang="ru-RU" sz="2400" b="1" dirty="0" smtClean="0"/>
              <a:t>ий, тёпл</a:t>
            </a:r>
            <a:r>
              <a:rPr lang="ru-RU" sz="2400" b="1" dirty="0" smtClean="0">
                <a:solidFill>
                  <a:srgbClr val="FF0000"/>
                </a:solidFill>
              </a:rPr>
              <a:t>еньк</a:t>
            </a:r>
            <a:r>
              <a:rPr lang="ru-RU" sz="2400" b="1" dirty="0" smtClean="0"/>
              <a:t>ий)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965622" y="2628916"/>
            <a:ext cx="484632" cy="763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68032" y="2628916"/>
            <a:ext cx="484632" cy="763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5113190"/>
            <a:ext cx="2878230" cy="17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2419" cy="1400530"/>
          </a:xfrm>
        </p:spPr>
        <p:txBody>
          <a:bodyPr/>
          <a:lstStyle/>
          <a:p>
            <a:r>
              <a:rPr lang="ru-RU" sz="4400" dirty="0"/>
              <a:t>Задание 12. Камень шестой</a:t>
            </a:r>
            <a:r>
              <a:rPr lang="ru-RU" sz="4400" dirty="0" smtClean="0"/>
              <a:t>: как определить спряжение глагола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47136" y="2060575"/>
            <a:ext cx="5252516" cy="41957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лицо множественное число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(что делают?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ч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то сделают?)</a:t>
            </a:r>
          </a:p>
          <a:p>
            <a:r>
              <a:rPr lang="ru-RU" sz="2400" dirty="0" smtClean="0"/>
              <a:t>Окончание -</a:t>
            </a:r>
            <a:r>
              <a:rPr lang="ru-RU" sz="2400" dirty="0" err="1" smtClean="0"/>
              <a:t>ут</a:t>
            </a:r>
            <a:r>
              <a:rPr lang="ru-RU" sz="2400" dirty="0" smtClean="0"/>
              <a:t>-, -ют- - 1 спряжение (пишут, рисуют)</a:t>
            </a:r>
          </a:p>
          <a:p>
            <a:r>
              <a:rPr lang="ru-RU" sz="2400" dirty="0"/>
              <a:t>Окончание </a:t>
            </a:r>
            <a:r>
              <a:rPr lang="ru-RU" sz="2400" dirty="0" smtClean="0"/>
              <a:t>-</a:t>
            </a:r>
            <a:r>
              <a:rPr lang="ru-RU" sz="2400" dirty="0" err="1" smtClean="0"/>
              <a:t>ат</a:t>
            </a:r>
            <a:r>
              <a:rPr lang="ru-RU" sz="2400" dirty="0" smtClean="0"/>
              <a:t>-</a:t>
            </a:r>
            <a:r>
              <a:rPr lang="ru-RU" sz="2400" dirty="0"/>
              <a:t>, </a:t>
            </a:r>
            <a:r>
              <a:rPr lang="ru-RU" sz="2400" dirty="0" smtClean="0"/>
              <a:t>-</a:t>
            </a:r>
            <a:r>
              <a:rPr lang="ru-RU" sz="2400" dirty="0" err="1" smtClean="0"/>
              <a:t>ят</a:t>
            </a:r>
            <a:r>
              <a:rPr lang="ru-RU" sz="2400" dirty="0" smtClean="0"/>
              <a:t>- </a:t>
            </a:r>
            <a:r>
              <a:rPr lang="ru-RU" sz="2400" dirty="0"/>
              <a:t>- </a:t>
            </a:r>
            <a:r>
              <a:rPr lang="ru-RU" sz="2400" dirty="0" smtClean="0"/>
              <a:t>2 спряжение (спешат, летят)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824037" cy="420024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Инфинитив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(что делать? 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что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сделать?)</a:t>
            </a:r>
          </a:p>
          <a:p>
            <a:r>
              <a:rPr lang="ru-RU" sz="2400" dirty="0" smtClean="0"/>
              <a:t>На -</a:t>
            </a:r>
            <a:r>
              <a:rPr lang="ru-RU" sz="2400" dirty="0" err="1" smtClean="0"/>
              <a:t>ить</a:t>
            </a:r>
            <a:r>
              <a:rPr lang="ru-RU" sz="2400" dirty="0" smtClean="0"/>
              <a:t> – 2 спряжение, кроме брить, стелить, </a:t>
            </a:r>
            <a:r>
              <a:rPr lang="ru-RU" sz="2400" b="1" dirty="0" smtClean="0"/>
              <a:t>зиждиться</a:t>
            </a:r>
            <a:endParaRPr lang="ru-RU" sz="2400" dirty="0" smtClean="0"/>
          </a:p>
          <a:p>
            <a:r>
              <a:rPr lang="ru-RU" sz="2400" dirty="0" smtClean="0"/>
              <a:t>В остальных случаях – 1 спряжение, кроме 11 исключений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8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111" y="210065"/>
            <a:ext cx="9404723" cy="1495167"/>
          </a:xfrm>
        </p:spPr>
        <p:txBody>
          <a:bodyPr/>
          <a:lstStyle/>
          <a:p>
            <a:r>
              <a:rPr lang="ru-RU" sz="4000" dirty="0"/>
              <a:t>Задание 12. Камень </a:t>
            </a:r>
            <a:r>
              <a:rPr lang="ru-RU" sz="4000" dirty="0" smtClean="0"/>
              <a:t>седьмой: разноспрягаемые глаголы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5" y="1539736"/>
            <a:ext cx="9682906" cy="5263004"/>
          </a:xfrm>
        </p:spPr>
      </p:pic>
    </p:spTree>
    <p:extLst>
      <p:ext uri="{BB962C8B-B14F-4D97-AF65-F5344CB8AC3E}">
        <p14:creationId xmlns:p14="http://schemas.microsoft.com/office/powerpoint/2010/main" val="11283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52" y="502145"/>
            <a:ext cx="10067197" cy="1400530"/>
          </a:xfrm>
        </p:spPr>
        <p:txBody>
          <a:bodyPr/>
          <a:lstStyle/>
          <a:p>
            <a:r>
              <a:rPr lang="ru-RU" sz="3600" dirty="0"/>
              <a:t>Задание </a:t>
            </a:r>
            <a:r>
              <a:rPr lang="ru-RU" sz="3600" dirty="0" smtClean="0"/>
              <a:t>12. Камень восьмой: суффиксы причастий и окончания глаголов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Ка…</a:t>
            </a:r>
            <a:r>
              <a:rPr lang="ru-RU" sz="2800" dirty="0" err="1" smtClean="0"/>
              <a:t>щийся</a:t>
            </a:r>
            <a:r>
              <a:rPr lang="ru-RU" sz="2800" dirty="0" smtClean="0"/>
              <a:t> грешник</a:t>
            </a:r>
          </a:p>
          <a:p>
            <a:r>
              <a:rPr lang="ru-RU" sz="2800" dirty="0" err="1" smtClean="0"/>
              <a:t>Ма</a:t>
            </a:r>
            <a:r>
              <a:rPr lang="ru-RU" sz="2800" dirty="0" smtClean="0"/>
              <a:t>…</a:t>
            </a:r>
            <a:r>
              <a:rPr lang="ru-RU" sz="2800" dirty="0" err="1" smtClean="0"/>
              <a:t>щийся</a:t>
            </a:r>
            <a:r>
              <a:rPr lang="ru-RU" sz="2800" dirty="0" smtClean="0"/>
              <a:t> от скуки</a:t>
            </a:r>
          </a:p>
          <a:p>
            <a:r>
              <a:rPr lang="ru-RU" sz="2800" dirty="0" smtClean="0"/>
              <a:t>Кашля…</a:t>
            </a:r>
            <a:r>
              <a:rPr lang="ru-RU" sz="2800" dirty="0" err="1" smtClean="0"/>
              <a:t>щий</a:t>
            </a:r>
            <a:r>
              <a:rPr lang="ru-RU" sz="2800" dirty="0" smtClean="0"/>
              <a:t> ребенок</a:t>
            </a:r>
          </a:p>
          <a:p>
            <a:r>
              <a:rPr lang="ru-RU" sz="2800" dirty="0" smtClean="0"/>
              <a:t>Не </a:t>
            </a:r>
            <a:r>
              <a:rPr lang="ru-RU" sz="2800" dirty="0" err="1" smtClean="0"/>
              <a:t>ча</a:t>
            </a:r>
            <a:r>
              <a:rPr lang="ru-RU" sz="2800" dirty="0" smtClean="0"/>
              <a:t>…</a:t>
            </a:r>
            <a:r>
              <a:rPr lang="ru-RU" sz="2800" dirty="0" err="1" smtClean="0"/>
              <a:t>щий</a:t>
            </a:r>
            <a:r>
              <a:rPr lang="ru-RU" sz="2800" dirty="0" smtClean="0"/>
              <a:t> души</a:t>
            </a:r>
          </a:p>
          <a:p>
            <a:r>
              <a:rPr lang="ru-RU" sz="2800" dirty="0" smtClean="0"/>
              <a:t>Ха…</a:t>
            </a:r>
            <a:r>
              <a:rPr lang="ru-RU" sz="2800" dirty="0" err="1" smtClean="0"/>
              <a:t>щий</a:t>
            </a:r>
            <a:r>
              <a:rPr lang="ru-RU" sz="2800" dirty="0" smtClean="0"/>
              <a:t> соседей</a:t>
            </a:r>
          </a:p>
          <a:p>
            <a:r>
              <a:rPr lang="ru-RU" sz="2800" dirty="0" smtClean="0"/>
              <a:t>Ре…</a:t>
            </a:r>
            <a:r>
              <a:rPr lang="ru-RU" sz="2800" dirty="0" err="1" smtClean="0"/>
              <a:t>щий</a:t>
            </a:r>
            <a:r>
              <a:rPr lang="ru-RU" sz="2800" dirty="0" smtClean="0"/>
              <a:t> флаг</a:t>
            </a:r>
          </a:p>
          <a:p>
            <a:r>
              <a:rPr lang="ru-RU" sz="2800" dirty="0" err="1" smtClean="0"/>
              <a:t>Бл</a:t>
            </a:r>
            <a:r>
              <a:rPr lang="ru-RU" sz="2800" dirty="0" smtClean="0"/>
              <a:t>…</a:t>
            </a:r>
            <a:r>
              <a:rPr lang="ru-RU" sz="2800" dirty="0" err="1" smtClean="0"/>
              <a:t>щая</a:t>
            </a:r>
            <a:r>
              <a:rPr lang="ru-RU" sz="2800" dirty="0" smtClean="0"/>
              <a:t> овца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2025815"/>
            <a:ext cx="6226911" cy="4670183"/>
          </a:xfrm>
        </p:spPr>
      </p:pic>
    </p:spTree>
    <p:extLst>
      <p:ext uri="{BB962C8B-B14F-4D97-AF65-F5344CB8AC3E}">
        <p14:creationId xmlns:p14="http://schemas.microsoft.com/office/powerpoint/2010/main" val="42676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33" y="452718"/>
            <a:ext cx="10058400" cy="1400530"/>
          </a:xfrm>
        </p:spPr>
        <p:txBody>
          <a:bodyPr/>
          <a:lstStyle/>
          <a:p>
            <a:r>
              <a:rPr lang="ru-RU" sz="3600" dirty="0"/>
              <a:t>Задание </a:t>
            </a:r>
            <a:r>
              <a:rPr lang="ru-RU" sz="3600" dirty="0" smtClean="0"/>
              <a:t>12. Камень восьмой: суффиксы причастий и окончания глаголов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щийся грешник</a:t>
            </a:r>
          </a:p>
          <a:p>
            <a:r>
              <a:rPr lang="ru-RU" sz="2800" dirty="0" smtClean="0"/>
              <a:t>Ма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щийся от скуки</a:t>
            </a:r>
          </a:p>
          <a:p>
            <a:r>
              <a:rPr lang="ru-RU" sz="2800" dirty="0" smtClean="0"/>
              <a:t>Кашля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щий ребенок</a:t>
            </a:r>
          </a:p>
          <a:p>
            <a:r>
              <a:rPr lang="ru-RU" sz="2800" dirty="0" smtClean="0"/>
              <a:t>Не ча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щий души</a:t>
            </a:r>
          </a:p>
          <a:p>
            <a:r>
              <a:rPr lang="ru-RU" sz="2800" dirty="0" smtClean="0"/>
              <a:t>Ха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щий соседей</a:t>
            </a:r>
          </a:p>
          <a:p>
            <a:r>
              <a:rPr lang="ru-RU" sz="2800" dirty="0" smtClean="0"/>
              <a:t>Ре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dirty="0" smtClean="0"/>
              <a:t>щий флаг</a:t>
            </a:r>
          </a:p>
          <a:p>
            <a:r>
              <a:rPr lang="ru-RU" sz="2800" smtClean="0"/>
              <a:t>Бле</a:t>
            </a:r>
            <a:r>
              <a:rPr lang="ru-RU" sz="2800" b="1" smtClean="0">
                <a:solidFill>
                  <a:srgbClr val="FF0000"/>
                </a:solidFill>
              </a:rPr>
              <a:t>ю</a:t>
            </a:r>
            <a:r>
              <a:rPr lang="ru-RU" sz="2800" smtClean="0"/>
              <a:t>щая </a:t>
            </a:r>
            <a:r>
              <a:rPr lang="ru-RU" sz="2800" dirty="0" smtClean="0"/>
              <a:t>овца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09" y="2445754"/>
            <a:ext cx="5651757" cy="3810584"/>
          </a:xfrm>
        </p:spPr>
      </p:pic>
    </p:spTree>
    <p:extLst>
      <p:ext uri="{BB962C8B-B14F-4D97-AF65-F5344CB8AC3E}">
        <p14:creationId xmlns:p14="http://schemas.microsoft.com/office/powerpoint/2010/main" val="39960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Задание </a:t>
            </a:r>
            <a:r>
              <a:rPr lang="ru-RU" sz="4400" dirty="0" smtClean="0"/>
              <a:t>13. </a:t>
            </a:r>
            <a:r>
              <a:rPr lang="ru-RU" sz="4400" dirty="0"/>
              <a:t>Камень </a:t>
            </a:r>
            <a:r>
              <a:rPr lang="ru-RU" sz="4400" dirty="0" smtClean="0"/>
              <a:t>девятый: не с разными частями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НЕ </a:t>
            </a:r>
            <a:r>
              <a:rPr lang="ru-RU" sz="3200" b="1" dirty="0"/>
              <a:t>пишется слитно с прилагательными, не противопоставленными друг другу и имеющими разные признаки (союз НО):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dirty="0" smtClean="0"/>
              <a:t>неглубокий</a:t>
            </a:r>
            <a:r>
              <a:rPr lang="ru-RU" sz="3200" dirty="0"/>
              <a:t>, но холодный ручей (глубина и температура);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недорогой</a:t>
            </a:r>
            <a:r>
              <a:rPr lang="ru-RU" sz="3200" dirty="0"/>
              <a:t>, но красивый костюм.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61" y="4150658"/>
            <a:ext cx="2545491" cy="26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Задание </a:t>
            </a:r>
            <a:r>
              <a:rPr lang="ru-RU" sz="4000" dirty="0" smtClean="0"/>
              <a:t>13. </a:t>
            </a:r>
            <a:r>
              <a:rPr lang="ru-RU" sz="4000" dirty="0"/>
              <a:t>Камень девятый: не с разными частями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20" y="1853248"/>
            <a:ext cx="11516496" cy="4395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Деепричастия </a:t>
            </a:r>
            <a:r>
              <a:rPr lang="ru-RU" sz="2400" b="1" dirty="0"/>
              <a:t>не смотря, не взирая (= не смотря, устаревшее слово) пишутся с НЕ раздельно </a:t>
            </a:r>
            <a:r>
              <a:rPr lang="ru-RU" sz="2400" dirty="0"/>
              <a:t>(Мальчик шёл, не смотря под ноги. Император шествовал, не взирая  на подданных). 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Не </a:t>
            </a:r>
            <a:r>
              <a:rPr lang="ru-RU" sz="2400" b="1" dirty="0"/>
              <a:t>путать с производными предлогами несмотря на, невзирая на со значением уступки – хотя, вопреки</a:t>
            </a:r>
            <a:r>
              <a:rPr lang="ru-RU" sz="2400" dirty="0"/>
              <a:t>: </a:t>
            </a:r>
            <a:r>
              <a:rPr lang="ru-RU" sz="2300" dirty="0"/>
              <a:t>Несмотря на плохую погоду, рыбаки вышли в море (Хотя была плохая погода, рыбаки вышли в море.). Невзирая на трудности, путешественники смогли пересечь океан. (Вопреки трудностям путешественники смогли пересечь океан.)</a:t>
            </a:r>
          </a:p>
        </p:txBody>
      </p:sp>
    </p:spTree>
    <p:extLst>
      <p:ext uri="{BB962C8B-B14F-4D97-AF65-F5344CB8AC3E}">
        <p14:creationId xmlns:p14="http://schemas.microsoft.com/office/powerpoint/2010/main" val="7810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Задание 13. Камень девятый: не с разными частями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492" y="2052918"/>
            <a:ext cx="11491784" cy="41954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НЕ пишется РАЗДЕЛЬНО с прилагательными и наречиями на –О, при которых есть отрицательные местоимения и наречия 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никому, нисколько, совсем, ничуть</a:t>
            </a:r>
            <a:r>
              <a:rPr lang="ru-RU" sz="2400" dirty="0"/>
              <a:t> (никому не известный, нисколько не вкусный, ничуть не опасный), частицы вовсе, далеко, отнюдь (вовсе не добрый, далеко не глупый, отнюдь не страшный, совсем не смешно). 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В </a:t>
            </a:r>
            <a:r>
              <a:rPr lang="ru-RU" sz="2400" b="1" dirty="0"/>
              <a:t>данном случае происходит усиление отрицания. Можно поставить союз А, противопоставить, подобрать антоним:</a:t>
            </a:r>
            <a:r>
              <a:rPr lang="ru-RU" sz="2400" dirty="0"/>
              <a:t> вовсе не добрый, а злой; далеко не глупый, а умный.</a:t>
            </a:r>
          </a:p>
        </p:txBody>
      </p:sp>
    </p:spTree>
    <p:extLst>
      <p:ext uri="{BB962C8B-B14F-4D97-AF65-F5344CB8AC3E}">
        <p14:creationId xmlns:p14="http://schemas.microsoft.com/office/powerpoint/2010/main" val="1676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Задание 13. Камень девятый: не с разными частями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778" y="2052918"/>
            <a:ext cx="11417644" cy="41954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/>
              <a:t>НЕ пишется СЛИТНО с прилагательными и наречиями на -О, при которых есть слова 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весьма, крайне, очень, вполне, отчасти, совершенно, чрезвычайно.</a:t>
            </a:r>
            <a:r>
              <a:rPr lang="ru-RU" sz="2400" b="1" dirty="0"/>
              <a:t> В данном случае происходит усиление признака прилагательного (ко всем словам, кроме </a:t>
            </a:r>
            <a:r>
              <a:rPr lang="ru-RU" sz="2400" b="1" i="1" dirty="0"/>
              <a:t>отчасти,</a:t>
            </a:r>
            <a:r>
              <a:rPr lang="ru-RU" sz="2400" b="1" dirty="0"/>
              <a:t> можно подобрать синоним очень): </a:t>
            </a:r>
            <a:r>
              <a:rPr lang="ru-RU" sz="2400" dirty="0"/>
              <a:t>крайне неприятный, очень невкусный, весьма непростой, весьма неплохо.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b="1" dirty="0" smtClean="0"/>
              <a:t>Мы </a:t>
            </a:r>
            <a:r>
              <a:rPr lang="ru-RU" sz="2400" b="1" dirty="0"/>
              <a:t>не можем построить предложение с противопоставлением, подобрать антоним.</a:t>
            </a:r>
          </a:p>
        </p:txBody>
      </p:sp>
    </p:spTree>
    <p:extLst>
      <p:ext uri="{BB962C8B-B14F-4D97-AF65-F5344CB8AC3E}">
        <p14:creationId xmlns:p14="http://schemas.microsoft.com/office/powerpoint/2010/main" val="1069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ЕГЭ по орфографии </a:t>
            </a:r>
            <a:br>
              <a:rPr lang="ru-RU" dirty="0" smtClean="0"/>
            </a:br>
            <a:r>
              <a:rPr lang="ru-RU" dirty="0" smtClean="0"/>
              <a:t>9-15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 – Правописание корней</a:t>
            </a:r>
          </a:p>
          <a:p>
            <a:r>
              <a:rPr lang="ru-RU" dirty="0" smtClean="0"/>
              <a:t>10 – Правописание приставок</a:t>
            </a:r>
          </a:p>
          <a:p>
            <a:r>
              <a:rPr lang="ru-RU" dirty="0" smtClean="0"/>
              <a:t>11 – Правописание суффиксов</a:t>
            </a:r>
          </a:p>
          <a:p>
            <a:r>
              <a:rPr lang="ru-RU" dirty="0" smtClean="0"/>
              <a:t>12 – Правописание суффиксов причастий и личные окончания глаголов</a:t>
            </a:r>
          </a:p>
          <a:p>
            <a:r>
              <a:rPr lang="ru-RU" dirty="0" smtClean="0"/>
              <a:t>13 – </a:t>
            </a:r>
            <a:r>
              <a:rPr lang="ru-RU" dirty="0"/>
              <a:t>Правописание НЕ и НИ с частями речи.</a:t>
            </a:r>
            <a:endParaRPr lang="ru-RU" dirty="0" smtClean="0"/>
          </a:p>
          <a:p>
            <a:r>
              <a:rPr lang="ru-RU" dirty="0" smtClean="0"/>
              <a:t>14 – </a:t>
            </a:r>
            <a:r>
              <a:rPr lang="ru-RU" dirty="0"/>
              <a:t>Слитное, дефисное, раздельное написание слов.</a:t>
            </a:r>
            <a:endParaRPr lang="ru-RU" dirty="0" smtClean="0"/>
          </a:p>
          <a:p>
            <a:r>
              <a:rPr lang="ru-RU" dirty="0" smtClean="0"/>
              <a:t>15 - </a:t>
            </a:r>
            <a:r>
              <a:rPr lang="ru-RU" dirty="0"/>
              <a:t>Правописание Н/НН в различных частях речи.</a:t>
            </a:r>
          </a:p>
        </p:txBody>
      </p:sp>
    </p:spTree>
    <p:extLst>
      <p:ext uri="{BB962C8B-B14F-4D97-AF65-F5344CB8AC3E}">
        <p14:creationId xmlns:p14="http://schemas.microsoft.com/office/powerpoint/2010/main" val="3084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Задание 13. Камень девятый: не с разными частями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Autofit/>
          </a:bodyPr>
          <a:lstStyle/>
          <a:p>
            <a:r>
              <a:rPr lang="ru-RU" sz="2400" b="1" dirty="0"/>
              <a:t>Следует различать отрицательную частицу НЕ и приставку НЕДО- со значением неполноты, недостаточности. </a:t>
            </a:r>
            <a:endParaRPr lang="ru-RU" sz="2400" b="1" dirty="0" smtClean="0"/>
          </a:p>
          <a:p>
            <a:r>
              <a:rPr lang="ru-RU" sz="2400" dirty="0" smtClean="0"/>
              <a:t>Сравним</a:t>
            </a:r>
            <a:r>
              <a:rPr lang="ru-RU" sz="2400" dirty="0"/>
              <a:t>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Малыш </a:t>
            </a:r>
            <a:r>
              <a:rPr lang="ru-RU" sz="2400" dirty="0"/>
              <a:t>не достаёт до стола. – Глупому человеку недостаёт ума, чтобы понять простые истины.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Командир </a:t>
            </a:r>
            <a:r>
              <a:rPr lang="ru-RU" sz="2400" dirty="0"/>
              <a:t>не досыпал до рассвета: фашисты начинали артподготовку. – Он постоянно недосыпал от сильной боли.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Ученик </a:t>
            </a:r>
            <a:r>
              <a:rPr lang="ru-RU" sz="2400" dirty="0"/>
              <a:t>не дочитал книгу до конца. – На столе лежала недочитанная книга.</a:t>
            </a:r>
          </a:p>
        </p:txBody>
      </p:sp>
    </p:spTree>
    <p:extLst>
      <p:ext uri="{BB962C8B-B14F-4D97-AF65-F5344CB8AC3E}">
        <p14:creationId xmlns:p14="http://schemas.microsoft.com/office/powerpoint/2010/main" val="20089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Задание </a:t>
            </a:r>
            <a:r>
              <a:rPr lang="ru-RU" sz="4400" dirty="0" smtClean="0"/>
              <a:t>14. </a:t>
            </a:r>
            <a:r>
              <a:rPr lang="ru-RU" sz="4400" dirty="0"/>
              <a:t>Камень </a:t>
            </a:r>
            <a:r>
              <a:rPr lang="ru-RU" sz="4400" dirty="0" smtClean="0"/>
              <a:t>десятый</a:t>
            </a:r>
            <a:r>
              <a:rPr lang="ru-RU" sz="4400" dirty="0"/>
              <a:t>: </a:t>
            </a:r>
            <a:r>
              <a:rPr lang="ru-RU" sz="3600" dirty="0" smtClean="0"/>
              <a:t>слитно, раздельно или через дефис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04" y="2052918"/>
            <a:ext cx="9679150" cy="419548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/>
              <a:t>Не надо путать наречия с приставкой ПО- и суффиксами -ОМУ, -ЕМУ, -И </a:t>
            </a:r>
            <a:r>
              <a:rPr lang="ru-RU" sz="2400" b="1" dirty="0" err="1"/>
              <a:t>и</a:t>
            </a:r>
            <a:r>
              <a:rPr lang="ru-RU" sz="2400" b="1" dirty="0"/>
              <a:t> наречия с приставкой ПО-, оканчивающиеся на гласную У.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Первые пишутся через дефис, вторые - слитно. </a:t>
            </a:r>
            <a:endParaRPr lang="ru-RU" sz="24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/>
              <a:t>Например</a:t>
            </a:r>
            <a:r>
              <a:rPr lang="ru-RU" sz="2400" dirty="0"/>
              <a:t>: </a:t>
            </a:r>
            <a:r>
              <a:rPr lang="ru-RU" sz="2400" dirty="0" smtClean="0"/>
              <a:t>по-новому</a:t>
            </a:r>
            <a:r>
              <a:rPr lang="ru-RU" sz="2400" dirty="0"/>
              <a:t>, по-зимнему, по-русски, </a:t>
            </a:r>
            <a:r>
              <a:rPr lang="ru-RU" sz="2400" b="1" dirty="0"/>
              <a:t>НО</a:t>
            </a:r>
            <a:r>
              <a:rPr lang="ru-RU" sz="2400" dirty="0"/>
              <a:t> понемногу, потихоньку, постольку.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/>
              <a:t>Не надо путать наречия "за границу", "за границей" (они отвечают на вопросы где?, куда? и пишутся раздельно) с существительным "заграница" (отвечает на вопрос что? и пишется слитно). </a:t>
            </a:r>
            <a:endParaRPr lang="ru-RU" sz="24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/>
              <a:t>Например</a:t>
            </a:r>
            <a:r>
              <a:rPr lang="ru-RU" sz="2400" dirty="0"/>
              <a:t>: уехал за границу, жил за границей, НО работал на заграницу, писал о загранице.</a:t>
            </a:r>
          </a:p>
          <a:p>
            <a:r>
              <a:rPr lang="ru-RU" sz="2400" b="1" dirty="0"/>
              <a:t>Наречия, начинающиеся на ВПОЛ-, пишутся слитно </a:t>
            </a:r>
            <a:r>
              <a:rPr lang="ru-RU" sz="2400" dirty="0"/>
              <a:t>(вполглаза, вполоборота). </a:t>
            </a:r>
          </a:p>
        </p:txBody>
      </p:sp>
    </p:spTree>
    <p:extLst>
      <p:ext uri="{BB962C8B-B14F-4D97-AF65-F5344CB8AC3E}">
        <p14:creationId xmlns:p14="http://schemas.microsoft.com/office/powerpoint/2010/main" val="6941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97708"/>
            <a:ext cx="9404723" cy="1346887"/>
          </a:xfrm>
        </p:spPr>
        <p:txBody>
          <a:bodyPr/>
          <a:lstStyle/>
          <a:p>
            <a:r>
              <a:rPr lang="ru-RU" sz="4400" dirty="0"/>
              <a:t>Задание 14. Камень десятый: </a:t>
            </a:r>
            <a:r>
              <a:rPr lang="ru-RU" sz="3600" dirty="0"/>
              <a:t>слитно, раздельно или через дефис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50" y="1445742"/>
            <a:ext cx="5263978" cy="5263978"/>
          </a:xfrm>
        </p:spPr>
      </p:pic>
    </p:spTree>
    <p:extLst>
      <p:ext uri="{BB962C8B-B14F-4D97-AF65-F5344CB8AC3E}">
        <p14:creationId xmlns:p14="http://schemas.microsoft.com/office/powerpoint/2010/main" val="17246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271849"/>
            <a:ext cx="9404723" cy="1581399"/>
          </a:xfrm>
        </p:spPr>
        <p:txBody>
          <a:bodyPr/>
          <a:lstStyle/>
          <a:p>
            <a:r>
              <a:rPr lang="ru-RU" sz="4400" dirty="0"/>
              <a:t>Задание 14. Камень десятый: </a:t>
            </a:r>
            <a:r>
              <a:rPr lang="ru-RU" sz="3600" dirty="0"/>
              <a:t>слитно, раздельно или через дефис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Надо запомнить правописание следующих слов: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как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будто, 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всё-таки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то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есть, 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так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как, 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так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что, 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всё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равно, </a:t>
            </a:r>
            <a:endParaRPr lang="ru-RU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как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бы.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73" y="1609993"/>
            <a:ext cx="5121640" cy="5121640"/>
          </a:xfrm>
        </p:spPr>
      </p:pic>
    </p:spTree>
    <p:extLst>
      <p:ext uri="{BB962C8B-B14F-4D97-AF65-F5344CB8AC3E}">
        <p14:creationId xmlns:p14="http://schemas.microsoft.com/office/powerpoint/2010/main" val="40791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Задание 15. Камень одиннадцатый: Н или НН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0" y="1705231"/>
            <a:ext cx="5029201" cy="50292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70" y="1705231"/>
            <a:ext cx="5029201" cy="5029201"/>
          </a:xfrm>
        </p:spPr>
      </p:pic>
    </p:spTree>
    <p:extLst>
      <p:ext uri="{BB962C8B-B14F-4D97-AF65-F5344CB8AC3E}">
        <p14:creationId xmlns:p14="http://schemas.microsoft.com/office/powerpoint/2010/main" val="12454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Задание 15. Камень одиннадцатый: Н или НН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1796365"/>
            <a:ext cx="4991316" cy="49913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2" y="1796366"/>
            <a:ext cx="6356275" cy="4900996"/>
          </a:xfrm>
        </p:spPr>
        <p:txBody>
          <a:bodyPr>
            <a:normAutofit fontScale="85000" lnSpcReduction="10000"/>
          </a:bodyPr>
          <a:lstStyle/>
          <a:p>
            <a:r>
              <a:rPr lang="ru-RU" sz="2100" dirty="0"/>
              <a:t> </a:t>
            </a:r>
            <a:r>
              <a:rPr lang="ru-RU" sz="2100" u="sng" dirty="0" smtClean="0"/>
              <a:t>Исключения</a:t>
            </a:r>
            <a:r>
              <a:rPr lang="ru-RU" sz="2100" dirty="0" smtClean="0"/>
              <a:t>:</a:t>
            </a:r>
            <a:r>
              <a:rPr lang="ru-RU" sz="2100" dirty="0"/>
              <a:t> 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b="1" i="1" dirty="0" smtClean="0"/>
              <a:t>конченый</a:t>
            </a:r>
            <a:r>
              <a:rPr lang="ru-RU" sz="2100" dirty="0"/>
              <a:t> человек, 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b="1" i="1" dirty="0" smtClean="0"/>
              <a:t>раненый, контуженый</a:t>
            </a:r>
            <a:r>
              <a:rPr lang="ru-RU" sz="2100" b="1" i="1" dirty="0"/>
              <a:t>, </a:t>
            </a:r>
            <a:endParaRPr lang="ru-RU" sz="2100" b="1" i="1" dirty="0" smtClean="0"/>
          </a:p>
          <a:p>
            <a:pPr marL="0" indent="0">
              <a:buNone/>
            </a:pPr>
            <a:r>
              <a:rPr lang="ru-RU" sz="2100" b="1" i="1" dirty="0" smtClean="0"/>
              <a:t>названый</a:t>
            </a:r>
            <a:r>
              <a:rPr lang="ru-RU" sz="2100" dirty="0"/>
              <a:t> брат, 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b="1" i="1" dirty="0" smtClean="0"/>
              <a:t>посажёный</a:t>
            </a:r>
            <a:r>
              <a:rPr lang="ru-RU" sz="2100" dirty="0"/>
              <a:t> отец, 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b="1" i="1" dirty="0" smtClean="0"/>
              <a:t>приданое</a:t>
            </a:r>
            <a:r>
              <a:rPr lang="ru-RU" sz="2100" dirty="0"/>
              <a:t>, 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b="1" i="1" dirty="0" smtClean="0"/>
              <a:t>Прощёное</a:t>
            </a:r>
            <a:r>
              <a:rPr lang="ru-RU" sz="2100" dirty="0"/>
              <a:t> воскресенье</a:t>
            </a:r>
            <a:r>
              <a:rPr lang="ru-RU" sz="2100" dirty="0" smtClean="0"/>
              <a:t>,</a:t>
            </a:r>
          </a:p>
          <a:p>
            <a:pPr marL="0" indent="0">
              <a:buNone/>
            </a:pPr>
            <a:r>
              <a:rPr lang="ru-RU" sz="2100" b="1" i="1" dirty="0" smtClean="0"/>
              <a:t>Крещёный</a:t>
            </a:r>
          </a:p>
          <a:p>
            <a:pPr>
              <a:lnSpc>
                <a:spcPct val="160000"/>
              </a:lnSpc>
            </a:pPr>
            <a:r>
              <a:rPr lang="ru-RU" sz="2100" b="1" dirty="0"/>
              <a:t>Внимание!</a:t>
            </a:r>
            <a:r>
              <a:rPr lang="ru-RU" sz="2100" dirty="0"/>
              <a:t> </a:t>
            </a:r>
            <a:endParaRPr lang="ru-RU" sz="2100" dirty="0" smtClean="0"/>
          </a:p>
          <a:p>
            <a:pPr>
              <a:lnSpc>
                <a:spcPct val="160000"/>
              </a:lnSpc>
            </a:pPr>
            <a:r>
              <a:rPr lang="ru-RU" sz="2100" dirty="0" smtClean="0"/>
              <a:t>В </a:t>
            </a:r>
            <a:r>
              <a:rPr lang="ru-RU" sz="2100" dirty="0"/>
              <a:t>прилагательных </a:t>
            </a:r>
            <a:r>
              <a:rPr lang="ru-RU" sz="2100" b="1" i="1" dirty="0"/>
              <a:t>кованый, жеваный, клеваный</a:t>
            </a:r>
            <a:r>
              <a:rPr lang="ru-RU" sz="2100" dirty="0"/>
              <a:t> пишется одна буква </a:t>
            </a:r>
            <a:r>
              <a:rPr lang="ru-RU" sz="2100" b="1" i="1" dirty="0"/>
              <a:t>н</a:t>
            </a:r>
            <a:r>
              <a:rPr lang="ru-RU" sz="2100" b="1" dirty="0"/>
              <a:t> </a:t>
            </a:r>
            <a:r>
              <a:rPr lang="ru-RU" sz="2100" dirty="0"/>
              <a:t>(но: </a:t>
            </a:r>
            <a:r>
              <a:rPr lang="ru-RU" sz="2100" i="1" dirty="0"/>
              <a:t>скованный, изжеванный, исклеванный).</a:t>
            </a:r>
            <a:endParaRPr lang="ru-RU" sz="2100" b="1" i="1" dirty="0" smtClean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610" y="1308915"/>
            <a:ext cx="3280157" cy="28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Задание 15. Камень одиннадцатый: Н или НН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973" y="1853248"/>
            <a:ext cx="4819135" cy="48751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Сказочные слова, </a:t>
            </a:r>
          </a:p>
          <a:p>
            <a:pPr marL="0" indent="0">
              <a:buNone/>
            </a:pPr>
            <a:r>
              <a:rPr lang="ru-RU" sz="2000" dirty="0" smtClean="0"/>
              <a:t>написание </a:t>
            </a:r>
            <a:r>
              <a:rPr lang="ru-RU" sz="2000" dirty="0"/>
              <a:t>которых необходимо выучить точно так же, как мы запоминаем слова-исключения: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НЕВИДАННЫЙ</a:t>
            </a:r>
            <a:r>
              <a:rPr lang="ru-RU" sz="2000" dirty="0"/>
              <a:t>, </a:t>
            </a:r>
            <a:r>
              <a:rPr lang="ru-RU" sz="2000" dirty="0" smtClean="0"/>
              <a:t>          НЕСЛЫХАННЫЙ,</a:t>
            </a:r>
          </a:p>
          <a:p>
            <a:pPr marL="0" indent="0">
              <a:buNone/>
            </a:pPr>
            <a:r>
              <a:rPr lang="ru-RU" sz="2000" dirty="0" smtClean="0"/>
              <a:t> НЕЖДАННЫЙ</a:t>
            </a:r>
            <a:r>
              <a:rPr lang="ru-RU" sz="2000" dirty="0"/>
              <a:t>, </a:t>
            </a:r>
            <a:r>
              <a:rPr lang="ru-RU" sz="2000" dirty="0" smtClean="0"/>
              <a:t>           НЕГАДАННЫЙ</a:t>
            </a:r>
            <a:r>
              <a:rPr lang="ru-RU" sz="2000" dirty="0"/>
              <a:t>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НЕЧАЯННЫЙ,              ЖЕЛАННЫЙ,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ЖЕМАННЫЙ</a:t>
            </a:r>
            <a:r>
              <a:rPr lang="ru-RU" sz="2000" dirty="0"/>
              <a:t>, </a:t>
            </a:r>
            <a:r>
              <a:rPr lang="ru-RU" sz="2000" dirty="0" smtClean="0"/>
              <a:t>             СВЯЩЕННЫЙ</a:t>
            </a:r>
            <a:r>
              <a:rPr lang="ru-RU" sz="2000" dirty="0"/>
              <a:t>, 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ЧВАННЫЙ</a:t>
            </a:r>
            <a:r>
              <a:rPr lang="ru-RU" sz="2000" dirty="0"/>
              <a:t>.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8" y="2100649"/>
            <a:ext cx="5208654" cy="3694670"/>
          </a:xfrm>
        </p:spPr>
      </p:pic>
    </p:spTree>
    <p:extLst>
      <p:ext uri="{BB962C8B-B14F-4D97-AF65-F5344CB8AC3E}">
        <p14:creationId xmlns:p14="http://schemas.microsoft.com/office/powerpoint/2010/main" val="996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Задание </a:t>
            </a:r>
            <a:r>
              <a:rPr lang="ru-RU" sz="4400" dirty="0" smtClean="0"/>
              <a:t>15. </a:t>
            </a:r>
            <a:r>
              <a:rPr lang="ru-RU" sz="4400" dirty="0"/>
              <a:t>Камень </a:t>
            </a:r>
            <a:r>
              <a:rPr lang="ru-RU" sz="4400" dirty="0" smtClean="0"/>
              <a:t>одиннадцатый: Н или НН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1" y="1853248"/>
            <a:ext cx="4893541" cy="489354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50477" y="1853248"/>
            <a:ext cx="6474940" cy="4782330"/>
          </a:xfrm>
        </p:spPr>
        <p:txBody>
          <a:bodyPr>
            <a:normAutofit/>
          </a:bodyPr>
          <a:lstStyle/>
          <a:p>
            <a:r>
              <a:rPr lang="ru-RU" dirty="0"/>
              <a:t>Очень часто </a:t>
            </a:r>
            <a:r>
              <a:rPr lang="ru-RU" dirty="0" smtClean="0"/>
              <a:t>делают </a:t>
            </a:r>
            <a:r>
              <a:rPr lang="ru-RU" dirty="0"/>
              <a:t>ошибки в словах "тканый", "старинный", "холстинный". Надо запомнить:</a:t>
            </a:r>
          </a:p>
          <a:p>
            <a:r>
              <a:rPr lang="ru-RU" dirty="0"/>
              <a:t>слово "тканый" образовано НЕ от существительного "ткань", а от глагола "ткать", следовательно, подчиняется правилу написания Н и НН в причастиях и отглагольных прилагательных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(тканая рубаха, НО тканный золотом ковер);</a:t>
            </a:r>
          </a:p>
          <a:p>
            <a:r>
              <a:rPr lang="ru-RU" dirty="0"/>
              <a:t>прилагательное старинный образовано НЕ от слова "старый", а от слова "старина"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(основа на Н + суффикс Н = НН);</a:t>
            </a:r>
          </a:p>
          <a:p>
            <a:r>
              <a:rPr lang="ru-RU" dirty="0"/>
              <a:t>прилагательное "холстинный" образовано НЕ от слова "холст", а от "холстина</a:t>
            </a:r>
            <a:r>
              <a:rPr lang="ru-RU" b="1" dirty="0"/>
              <a:t>" 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(основа на Н + суффикс Н = НН).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3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97460"/>
            <a:ext cx="8946541" cy="49509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2"/>
              </a:rPr>
              <a:t>https://</a:t>
            </a:r>
            <a:r>
              <a:rPr lang="ru-RU" dirty="0" err="1">
                <a:hlinkClick r:id="rId2"/>
              </a:rPr>
              <a:t>педталант.рф</a:t>
            </a:r>
            <a:r>
              <a:rPr lang="ru-RU" dirty="0">
                <a:hlinkClick r:id="rId2"/>
              </a:rPr>
              <a:t>/</a:t>
            </a:r>
            <a:r>
              <a:rPr lang="ru-RU" dirty="0" err="1">
                <a:hlinkClick r:id="rId2"/>
              </a:rPr>
              <a:t>мусаэлян</a:t>
            </a:r>
            <a:r>
              <a:rPr lang="ru-RU" dirty="0">
                <a:hlinkClick r:id="rId2"/>
              </a:rPr>
              <a:t>-и-н-занятие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rustutors.ru/egeteoriya/1143-zadanie-10.html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grammarian.school/teaching/10practical/10.html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5"/>
              </a:rPr>
              <a:t>https://prozhno.ru/wp-content/uploads/2021/07/</a:t>
            </a:r>
            <a:r>
              <a:rPr lang="ru-RU" dirty="0">
                <a:hlinkClick r:id="rId5"/>
              </a:rPr>
              <a:t>разноспрягаемые-глаголы.</a:t>
            </a:r>
            <a:r>
              <a:rPr lang="en-US" dirty="0" smtClean="0">
                <a:hlinkClick r:id="rId5"/>
              </a:rPr>
              <a:t>jpg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znanio.ru/media/lovushki-na-ege-k-zadaniyam-13-15-po-orfografii-2713083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dzen.ru/a/YiMgknBOvwOWQpvX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vk.com/love_russian_language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gramota.ru/class/coach/tbgramota/45_106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Симакова, Е. С. Русский язык: Новый полный справочник для подготовки к ОГЭ: 9-й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Е.С. Симакова. – Москва: АСТ: </a:t>
            </a:r>
            <a:r>
              <a:rPr lang="ru-RU" dirty="0" err="1" smtClean="0"/>
              <a:t>Астрель</a:t>
            </a:r>
            <a:r>
              <a:rPr lang="ru-RU" dirty="0" smtClean="0"/>
              <a:t>, 2015. – 350 с. 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0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9. Камень первый: омонимичные корни.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/>
              <a:t> </a:t>
            </a:r>
            <a:r>
              <a:rPr lang="ru-RU" sz="4400" dirty="0" err="1"/>
              <a:t>раст</a:t>
            </a:r>
            <a:r>
              <a:rPr lang="ru-RU" sz="4400" b="1" dirty="0"/>
              <a:t>…</a:t>
            </a:r>
            <a:r>
              <a:rPr lang="ru-RU" sz="4400" dirty="0"/>
              <a:t>рать</a:t>
            </a:r>
          </a:p>
          <a:p>
            <a:r>
              <a:rPr lang="ru-RU" sz="4400" dirty="0" smtClean="0"/>
              <a:t>зам</a:t>
            </a:r>
            <a:r>
              <a:rPr lang="ru-RU" sz="4400" b="1" dirty="0" smtClean="0"/>
              <a:t>…</a:t>
            </a:r>
            <a:r>
              <a:rPr lang="ru-RU" sz="4400" dirty="0" err="1" smtClean="0"/>
              <a:t>реть</a:t>
            </a:r>
            <a:endParaRPr lang="ru-RU" sz="4400" dirty="0" smtClean="0"/>
          </a:p>
          <a:p>
            <a:r>
              <a:rPr lang="ru-RU" sz="4400" dirty="0" smtClean="0"/>
              <a:t> </a:t>
            </a:r>
            <a:r>
              <a:rPr lang="ru-RU" sz="4400" dirty="0" err="1" smtClean="0"/>
              <a:t>приг</a:t>
            </a:r>
            <a:r>
              <a:rPr lang="ru-RU" sz="4400" b="1" dirty="0" smtClean="0"/>
              <a:t>…</a:t>
            </a:r>
            <a:r>
              <a:rPr lang="ru-RU" sz="4400" dirty="0" err="1" smtClean="0"/>
              <a:t>рел</a:t>
            </a:r>
            <a:r>
              <a:rPr lang="ru-RU" sz="4400" dirty="0"/>
              <a:t>  </a:t>
            </a:r>
            <a:endParaRPr lang="ru-RU" sz="4400" dirty="0" smtClean="0"/>
          </a:p>
          <a:p>
            <a:r>
              <a:rPr lang="ru-RU" sz="4400" dirty="0"/>
              <a:t>к</a:t>
            </a:r>
            <a:r>
              <a:rPr lang="ru-RU" sz="4400" b="1" dirty="0"/>
              <a:t>…</a:t>
            </a:r>
            <a:r>
              <a:rPr lang="ru-RU" sz="4400" dirty="0" err="1"/>
              <a:t>саться</a:t>
            </a:r>
            <a:endParaRPr lang="ru-RU" sz="4400" dirty="0"/>
          </a:p>
          <a:p>
            <a:r>
              <a:rPr lang="ru-RU" sz="4400" dirty="0" err="1"/>
              <a:t>водор</a:t>
            </a:r>
            <a:r>
              <a:rPr lang="ru-RU" sz="4400" b="1" dirty="0"/>
              <a:t>…</a:t>
            </a:r>
            <a:r>
              <a:rPr lang="ru-RU" sz="4400" dirty="0" err="1"/>
              <a:t>сли</a:t>
            </a: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 </a:t>
            </a:r>
            <a:endParaRPr lang="ru-RU" sz="4400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err="1"/>
              <a:t>раст</a:t>
            </a:r>
            <a:r>
              <a:rPr lang="ru-RU" sz="4400" b="1" dirty="0"/>
              <a:t>…</a:t>
            </a:r>
            <a:r>
              <a:rPr lang="ru-RU" sz="4400" dirty="0" err="1"/>
              <a:t>ряться</a:t>
            </a:r>
            <a:r>
              <a:rPr lang="ru-RU" sz="4400" dirty="0"/>
              <a:t> </a:t>
            </a:r>
          </a:p>
          <a:p>
            <a:r>
              <a:rPr lang="ru-RU" sz="4400" dirty="0" smtClean="0"/>
              <a:t>прим</a:t>
            </a:r>
            <a:r>
              <a:rPr lang="ru-RU" sz="4400" b="1" dirty="0" smtClean="0"/>
              <a:t>…</a:t>
            </a:r>
            <a:r>
              <a:rPr lang="ru-RU" sz="4400" dirty="0" err="1" smtClean="0"/>
              <a:t>рять</a:t>
            </a:r>
            <a:endParaRPr lang="ru-RU" sz="4400" dirty="0" smtClean="0"/>
          </a:p>
          <a:p>
            <a:r>
              <a:rPr lang="ru-RU" sz="4400" dirty="0" smtClean="0"/>
              <a:t>г</a:t>
            </a:r>
            <a:r>
              <a:rPr lang="ru-RU" sz="4400" b="1" dirty="0" smtClean="0"/>
              <a:t>…</a:t>
            </a:r>
            <a:r>
              <a:rPr lang="ru-RU" sz="4400" dirty="0" err="1" smtClean="0"/>
              <a:t>рянка</a:t>
            </a:r>
            <a:endParaRPr lang="ru-RU" sz="4400" dirty="0" smtClean="0"/>
          </a:p>
          <a:p>
            <a:r>
              <a:rPr lang="ru-RU" sz="4400" dirty="0"/>
              <a:t>к</a:t>
            </a:r>
            <a:r>
              <a:rPr lang="ru-RU" sz="4400" b="1" dirty="0"/>
              <a:t>…</a:t>
            </a:r>
            <a:r>
              <a:rPr lang="ru-RU" sz="4400" dirty="0" err="1"/>
              <a:t>ситься</a:t>
            </a:r>
            <a:r>
              <a:rPr lang="ru-RU" sz="4400" dirty="0"/>
              <a:t> </a:t>
            </a:r>
            <a:endParaRPr lang="ru-RU" sz="4400" dirty="0" smtClean="0"/>
          </a:p>
          <a:p>
            <a:r>
              <a:rPr lang="ru-RU" sz="4400" dirty="0"/>
              <a:t>р</a:t>
            </a:r>
            <a:r>
              <a:rPr lang="ru-RU" sz="4400" b="1" dirty="0"/>
              <a:t>…</a:t>
            </a:r>
            <a:r>
              <a:rPr lang="ru-RU" sz="4400" dirty="0" err="1"/>
              <a:t>са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20903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9. Камень первый: омонимичные корни.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0065" y="2060575"/>
            <a:ext cx="5444427" cy="4195763"/>
          </a:xfrm>
        </p:spPr>
        <p:txBody>
          <a:bodyPr>
            <a:normAutofit/>
          </a:bodyPr>
          <a:lstStyle/>
          <a:p>
            <a:r>
              <a:rPr lang="ru-RU" sz="3200" dirty="0" err="1"/>
              <a:t>раст</a:t>
            </a:r>
            <a:r>
              <a:rPr lang="ru-RU" sz="3200" b="1" dirty="0" err="1">
                <a:solidFill>
                  <a:srgbClr val="FF0000"/>
                </a:solidFill>
              </a:rPr>
              <a:t>И</a:t>
            </a:r>
            <a:r>
              <a:rPr lang="ru-RU" sz="3200" dirty="0" err="1"/>
              <a:t>рать</a:t>
            </a:r>
            <a:r>
              <a:rPr lang="ru-RU" sz="3200" dirty="0"/>
              <a:t> (колено)</a:t>
            </a:r>
          </a:p>
          <a:p>
            <a:r>
              <a:rPr lang="ru-RU" sz="3000" dirty="0" err="1" smtClean="0"/>
              <a:t>зам</a:t>
            </a:r>
            <a:r>
              <a:rPr lang="ru-RU" sz="3000" b="1" dirty="0" err="1" smtClean="0">
                <a:solidFill>
                  <a:srgbClr val="FF0000"/>
                </a:solidFill>
              </a:rPr>
              <a:t>Е</a:t>
            </a:r>
            <a:r>
              <a:rPr lang="ru-RU" sz="3000" dirty="0" err="1" smtClean="0"/>
              <a:t>реть</a:t>
            </a:r>
            <a:r>
              <a:rPr lang="ru-RU" sz="3000" dirty="0" smtClean="0"/>
              <a:t> (за дверью)</a:t>
            </a:r>
          </a:p>
          <a:p>
            <a:r>
              <a:rPr lang="ru-RU" sz="3000" dirty="0" smtClean="0"/>
              <a:t> </a:t>
            </a:r>
            <a:r>
              <a:rPr lang="ru-RU" sz="3000" dirty="0" err="1" smtClean="0"/>
              <a:t>приг</a:t>
            </a:r>
            <a:r>
              <a:rPr lang="ru-RU" sz="3000" b="1" dirty="0" err="1" smtClean="0">
                <a:solidFill>
                  <a:srgbClr val="FF0000"/>
                </a:solidFill>
              </a:rPr>
              <a:t>О</a:t>
            </a:r>
            <a:r>
              <a:rPr lang="ru-RU" sz="3000" dirty="0" err="1" smtClean="0"/>
              <a:t>рел</a:t>
            </a:r>
            <a:r>
              <a:rPr lang="ru-RU" sz="3000" dirty="0" smtClean="0"/>
              <a:t>  (на плите)</a:t>
            </a:r>
          </a:p>
          <a:p>
            <a:r>
              <a:rPr lang="ru-RU" sz="3200" dirty="0" err="1"/>
              <a:t>к</a:t>
            </a:r>
            <a:r>
              <a:rPr lang="ru-RU" sz="3200" b="1" dirty="0" err="1">
                <a:solidFill>
                  <a:srgbClr val="FF0000"/>
                </a:solidFill>
              </a:rPr>
              <a:t>А</a:t>
            </a:r>
            <a:r>
              <a:rPr lang="ru-RU" sz="3200" dirty="0" err="1"/>
              <a:t>саться</a:t>
            </a:r>
            <a:r>
              <a:rPr lang="ru-RU" sz="3200" dirty="0"/>
              <a:t> (руки</a:t>
            </a:r>
            <a:r>
              <a:rPr lang="ru-RU" sz="3200" dirty="0" smtClean="0"/>
              <a:t>)</a:t>
            </a:r>
          </a:p>
          <a:p>
            <a:r>
              <a:rPr lang="ru-RU" sz="3200" dirty="0" err="1"/>
              <a:t>водор</a:t>
            </a:r>
            <a:r>
              <a:rPr lang="ru-RU" sz="3200" b="1" dirty="0" err="1">
                <a:solidFill>
                  <a:srgbClr val="FF0000"/>
                </a:solidFill>
              </a:rPr>
              <a:t>О</a:t>
            </a:r>
            <a:r>
              <a:rPr lang="ru-RU" sz="3200" dirty="0" err="1"/>
              <a:t>сли</a:t>
            </a:r>
            <a:r>
              <a:rPr lang="ru-RU" sz="3200" dirty="0"/>
              <a:t> (в пруду)</a:t>
            </a:r>
          </a:p>
          <a:p>
            <a:endParaRPr lang="ru-RU" sz="3200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109139" cy="4200245"/>
          </a:xfrm>
        </p:spPr>
        <p:txBody>
          <a:bodyPr>
            <a:normAutofit/>
          </a:bodyPr>
          <a:lstStyle/>
          <a:p>
            <a:r>
              <a:rPr lang="ru-RU" sz="2800" dirty="0" err="1"/>
              <a:t>раст</a:t>
            </a:r>
            <a:r>
              <a:rPr lang="ru-RU" sz="2800" b="1" dirty="0" err="1">
                <a:solidFill>
                  <a:srgbClr val="FF0000"/>
                </a:solidFill>
              </a:rPr>
              <a:t>Е</a:t>
            </a:r>
            <a:r>
              <a:rPr lang="ru-RU" sz="2800" dirty="0" err="1"/>
              <a:t>ряться</a:t>
            </a:r>
            <a:r>
              <a:rPr lang="ru-RU" sz="2800" dirty="0"/>
              <a:t> (от страха</a:t>
            </a:r>
            <a:r>
              <a:rPr lang="ru-RU" sz="2800" dirty="0" smtClean="0"/>
              <a:t>)</a:t>
            </a:r>
          </a:p>
          <a:p>
            <a:r>
              <a:rPr lang="ru-RU" sz="2800" dirty="0" err="1" smtClean="0"/>
              <a:t>прим</a:t>
            </a:r>
            <a:r>
              <a:rPr lang="ru-RU" sz="2800" b="1" dirty="0" err="1" smtClean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</a:rPr>
              <a:t>/</a:t>
            </a:r>
            <a:r>
              <a:rPr lang="ru-RU" sz="2800" b="1" dirty="0" err="1" smtClean="0">
                <a:solidFill>
                  <a:srgbClr val="FF0000"/>
                </a:solidFill>
              </a:rPr>
              <a:t>Е</a:t>
            </a:r>
            <a:r>
              <a:rPr lang="ru-RU" sz="2800" dirty="0" err="1" smtClean="0"/>
              <a:t>рять</a:t>
            </a:r>
            <a:r>
              <a:rPr lang="ru-RU" sz="2800" dirty="0" smtClean="0"/>
              <a:t> (друзей/платье)</a:t>
            </a:r>
          </a:p>
          <a:p>
            <a:r>
              <a:rPr lang="ru-RU" sz="2800" dirty="0" err="1" smtClean="0"/>
              <a:t>г</a:t>
            </a:r>
            <a:r>
              <a:rPr lang="ru-RU" sz="2800" b="1" dirty="0" err="1" smtClean="0">
                <a:solidFill>
                  <a:srgbClr val="FF0000"/>
                </a:solidFill>
              </a:rPr>
              <a:t>О</a:t>
            </a:r>
            <a:r>
              <a:rPr lang="ru-RU" sz="2800" dirty="0" err="1" smtClean="0"/>
              <a:t>рянка</a:t>
            </a:r>
            <a:r>
              <a:rPr lang="ru-RU" sz="2800" dirty="0" smtClean="0"/>
              <a:t> (живущая в горах)</a:t>
            </a:r>
          </a:p>
          <a:p>
            <a:r>
              <a:rPr lang="ru-RU" sz="2800" dirty="0" err="1"/>
              <a:t>к</a:t>
            </a:r>
            <a:r>
              <a:rPr lang="ru-RU" sz="2800" b="1" dirty="0" err="1">
                <a:solidFill>
                  <a:srgbClr val="FF0000"/>
                </a:solidFill>
              </a:rPr>
              <a:t>О</a:t>
            </a:r>
            <a:r>
              <a:rPr lang="ru-RU" sz="2800" dirty="0" err="1"/>
              <a:t>ситься</a:t>
            </a:r>
            <a:r>
              <a:rPr lang="ru-RU" sz="2800" dirty="0"/>
              <a:t> (в сторону</a:t>
            </a:r>
            <a:r>
              <a:rPr lang="ru-RU" sz="2800" dirty="0" smtClean="0"/>
              <a:t>)</a:t>
            </a:r>
          </a:p>
          <a:p>
            <a:r>
              <a:rPr lang="ru-RU" sz="2800" dirty="0" err="1"/>
              <a:t>р</a:t>
            </a:r>
            <a:r>
              <a:rPr lang="ru-RU" sz="2800" b="1" dirty="0" err="1">
                <a:solidFill>
                  <a:srgbClr val="FF0000"/>
                </a:solidFill>
              </a:rPr>
              <a:t>О</a:t>
            </a:r>
            <a:r>
              <a:rPr lang="ru-RU" sz="2800" dirty="0" err="1"/>
              <a:t>са</a:t>
            </a:r>
            <a:r>
              <a:rPr lang="ru-RU" sz="2800" dirty="0"/>
              <a:t> (на траве)</a:t>
            </a:r>
          </a:p>
          <a:p>
            <a:endParaRPr lang="ru-RU" sz="2800" dirty="0"/>
          </a:p>
          <a:p>
            <a:endParaRPr lang="ru-RU" sz="2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90" y="4741124"/>
            <a:ext cx="3240117" cy="21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9. Камень </a:t>
            </a:r>
            <a:r>
              <a:rPr lang="ru-RU" dirty="0" smtClean="0"/>
              <a:t>второй: непроверяемые гласные в корне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3500" dirty="0" err="1" smtClean="0"/>
              <a:t>игн</a:t>
            </a:r>
            <a:r>
              <a:rPr lang="ru-RU" sz="3500" b="1" dirty="0" err="1" smtClean="0">
                <a:solidFill>
                  <a:srgbClr val="FF0000"/>
                </a:solidFill>
              </a:rPr>
              <a:t>О</a:t>
            </a:r>
            <a:r>
              <a:rPr lang="ru-RU" sz="3500" dirty="0" err="1" smtClean="0"/>
              <a:t>рировать</a:t>
            </a:r>
            <a:endParaRPr lang="ru-RU" sz="3500" dirty="0" smtClean="0"/>
          </a:p>
          <a:p>
            <a:pPr>
              <a:lnSpc>
                <a:spcPct val="150000"/>
              </a:lnSpc>
            </a:pPr>
            <a:r>
              <a:rPr lang="ru-RU" sz="3500" dirty="0" err="1" smtClean="0"/>
              <a:t>экстр</a:t>
            </a:r>
            <a:r>
              <a:rPr lang="ru-RU" sz="3500" b="1" dirty="0" err="1" smtClean="0">
                <a:solidFill>
                  <a:srgbClr val="FF0000"/>
                </a:solidFill>
              </a:rPr>
              <a:t>Е</a:t>
            </a:r>
            <a:r>
              <a:rPr lang="ru-RU" sz="3500" dirty="0" err="1" smtClean="0"/>
              <a:t>мальный</a:t>
            </a:r>
            <a:endParaRPr lang="ru-RU" sz="3500" dirty="0" smtClean="0"/>
          </a:p>
          <a:p>
            <a:pPr>
              <a:lnSpc>
                <a:spcPct val="150000"/>
              </a:lnSpc>
            </a:pPr>
            <a:r>
              <a:rPr lang="ru-RU" sz="3500" dirty="0" err="1" smtClean="0"/>
              <a:t>нав</a:t>
            </a:r>
            <a:r>
              <a:rPr lang="ru-RU" sz="3500" b="1" dirty="0" err="1" smtClean="0">
                <a:solidFill>
                  <a:srgbClr val="FF0000"/>
                </a:solidFill>
              </a:rPr>
              <a:t>А</a:t>
            </a:r>
            <a:r>
              <a:rPr lang="ru-RU" sz="3500" dirty="0" err="1" smtClean="0"/>
              <a:t>ждение</a:t>
            </a:r>
            <a:endParaRPr lang="ru-RU" sz="3500" dirty="0" smtClean="0"/>
          </a:p>
          <a:p>
            <a:pPr>
              <a:lnSpc>
                <a:spcPct val="150000"/>
              </a:lnSpc>
            </a:pPr>
            <a:r>
              <a:rPr lang="ru-RU" sz="3500" dirty="0" err="1" smtClean="0"/>
              <a:t>утр</a:t>
            </a:r>
            <a:r>
              <a:rPr lang="ru-RU" sz="3500" b="1" dirty="0" err="1" smtClean="0">
                <a:solidFill>
                  <a:srgbClr val="FF0000"/>
                </a:solidFill>
              </a:rPr>
              <a:t>А</a:t>
            </a:r>
            <a:r>
              <a:rPr lang="ru-RU" sz="3500" dirty="0" err="1" smtClean="0"/>
              <a:t>мбовать</a:t>
            </a:r>
            <a:endParaRPr lang="ru-RU" sz="3500" dirty="0" smtClean="0"/>
          </a:p>
          <a:p>
            <a:pPr>
              <a:lnSpc>
                <a:spcPct val="150000"/>
              </a:lnSpc>
            </a:pPr>
            <a:r>
              <a:rPr lang="ru-RU" sz="3500" dirty="0" err="1" smtClean="0"/>
              <a:t>к</a:t>
            </a:r>
            <a:r>
              <a:rPr lang="ru-RU" sz="3500" b="1" dirty="0" err="1" smtClean="0">
                <a:solidFill>
                  <a:srgbClr val="FF0000"/>
                </a:solidFill>
              </a:rPr>
              <a:t>О</a:t>
            </a:r>
            <a:r>
              <a:rPr lang="ru-RU" sz="3500" dirty="0" err="1" smtClean="0"/>
              <a:t>мпьютер</a:t>
            </a:r>
            <a:endParaRPr lang="ru-RU" sz="35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3200" dirty="0" err="1" smtClean="0"/>
              <a:t>игн</a:t>
            </a:r>
            <a:r>
              <a:rPr lang="ru-RU" sz="3200" b="1" dirty="0" err="1" smtClean="0">
                <a:solidFill>
                  <a:srgbClr val="FF0000"/>
                </a:solidFill>
              </a:rPr>
              <a:t>О</a:t>
            </a:r>
            <a:r>
              <a:rPr lang="ru-RU" sz="3200" dirty="0" err="1" smtClean="0"/>
              <a:t>р</a:t>
            </a:r>
            <a:endParaRPr lang="ru-RU" sz="3200" dirty="0"/>
          </a:p>
          <a:p>
            <a:pPr>
              <a:lnSpc>
                <a:spcPct val="160000"/>
              </a:lnSpc>
            </a:pPr>
            <a:r>
              <a:rPr lang="ru-RU" sz="3200" dirty="0" err="1" smtClean="0"/>
              <a:t>экстр</a:t>
            </a:r>
            <a:r>
              <a:rPr lang="ru-RU" sz="3200" b="1" dirty="0" err="1" smtClean="0">
                <a:solidFill>
                  <a:srgbClr val="FF0000"/>
                </a:solidFill>
              </a:rPr>
              <a:t>И</a:t>
            </a:r>
            <a:r>
              <a:rPr lang="ru-RU" sz="3200" dirty="0" err="1" smtClean="0"/>
              <a:t>м</a:t>
            </a:r>
            <a:endParaRPr lang="ru-RU" sz="3200" dirty="0"/>
          </a:p>
          <a:p>
            <a:pPr>
              <a:lnSpc>
                <a:spcPct val="160000"/>
              </a:lnSpc>
            </a:pPr>
            <a:r>
              <a:rPr lang="ru-RU" sz="3200" dirty="0" err="1" smtClean="0"/>
              <a:t>в</a:t>
            </a:r>
            <a:r>
              <a:rPr lang="ru-RU" sz="3200" b="1" dirty="0" err="1" smtClean="0">
                <a:solidFill>
                  <a:srgbClr val="FF0000"/>
                </a:solidFill>
              </a:rPr>
              <a:t>О</a:t>
            </a:r>
            <a:r>
              <a:rPr lang="ru-RU" sz="3200" dirty="0" err="1" smtClean="0"/>
              <a:t>дит</a:t>
            </a:r>
            <a:endParaRPr lang="ru-RU" sz="3200" dirty="0"/>
          </a:p>
          <a:p>
            <a:pPr>
              <a:lnSpc>
                <a:spcPct val="160000"/>
              </a:lnSpc>
            </a:pPr>
            <a:r>
              <a:rPr lang="ru-RU" sz="3200" dirty="0" err="1" smtClean="0"/>
              <a:t>тр</a:t>
            </a:r>
            <a:r>
              <a:rPr lang="ru-RU" sz="3200" b="1" dirty="0" err="1" smtClean="0">
                <a:solidFill>
                  <a:srgbClr val="FF0000"/>
                </a:solidFill>
              </a:rPr>
              <a:t>О</a:t>
            </a:r>
            <a:r>
              <a:rPr lang="ru-RU" sz="3200" dirty="0" err="1" smtClean="0"/>
              <a:t>мб</a:t>
            </a:r>
            <a:endParaRPr lang="ru-RU" sz="3200" dirty="0"/>
          </a:p>
          <a:p>
            <a:pPr>
              <a:lnSpc>
                <a:spcPct val="160000"/>
              </a:lnSpc>
            </a:pPr>
            <a:r>
              <a:rPr lang="ru-RU" sz="3200" dirty="0" err="1" smtClean="0"/>
              <a:t>к</a:t>
            </a:r>
            <a:r>
              <a:rPr lang="ru-RU" sz="3200" b="1" dirty="0" err="1" smtClean="0">
                <a:solidFill>
                  <a:srgbClr val="FF0000"/>
                </a:solidFill>
              </a:rPr>
              <a:t>О</a:t>
            </a:r>
            <a:r>
              <a:rPr lang="ru-RU" sz="3200" dirty="0" err="1" smtClean="0"/>
              <a:t>мп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8" y="2056092"/>
            <a:ext cx="6779576" cy="45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10. Камень третий: </a:t>
            </a:r>
            <a:r>
              <a:rPr lang="ru-RU" sz="2800" dirty="0"/>
              <a:t>п</a:t>
            </a:r>
            <a:r>
              <a:rPr lang="ru-RU" sz="2800" dirty="0" smtClean="0"/>
              <a:t>равописание </a:t>
            </a:r>
            <a:r>
              <a:rPr lang="ru-RU" sz="2800" dirty="0"/>
              <a:t>слов с приставками ПРЕ и ПРИ, которое зависит от значения</a:t>
            </a:r>
            <a:br>
              <a:rPr lang="ru-RU" sz="2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052918"/>
            <a:ext cx="11022227" cy="45703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прибывать (приезжать) - пребывать (находиться)</a:t>
            </a:r>
            <a:b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призреть (приютить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позаботиться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 - презреть (пренебречь)</a:t>
            </a:r>
            <a:b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притворить (закрыть) - претворить (воплотить)</a:t>
            </a:r>
            <a:b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приклонить (наклонить) - преклонить (выразить уважение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вызывающий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уважение)</a:t>
            </a:r>
            <a:b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придать (добавить) - предать (предаться, выдать)</a:t>
            </a:r>
            <a:b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приходящий (являющийся) -  преходящий (временный)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3" y="4318069"/>
            <a:ext cx="5160662" cy="24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10. Камень третий: </a:t>
            </a:r>
            <a:r>
              <a:rPr lang="ru-RU" sz="2800" dirty="0"/>
              <a:t>п</a:t>
            </a:r>
            <a:r>
              <a:rPr lang="ru-RU" sz="2800" dirty="0" smtClean="0"/>
              <a:t>равописание </a:t>
            </a:r>
            <a:r>
              <a:rPr lang="ru-RU" sz="2800" dirty="0"/>
              <a:t>слов с приставками ПРЕ и ПРИ, которое зависит от значения</a:t>
            </a:r>
            <a:br>
              <a:rPr lang="ru-RU" sz="28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052918"/>
            <a:ext cx="11294076" cy="45703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притерпеться (привыкнуть) -  претерпеть (пережить)</a:t>
            </a:r>
            <a:b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приемник (радио) - преемник (ученик)</a:t>
            </a:r>
            <a:b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приставить (поставить к чему-либо) - преставиться (умереть)</a:t>
            </a:r>
            <a:b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привратник (сторож) - превратности (неприятности)</a:t>
            </a:r>
            <a:b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приложить (положить вплотную) - непреложный (незыблемый, нерушимый)</a:t>
            </a:r>
            <a:b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придел (пристройка в церкви) - предел (граница)</a:t>
            </a:r>
            <a:endParaRPr lang="ru-RU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29" y="3712748"/>
            <a:ext cx="3465619" cy="29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85" y="452718"/>
            <a:ext cx="9618349" cy="1400530"/>
          </a:xfrm>
        </p:spPr>
        <p:txBody>
          <a:bodyPr/>
          <a:lstStyle/>
          <a:p>
            <a:r>
              <a:rPr lang="ru-RU" sz="4000" dirty="0"/>
              <a:t>Задание 10. Камень </a:t>
            </a:r>
            <a:r>
              <a:rPr lang="ru-RU" sz="4000" dirty="0" smtClean="0"/>
              <a:t>четвертый: Ъ и Ь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272746"/>
            <a:ext cx="10450257" cy="497565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2800" i="1" dirty="0"/>
              <a:t>Ъ </a:t>
            </a:r>
            <a:r>
              <a:rPr lang="ru-RU" sz="2800" i="1" dirty="0" smtClean="0"/>
              <a:t>пишется:</a:t>
            </a:r>
            <a:endParaRPr lang="ru-RU" sz="2800" dirty="0"/>
          </a:p>
          <a:p>
            <a:pPr>
              <a:lnSpc>
                <a:spcPct val="160000"/>
              </a:lnSpc>
            </a:pPr>
            <a:r>
              <a:rPr lang="ru-RU" sz="2800" dirty="0" smtClean="0"/>
              <a:t>После</a:t>
            </a:r>
            <a:r>
              <a:rPr lang="ru-RU" sz="2800" dirty="0"/>
              <a:t> </a:t>
            </a:r>
            <a:r>
              <a:rPr lang="ru-RU" sz="2800" i="1" dirty="0"/>
              <a:t>приставок,</a:t>
            </a:r>
            <a:r>
              <a:rPr lang="ru-RU" sz="2800" dirty="0"/>
              <a:t> оканчивающихся </a:t>
            </a:r>
            <a:r>
              <a:rPr lang="ru-RU" sz="2800" i="1" dirty="0"/>
              <a:t>на согласную букву,</a:t>
            </a:r>
            <a:r>
              <a:rPr lang="ru-RU" sz="2800" dirty="0"/>
              <a:t> перед буквами Е, Ё, Ю, Я: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въезд, подъём, объявление, съехидничать, разъяриться, объегорить, разъёмный, безъязычный, межъярусный, панъевропейский, адъютант, адъюнктура, дизъюнкция, инъекция, конъюнктура, конъюнктивит, субъект.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После </a:t>
            </a:r>
            <a:r>
              <a:rPr lang="ru-RU" sz="2800" dirty="0"/>
              <a:t>числительных двух-, трех-, четырех- в сложных словах перед буквой Я: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двухъярусный,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трехъярусный</a:t>
            </a:r>
          </a:p>
          <a:p>
            <a:pPr>
              <a:lnSpc>
                <a:spcPct val="160000"/>
              </a:lnSpc>
            </a:pPr>
            <a:r>
              <a:rPr lang="ru-RU" sz="2800" dirty="0" smtClean="0"/>
              <a:t>В </a:t>
            </a:r>
            <a:r>
              <a:rPr lang="ru-RU" sz="2800" dirty="0"/>
              <a:t>середине заимствованного слова </a:t>
            </a: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фельдъегерь.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20" y="4806161"/>
            <a:ext cx="3128783" cy="20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8" y="452718"/>
            <a:ext cx="10379675" cy="1400530"/>
          </a:xfrm>
        </p:spPr>
        <p:txBody>
          <a:bodyPr/>
          <a:lstStyle/>
          <a:p>
            <a:r>
              <a:rPr lang="ru-RU" sz="4000" dirty="0"/>
              <a:t>Задание 10. Камень четвертый: Ъ и 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272746"/>
            <a:ext cx="10450257" cy="497565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i="1" dirty="0"/>
              <a:t>Ь пишется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середине слова (в корнях, суффиксах и окончаниях) перед буквами Е, Ё, Ю, Я, И: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барьер, лисьи, костью, бурьян, фортепьяно, </a:t>
            </a: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пьеса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иноязычных словах перед -О-: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бульон, </a:t>
            </a:r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павильон и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др.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слове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подьячий (образовано от слова дьяк)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слове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интерьер (</a:t>
            </a:r>
            <a:r>
              <a:rPr lang="ru-RU" sz="24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интер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- не является приставкой)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20" y="3113902"/>
            <a:ext cx="2604831" cy="36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448</TotalTime>
  <Words>1743</Words>
  <Application>Microsoft Office PowerPoint</Application>
  <PresentationFormat>Широкоэкранный</PresentationFormat>
  <Paragraphs>183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Ион</vt:lpstr>
      <vt:lpstr>Подводные камни ЕГЭ в заданиях по орфографии. Как их избежать?</vt:lpstr>
      <vt:lpstr>Задания ЕГЭ по орфографии  9-15</vt:lpstr>
      <vt:lpstr>Задание 9. Камень первый: омонимичные корни.</vt:lpstr>
      <vt:lpstr>Задание 9. Камень первый: омонимичные корни.</vt:lpstr>
      <vt:lpstr>Задание 9. Камень второй: непроверяемые гласные в корне </vt:lpstr>
      <vt:lpstr>Задание 10. Камень третий: правописание слов с приставками ПРЕ и ПРИ, которое зависит от значения </vt:lpstr>
      <vt:lpstr>Задание 10. Камень третий: правописание слов с приставками ПРЕ и ПРИ, которое зависит от значения </vt:lpstr>
      <vt:lpstr>Задание 10. Камень четвертый: Ъ и Ь </vt:lpstr>
      <vt:lpstr>Задание 10. Камень четвертый: Ъ и Ь </vt:lpstr>
      <vt:lpstr>Задание 11. Камень пятый: омонимичные суффиксы.</vt:lpstr>
      <vt:lpstr>Задание 11. Камень пятый: омонимичные суффиксы. </vt:lpstr>
      <vt:lpstr>Задание 12. Камень шестой: как определить спряжение глагола</vt:lpstr>
      <vt:lpstr>Задание 12. Камень седьмой: разноспрягаемые глаголы</vt:lpstr>
      <vt:lpstr>Задание 12. Камень восьмой: суффиксы причастий и окончания глаголов</vt:lpstr>
      <vt:lpstr>Задание 12. Камень восьмой: суффиксы причастий и окончания глаголов</vt:lpstr>
      <vt:lpstr>Задание 13. Камень девятый: не с разными частями речи</vt:lpstr>
      <vt:lpstr>Задание 13. Камень девятый: не с разными частями речи</vt:lpstr>
      <vt:lpstr>Задание 13. Камень девятый: не с разными частями речи</vt:lpstr>
      <vt:lpstr>Задание 13. Камень девятый: не с разными частями речи</vt:lpstr>
      <vt:lpstr>Задание 13. Камень девятый: не с разными частями речи</vt:lpstr>
      <vt:lpstr>Задание 14. Камень десятый: слитно, раздельно или через дефис</vt:lpstr>
      <vt:lpstr>Задание 14. Камень десятый: слитно, раздельно или через дефис</vt:lpstr>
      <vt:lpstr>Задание 14. Камень десятый: слитно, раздельно или через дефис</vt:lpstr>
      <vt:lpstr>Задание 15. Камень одиннадцатый: Н или НН</vt:lpstr>
      <vt:lpstr>Задание 15. Камень одиннадцатый: Н или НН</vt:lpstr>
      <vt:lpstr>Задание 15. Камень одиннадцатый: Н или НН</vt:lpstr>
      <vt:lpstr>Задание 15. Камень одиннадцатый: Н или НН</vt:lpstr>
      <vt:lpstr>Список источников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Подводные камни ЕГЭ в заданиях по орфографии. Как их избежать?</dc:title>
  <dc:creator>Алексей Коршунов</dc:creator>
  <cp:lastModifiedBy>Алексей Коршунов</cp:lastModifiedBy>
  <cp:revision>39</cp:revision>
  <dcterms:created xsi:type="dcterms:W3CDTF">2023-03-10T17:40:17Z</dcterms:created>
  <dcterms:modified xsi:type="dcterms:W3CDTF">2023-03-11T10:47:32Z</dcterms:modified>
</cp:coreProperties>
</file>