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x="14630400" cy="82296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272526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73800" y="2540000"/>
            <a:ext cx="7543800" cy="21209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4500" b="1" i="0">
                <a:solidFill>
                  <a:srgbClr val="FFFFFF"/>
                </a:solidFill>
                <a:latin typeface="Inter"/>
              </a:defRPr>
            </a:pPr>
            <a:r>
              <a:t>Глобальное разнообразие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73800" y="4432300"/>
            <a:ext cx="7543800" cy="18034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1800" b="0" i="0">
                <a:solidFill>
                  <a:srgbClr val="E5E0DF"/>
                </a:solidFill>
                <a:latin typeface="Inter"/>
              </a:defRPr>
            </a:pPr>
            <a:r>
              <a:t>Спорт является неотъемлемой частью нашей жизни и культуры. Существует множество видов спорта, которые отличаются по правилам, традициям и физическим требованиям. В этом разделе мы рассмотрим, как разнообразие спортивных дисциплин объединяет людей и обогащает нашу жизнь.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272526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2540000"/>
            <a:ext cx="7543800" cy="21209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4500" b="1" i="0">
                <a:solidFill>
                  <a:srgbClr val="FFFFFF"/>
                </a:solidFill>
                <a:latin typeface="Inter"/>
              </a:defRPr>
            </a:pPr>
            <a:r>
              <a:t>Паралимпийское движение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4432300"/>
            <a:ext cx="7543800" cy="18034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1800" b="0" i="0">
                <a:solidFill>
                  <a:srgbClr val="E5E0DF"/>
                </a:solidFill>
                <a:latin typeface="Inter"/>
              </a:defRPr>
            </a:pPr>
            <a:r>
              <a:t>Паралимпийское движение стало символом борьбы, мужества и спортивного духа. Спортсмены, преодолевающие физические недостатки, показывают, что границ нет. Они вдохновляют нас на активные действия и дают надежду многим людям по всему миру.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272526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762000" y="2540000"/>
            <a:ext cx="12700000" cy="21209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4500" b="1" i="0">
                <a:solidFill>
                  <a:srgbClr val="FFFFFF"/>
                </a:solidFill>
                <a:latin typeface="Inter"/>
              </a:defRPr>
            </a:pPr>
            <a:r>
              <a:t>Классические командные виды спорта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0" y="3810000"/>
            <a:ext cx="6350000" cy="889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2200" b="1" i="0">
                <a:solidFill>
                  <a:srgbClr val="E5E0DF"/>
                </a:solidFill>
                <a:latin typeface="Inter"/>
              </a:defRPr>
            </a:pPr>
            <a:r>
              <a:t>Важно знать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4432300"/>
            <a:ext cx="6350000" cy="18034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1800" b="0" i="0">
                <a:solidFill>
                  <a:srgbClr val="E5E0DF"/>
                </a:solidFill>
                <a:latin typeface="Inter"/>
              </a:defRPr>
            </a:pPr>
            <a:r>
              <a:t>Командные виды спорта, такие как футбол, баскетбол и хоккей, требуют слаженной работы и стратегического мышления. Эти дисциплины способствуют не только физическому развитию, но и укреплению дружеских связей, наглядно демонстрируя, как командный дух может приводить к победе.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74000" y="3810000"/>
            <a:ext cx="6350000" cy="889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2200" b="1" i="0">
                <a:solidFill>
                  <a:srgbClr val="E5E0DF"/>
                </a:solidFill>
                <a:latin typeface="Inter"/>
              </a:defRPr>
            </a:pPr>
            <a:r>
              <a:t>Требования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74000" y="4432300"/>
            <a:ext cx="6350000" cy="18034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1800" b="0" i="0">
                <a:solidFill>
                  <a:srgbClr val="E5E0DF"/>
                </a:solidFill>
                <a:latin typeface="Inter"/>
              </a:defRPr>
            </a:pPr>
            <a:r>
              <a:t>Для успешных выступлений в командных видах спорта необходима высокая физическая подготовка, а также умение работать в команде. Каждому игроку важно понимать свою роль и задачи, чтобы добиться общего успеха.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272526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330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3937000"/>
            <a:ext cx="13106400" cy="1270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4500" b="1" i="0">
                <a:solidFill>
                  <a:srgbClr val="FFFFFF"/>
                </a:solidFill>
                <a:latin typeface="Inter"/>
              </a:defRPr>
            </a:pPr>
            <a:r>
              <a:t>Индивидуальные виды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62000" y="5080000"/>
            <a:ext cx="6426200" cy="2413000"/>
          </a:xfrm>
          <a:prstGeom prst="roundRect">
            <a:avLst>
              <a:gd name="adj" fmla="val 5000"/>
            </a:avLst>
          </a:prstGeom>
          <a:solidFill>
            <a:srgbClr val="110080"/>
          </a:solidFill>
          <a:ln w="12700">
            <a:solidFill>
              <a:srgbClr val="2A19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7442200" y="5080000"/>
            <a:ext cx="6426200" cy="2413000"/>
          </a:xfrm>
          <a:prstGeom prst="roundRect">
            <a:avLst>
              <a:gd name="adj" fmla="val 5000"/>
            </a:avLst>
          </a:prstGeom>
          <a:solidFill>
            <a:srgbClr val="110080"/>
          </a:solidFill>
          <a:ln w="12700">
            <a:solidFill>
              <a:srgbClr val="2A19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889000" y="5334000"/>
            <a:ext cx="6299200" cy="381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2200" b="1" i="0">
                <a:solidFill>
                  <a:srgbClr val="E5E0DF"/>
                </a:solidFill>
                <a:latin typeface="Inter"/>
              </a:defRPr>
            </a:pPr>
            <a:r>
              <a:t>Техника и стратегия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9000" y="5842000"/>
            <a:ext cx="6299200" cy="1143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1800" b="0" i="0">
                <a:solidFill>
                  <a:srgbClr val="E5E0DF"/>
                </a:solidFill>
                <a:latin typeface="Inter"/>
              </a:defRPr>
            </a:pPr>
            <a:r>
              <a:t>В индивидуальных видах спорта, таких как теннис и легкая атлетика, важна техника выполнения и стратегия. Спортсмены должны находить оптимальный balance между физической мощью и психологической устойчивостью.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69200" y="5334000"/>
            <a:ext cx="6299200" cy="381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2200" b="1" i="0">
                <a:solidFill>
                  <a:srgbClr val="E5E0DF"/>
                </a:solidFill>
                <a:latin typeface="Inter"/>
              </a:defRPr>
            </a:pPr>
            <a:r>
              <a:t>Учебный процесс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69200" y="5842000"/>
            <a:ext cx="6299200" cy="1143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1800" b="0" i="0">
                <a:solidFill>
                  <a:srgbClr val="E5E0DF"/>
                </a:solidFill>
                <a:latin typeface="Inter"/>
              </a:defRPr>
            </a:pPr>
            <a:r>
              <a:t>Постоянные тренировки и анализ своих действий помогают спортсменам развивать навыки и уверенность. Это ключ к успеху в их дисциплине.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272526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330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3937000"/>
            <a:ext cx="13106400" cy="1270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4500" b="1" i="0">
                <a:solidFill>
                  <a:srgbClr val="FFFFFF"/>
                </a:solidFill>
                <a:latin typeface="Inter"/>
              </a:defRPr>
            </a:pPr>
            <a:r>
              <a:t>Экстремальные виды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62000" y="5080000"/>
            <a:ext cx="6426200" cy="2413000"/>
          </a:xfrm>
          <a:prstGeom prst="roundRect">
            <a:avLst>
              <a:gd name="adj" fmla="val 5000"/>
            </a:avLst>
          </a:prstGeom>
          <a:solidFill>
            <a:srgbClr val="110080"/>
          </a:solidFill>
          <a:ln w="12700">
            <a:solidFill>
              <a:srgbClr val="2A19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7442200" y="5080000"/>
            <a:ext cx="6426200" cy="2413000"/>
          </a:xfrm>
          <a:prstGeom prst="roundRect">
            <a:avLst>
              <a:gd name="adj" fmla="val 5000"/>
            </a:avLst>
          </a:prstGeom>
          <a:solidFill>
            <a:srgbClr val="110080"/>
          </a:solidFill>
          <a:ln w="12700">
            <a:solidFill>
              <a:srgbClr val="2A19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889000" y="5334000"/>
            <a:ext cx="6299200" cy="381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2200" b="1" i="0">
                <a:solidFill>
                  <a:srgbClr val="E5E0DF"/>
                </a:solidFill>
                <a:latin typeface="Inter"/>
              </a:defRPr>
            </a:pPr>
            <a:r>
              <a:t>Риски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9000" y="5842000"/>
            <a:ext cx="6299200" cy="1143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1800" b="0" i="0">
                <a:solidFill>
                  <a:srgbClr val="E5E0DF"/>
                </a:solidFill>
                <a:latin typeface="Inter"/>
              </a:defRPr>
            </a:pPr>
            <a:r>
              <a:t>Экстремальные виды спорта привлекают множество поклонников. Однако они сопряжены с высоким риском травм. Спортсмены должны тщательно планировать свои действия и оценивать риски, чтобы избежать несчастных случаев.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69200" y="5334000"/>
            <a:ext cx="6299200" cy="381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2200" b="1" i="0">
                <a:solidFill>
                  <a:srgbClr val="E5E0DF"/>
                </a:solidFill>
                <a:latin typeface="Inter"/>
              </a:defRPr>
            </a:pPr>
            <a:r>
              <a:t>Защита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69200" y="5842000"/>
            <a:ext cx="6299200" cy="1143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1800" b="0" i="0">
                <a:solidFill>
                  <a:srgbClr val="E5E0DF"/>
                </a:solidFill>
                <a:latin typeface="Inter"/>
              </a:defRPr>
            </a:pPr>
            <a:r>
              <a:t>Использование защитного оборудования и соблюдение техники безопасности может существенно снизить риск, что делает экстремальные виды спорта более безопасными.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272526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50000" y="1714500"/>
            <a:ext cx="7620000" cy="1270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4500" b="1" i="0">
                <a:solidFill>
                  <a:srgbClr val="FFFFFF"/>
                </a:solidFill>
                <a:latin typeface="Inter"/>
              </a:defRPr>
            </a:pPr>
            <a:r>
              <a:t>Силовые виды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534150" y="2984500"/>
            <a:ext cx="12700" cy="3048000"/>
          </a:xfrm>
          <a:prstGeom prst="roundRect">
            <a:avLst>
              <a:gd name="adj" fmla="val 50000"/>
            </a:avLst>
          </a:prstGeom>
          <a:solidFill>
            <a:srgbClr val="2A19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350000" y="3175000"/>
            <a:ext cx="381000" cy="381000"/>
          </a:xfrm>
          <a:prstGeom prst="roundRect">
            <a:avLst>
              <a:gd name="adj" fmla="val 5000"/>
            </a:avLst>
          </a:prstGeom>
          <a:solidFill>
            <a:srgbClr val="110080"/>
          </a:solidFill>
          <a:ln w="12700">
            <a:solidFill>
              <a:srgbClr val="2A19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6350000" y="2921000"/>
            <a:ext cx="381000" cy="381000"/>
          </a:xfrm>
          <a:prstGeom prst="rect">
            <a:avLst/>
          </a:prstGeom>
          <a:noFill/>
        </p:spPr>
        <p:txBody>
          <a:bodyPr wrap="none" anchor="t" tIns="0" bIns="0" lIns="0" rIns="0">
            <a:spAutoFit/>
          </a:bodyPr>
          <a:lstStyle/>
          <a:p/>
          <a:p>
            <a:pPr algn="ctr">
              <a:defRPr sz="2300">
                <a:solidFill>
                  <a:srgbClr val="E5E0DF"/>
                </a:solidFill>
                <a:latin typeface="Inter"/>
              </a:defRPr>
            </a:pPr>
            <a:r>
              <a:t>1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731000" y="3359150"/>
            <a:ext cx="571500" cy="12700"/>
          </a:xfrm>
          <a:prstGeom prst="roundRect">
            <a:avLst>
              <a:gd name="adj" fmla="val 50000"/>
            </a:avLst>
          </a:prstGeom>
          <a:solidFill>
            <a:srgbClr val="2A19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350000" y="5080000"/>
            <a:ext cx="381000" cy="381000"/>
          </a:xfrm>
          <a:prstGeom prst="roundRect">
            <a:avLst>
              <a:gd name="adj" fmla="val 5000"/>
            </a:avLst>
          </a:prstGeom>
          <a:solidFill>
            <a:srgbClr val="110080"/>
          </a:solidFill>
          <a:ln w="12700">
            <a:solidFill>
              <a:srgbClr val="2A19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350000" y="4813300"/>
            <a:ext cx="381000" cy="381000"/>
          </a:xfrm>
          <a:prstGeom prst="rect">
            <a:avLst/>
          </a:prstGeom>
          <a:noFill/>
        </p:spPr>
        <p:txBody>
          <a:bodyPr wrap="none" anchor="t" tIns="0" bIns="0" lIns="0" rIns="0">
            <a:spAutoFit/>
          </a:bodyPr>
          <a:lstStyle/>
          <a:p/>
          <a:p>
            <a:pPr algn="ctr">
              <a:defRPr sz="2300">
                <a:solidFill>
                  <a:srgbClr val="E5E0DF"/>
                </a:solidFill>
                <a:latin typeface="Inter"/>
              </a:defRPr>
            </a:pPr>
            <a:r>
              <a:t>2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731000" y="5264150"/>
            <a:ext cx="571500" cy="12700"/>
          </a:xfrm>
          <a:prstGeom prst="roundRect">
            <a:avLst>
              <a:gd name="adj" fmla="val 50000"/>
            </a:avLst>
          </a:prstGeom>
          <a:solidFill>
            <a:srgbClr val="2A19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7493000" y="2984500"/>
            <a:ext cx="6985000" cy="381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2200" b="1" i="0">
                <a:solidFill>
                  <a:srgbClr val="E5E0DF"/>
                </a:solidFill>
                <a:latin typeface="Inter"/>
              </a:defRPr>
            </a:pPr>
            <a:r>
              <a:t>Функциональные тренировки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93000" y="3365500"/>
            <a:ext cx="6985000" cy="1143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1800" b="0" i="0">
                <a:solidFill>
                  <a:srgbClr val="E5E0DF"/>
                </a:solidFill>
                <a:latin typeface="Inter"/>
              </a:defRPr>
            </a:pPr>
            <a:r>
              <a:t>Силовые виды спорта, такие как тяжёлой атлетики, способствуют укреплению мышц и общему физическому состоянию. Они требуют серьезной подготовки и техники.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93000" y="4889500"/>
            <a:ext cx="6985000" cy="381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2200" b="1" i="0">
                <a:solidFill>
                  <a:srgbClr val="E5E0DF"/>
                </a:solidFill>
                <a:latin typeface="Inter"/>
              </a:defRPr>
            </a:pPr>
            <a:r>
              <a:t>Влияние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93000" y="5270500"/>
            <a:ext cx="6985000" cy="1143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1800" b="0" i="0">
                <a:solidFill>
                  <a:srgbClr val="E5E0DF"/>
                </a:solidFill>
                <a:latin typeface="Inter"/>
              </a:defRPr>
            </a:pPr>
            <a:r>
              <a:t>Функциональные тренировки развивают не только силу, но и выносливость, координацию, что важно для повседневной активности.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272526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762000" y="1079500"/>
            <a:ext cx="12700000" cy="21209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4500" b="1" i="0">
                <a:solidFill>
                  <a:srgbClr val="FFFFFF"/>
                </a:solidFill>
                <a:latin typeface="Inter"/>
              </a:defRPr>
            </a:pPr>
            <a:r>
              <a:t>Водные виды спорта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762000" y="2349500"/>
            <a:ext cx="2540000" cy="1270000"/>
          </a:xfrm>
          <a:prstGeom prst="roundRect">
            <a:avLst>
              <a:gd name="adj" fmla="val 1000"/>
            </a:avLst>
          </a:prstGeom>
          <a:solidFill>
            <a:srgbClr val="110080"/>
          </a:solidFill>
          <a:ln w="12700">
            <a:solidFill>
              <a:srgbClr val="2A19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3492500" y="3613150"/>
            <a:ext cx="10160000" cy="12700"/>
          </a:xfrm>
          <a:prstGeom prst="roundRect">
            <a:avLst>
              <a:gd name="adj" fmla="val 50000"/>
            </a:avLst>
          </a:prstGeom>
          <a:solidFill>
            <a:srgbClr val="2A19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1016000" y="2514600"/>
            <a:ext cx="381000" cy="381000"/>
          </a:xfrm>
          <a:prstGeom prst="rect">
            <a:avLst/>
          </a:prstGeom>
          <a:noFill/>
        </p:spPr>
        <p:txBody>
          <a:bodyPr wrap="none" anchor="t" tIns="0" bIns="0" lIns="0" rIns="0">
            <a:spAutoFit/>
          </a:bodyPr>
          <a:lstStyle/>
          <a:p/>
          <a:p>
            <a:pPr algn="ctr">
              <a:defRPr sz="2300">
                <a:solidFill>
                  <a:srgbClr val="E5E0DF"/>
                </a:solidFill>
                <a:latin typeface="Inter"/>
              </a:defRPr>
            </a:pPr>
            <a: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56000" y="2514600"/>
            <a:ext cx="7543800" cy="1270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2200" b="1" i="0">
                <a:solidFill>
                  <a:srgbClr val="E5E0DF"/>
                </a:solidFill>
                <a:latin typeface="Inter"/>
              </a:defRPr>
            </a:pPr>
            <a:r>
              <a:t>Плавание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56000" y="2984500"/>
            <a:ext cx="9906000" cy="1143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1800" b="0" i="0">
                <a:solidFill>
                  <a:srgbClr val="E5E0DF"/>
                </a:solidFill>
                <a:latin typeface="Inter"/>
              </a:defRPr>
            </a:pPr>
            <a:r>
              <a:t>Плавание помогает развивать выносливость и координацию.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62000" y="3746500"/>
            <a:ext cx="4445000" cy="1524000"/>
          </a:xfrm>
          <a:prstGeom prst="roundRect">
            <a:avLst>
              <a:gd name="adj" fmla="val 1000"/>
            </a:avLst>
          </a:prstGeom>
          <a:solidFill>
            <a:srgbClr val="110080"/>
          </a:solidFill>
          <a:ln w="12700">
            <a:solidFill>
              <a:srgbClr val="2A19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ounded Rectangle 8"/>
          <p:cNvSpPr/>
          <p:nvPr/>
        </p:nvSpPr>
        <p:spPr>
          <a:xfrm>
            <a:off x="5397500" y="5264150"/>
            <a:ext cx="8255000" cy="12700"/>
          </a:xfrm>
          <a:prstGeom prst="roundRect">
            <a:avLst>
              <a:gd name="adj" fmla="val 50000"/>
            </a:avLst>
          </a:prstGeom>
          <a:solidFill>
            <a:srgbClr val="2A19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1016000" y="4038600"/>
            <a:ext cx="381000" cy="381000"/>
          </a:xfrm>
          <a:prstGeom prst="rect">
            <a:avLst/>
          </a:prstGeom>
          <a:noFill/>
        </p:spPr>
        <p:txBody>
          <a:bodyPr wrap="none" anchor="t" tIns="0" bIns="0" lIns="0" rIns="0">
            <a:spAutoFit/>
          </a:bodyPr>
          <a:lstStyle/>
          <a:p/>
          <a:p>
            <a:pPr algn="ctr">
              <a:defRPr sz="2300">
                <a:solidFill>
                  <a:srgbClr val="E5E0DF"/>
                </a:solidFill>
                <a:latin typeface="Inter"/>
              </a:defRPr>
            </a:pPr>
            <a: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61000" y="3987800"/>
            <a:ext cx="7543800" cy="1270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2200" b="1" i="0">
                <a:solidFill>
                  <a:srgbClr val="E5E0DF"/>
                </a:solidFill>
                <a:latin typeface="Inter"/>
              </a:defRPr>
            </a:pPr>
            <a:r>
              <a:t>Синхронное плавание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61000" y="4381500"/>
            <a:ext cx="8001000" cy="1143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1800" b="0" i="0">
                <a:solidFill>
                  <a:srgbClr val="E5E0DF"/>
                </a:solidFill>
                <a:latin typeface="Inter"/>
              </a:defRPr>
            </a:pPr>
            <a:r>
              <a:t>Синхронное плавание требует не только физической подготовки, но и артистизма, что делает его уникальным видом спорта.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62000" y="5397500"/>
            <a:ext cx="6350000" cy="1778000"/>
          </a:xfrm>
          <a:prstGeom prst="roundRect">
            <a:avLst>
              <a:gd name="adj" fmla="val 1000"/>
            </a:avLst>
          </a:prstGeom>
          <a:solidFill>
            <a:srgbClr val="110080"/>
          </a:solidFill>
          <a:ln w="12700">
            <a:solidFill>
              <a:srgbClr val="2A19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1016000" y="5816600"/>
            <a:ext cx="381000" cy="381000"/>
          </a:xfrm>
          <a:prstGeom prst="rect">
            <a:avLst/>
          </a:prstGeom>
          <a:noFill/>
        </p:spPr>
        <p:txBody>
          <a:bodyPr wrap="none" anchor="t" tIns="0" bIns="0" lIns="0" rIns="0">
            <a:spAutoFit/>
          </a:bodyPr>
          <a:lstStyle/>
          <a:p/>
          <a:p>
            <a:pPr algn="ctr">
              <a:defRPr sz="2300">
                <a:solidFill>
                  <a:srgbClr val="E5E0DF"/>
                </a:solidFill>
                <a:latin typeface="Inter"/>
              </a:defRPr>
            </a:pPr>
            <a: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66000" y="5765800"/>
            <a:ext cx="7543800" cy="1270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2200" b="1" i="0">
                <a:solidFill>
                  <a:srgbClr val="E5E0DF"/>
                </a:solidFill>
                <a:latin typeface="Inter"/>
              </a:defRPr>
            </a:pPr>
            <a:r>
              <a:t>Технические аспекты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366000" y="6159500"/>
            <a:ext cx="6096000" cy="1143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1800" b="0" i="0">
                <a:solidFill>
                  <a:srgbClr val="E5E0DF"/>
                </a:solidFill>
                <a:latin typeface="Inter"/>
              </a:defRPr>
            </a:pPr>
            <a:r>
              <a:t>Тренировки требуют внимания к деталям и постоянно повышают уровень навыков.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272526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762000" y="1524000"/>
            <a:ext cx="12700000" cy="21209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4500" b="1" i="0">
                <a:solidFill>
                  <a:srgbClr val="FFFFFF"/>
                </a:solidFill>
                <a:latin typeface="Inter"/>
              </a:defRPr>
            </a:pPr>
            <a:r>
              <a:t>Технические виды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0" y="2794000"/>
            <a:ext cx="12446000" cy="6604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1800" b="0" i="0">
                <a:solidFill>
                  <a:srgbClr val="E5E0DF"/>
                </a:solidFill>
                <a:latin typeface="Inter"/>
              </a:defRPr>
            </a:pPr>
            <a:r>
              <a:t>Технические виды спорта, такие как гимнастика и фигурное катание, требуют исключительной концентрации, гибкости и дисциплины. Каждое движение должно быть отточено до совершенства, что подразумевает годы тренировок. Гимнастика включает в себя различные элементы, такие как акробатика, и требует не только физической силы, но и выразительности. В фигурном катании артистизм и техника смешиваются, создавая незабываемые выступления. Как правило, эти виды спорта высоко ценятся на международных соревнованиях, так как они не только требуют значительных физических усилий, но и предоставляют зрителям истинное удовольствие от просмотра. Занятия техническими видами способствуют развитию не только физической, но и эмоциональной сферы, защищая личность от стресса и укрепляя уверенность.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272526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330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3556000"/>
            <a:ext cx="12700000" cy="1270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4500" b="1" i="0">
                <a:solidFill>
                  <a:srgbClr val="FFFFFF"/>
                </a:solidFill>
                <a:latin typeface="Inter"/>
              </a:defRPr>
            </a:pPr>
            <a:r>
              <a:t>Контактные виды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073150" y="4508500"/>
            <a:ext cx="12700" cy="3302000"/>
          </a:xfrm>
          <a:prstGeom prst="roundRect">
            <a:avLst>
              <a:gd name="adj" fmla="val 50000"/>
            </a:avLst>
          </a:prstGeom>
          <a:solidFill>
            <a:srgbClr val="2A19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889000" y="4762500"/>
            <a:ext cx="381000" cy="381000"/>
          </a:xfrm>
          <a:prstGeom prst="roundRect">
            <a:avLst>
              <a:gd name="adj" fmla="val 5000"/>
            </a:avLst>
          </a:prstGeom>
          <a:solidFill>
            <a:srgbClr val="110080"/>
          </a:solidFill>
          <a:ln w="12700">
            <a:solidFill>
              <a:srgbClr val="2A19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889000" y="4508500"/>
            <a:ext cx="381000" cy="381000"/>
          </a:xfrm>
          <a:prstGeom prst="rect">
            <a:avLst/>
          </a:prstGeom>
          <a:noFill/>
        </p:spPr>
        <p:txBody>
          <a:bodyPr wrap="none" anchor="t" tIns="0" bIns="0" lIns="0" rIns="0">
            <a:spAutoFit/>
          </a:bodyPr>
          <a:lstStyle/>
          <a:p/>
          <a:p>
            <a:pPr algn="ctr">
              <a:defRPr sz="2300">
                <a:solidFill>
                  <a:srgbClr val="E5E0DF"/>
                </a:solidFill>
                <a:latin typeface="Inter"/>
              </a:defRPr>
            </a:pPr>
            <a:r>
              <a:t>1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270000" y="4946650"/>
            <a:ext cx="317500" cy="12700"/>
          </a:xfrm>
          <a:prstGeom prst="roundRect">
            <a:avLst>
              <a:gd name="adj" fmla="val 50000"/>
            </a:avLst>
          </a:prstGeom>
          <a:solidFill>
            <a:srgbClr val="2A19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889000" y="5969000"/>
            <a:ext cx="381000" cy="381000"/>
          </a:xfrm>
          <a:prstGeom prst="roundRect">
            <a:avLst>
              <a:gd name="adj" fmla="val 5000"/>
            </a:avLst>
          </a:prstGeom>
          <a:solidFill>
            <a:srgbClr val="110080"/>
          </a:solidFill>
          <a:ln w="12700">
            <a:solidFill>
              <a:srgbClr val="2A19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889000" y="5702300"/>
            <a:ext cx="381000" cy="381000"/>
          </a:xfrm>
          <a:prstGeom prst="rect">
            <a:avLst/>
          </a:prstGeom>
          <a:noFill/>
        </p:spPr>
        <p:txBody>
          <a:bodyPr wrap="none" anchor="t" tIns="0" bIns="0" lIns="0" rIns="0">
            <a:spAutoFit/>
          </a:bodyPr>
          <a:lstStyle/>
          <a:p/>
          <a:p>
            <a:pPr algn="ctr">
              <a:defRPr sz="2300">
                <a:solidFill>
                  <a:srgbClr val="E5E0DF"/>
                </a:solidFill>
                <a:latin typeface="Inter"/>
              </a:defRPr>
            </a:pPr>
            <a:r>
              <a:t>2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270000" y="6153150"/>
            <a:ext cx="317500" cy="12700"/>
          </a:xfrm>
          <a:prstGeom prst="roundRect">
            <a:avLst>
              <a:gd name="adj" fmla="val 50000"/>
            </a:avLst>
          </a:prstGeom>
          <a:solidFill>
            <a:srgbClr val="2A19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889000" y="7239000"/>
            <a:ext cx="381000" cy="381000"/>
          </a:xfrm>
          <a:prstGeom prst="roundRect">
            <a:avLst>
              <a:gd name="adj" fmla="val 5000"/>
            </a:avLst>
          </a:prstGeom>
          <a:solidFill>
            <a:srgbClr val="110080"/>
          </a:solidFill>
          <a:ln w="12700">
            <a:solidFill>
              <a:srgbClr val="2A19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889000" y="6972300"/>
            <a:ext cx="381000" cy="381000"/>
          </a:xfrm>
          <a:prstGeom prst="rect">
            <a:avLst/>
          </a:prstGeom>
          <a:noFill/>
        </p:spPr>
        <p:txBody>
          <a:bodyPr wrap="none" anchor="t" tIns="0" bIns="0" lIns="0" rIns="0">
            <a:spAutoFit/>
          </a:bodyPr>
          <a:lstStyle/>
          <a:p/>
          <a:p>
            <a:pPr algn="ctr">
              <a:defRPr sz="2300">
                <a:solidFill>
                  <a:srgbClr val="E5E0DF"/>
                </a:solidFill>
                <a:latin typeface="Inter"/>
              </a:defRPr>
            </a:pPr>
            <a:r>
              <a:t>3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270000" y="7423150"/>
            <a:ext cx="317500" cy="12700"/>
          </a:xfrm>
          <a:prstGeom prst="roundRect">
            <a:avLst>
              <a:gd name="adj" fmla="val 50000"/>
            </a:avLst>
          </a:prstGeom>
          <a:solidFill>
            <a:srgbClr val="2A19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1905000" y="4508500"/>
            <a:ext cx="12700000" cy="381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2200" b="1" i="0">
                <a:solidFill>
                  <a:srgbClr val="E5E0DF"/>
                </a:solidFill>
                <a:latin typeface="Inter"/>
              </a:defRPr>
            </a:pPr>
            <a:r>
              <a:t>Единоборства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05000" y="4889500"/>
            <a:ext cx="12700000" cy="1143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1800" b="0" i="0">
                <a:solidFill>
                  <a:srgbClr val="E5E0DF"/>
                </a:solidFill>
                <a:latin typeface="Inter"/>
              </a:defRPr>
            </a:pPr>
            <a:r>
              <a:t>Единоборства требуют высокой дисциплины и опоры на навыки, что делает их популярными во всем мире.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05000" y="5778500"/>
            <a:ext cx="12700000" cy="381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2200" b="1" i="0">
                <a:solidFill>
                  <a:srgbClr val="E5E0DF"/>
                </a:solidFill>
                <a:latin typeface="Inter"/>
              </a:defRPr>
            </a:pPr>
            <a:r>
              <a:t>Борьба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05000" y="6159500"/>
            <a:ext cx="12700000" cy="1143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1800" b="0" i="0">
                <a:solidFill>
                  <a:srgbClr val="E5E0DF"/>
                </a:solidFill>
                <a:latin typeface="Inter"/>
              </a:defRPr>
            </a:pPr>
            <a:r>
              <a:t>Борьба не только развивает физическую силу, но и учит технике контроля и стратегии.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05000" y="7048500"/>
            <a:ext cx="12700000" cy="381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2200" b="1" i="0">
                <a:solidFill>
                  <a:srgbClr val="E5E0DF"/>
                </a:solidFill>
                <a:latin typeface="Inter"/>
              </a:defRPr>
            </a:pPr>
            <a:r>
              <a:t>Философия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905000" y="7429500"/>
            <a:ext cx="12700000" cy="1143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1800" b="0" i="0">
                <a:solidFill>
                  <a:srgbClr val="E5E0DF"/>
                </a:solidFill>
                <a:latin typeface="Inter"/>
              </a:defRPr>
            </a:pPr>
            <a:r>
              <a:t>Контактные виды спорта часто преисполнены философией чести и уважения к сопернику.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272526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1714500"/>
            <a:ext cx="8128000" cy="21209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4500" b="1" i="0">
                <a:solidFill>
                  <a:srgbClr val="FFFFFF"/>
                </a:solidFill>
                <a:latin typeface="Inter"/>
              </a:defRPr>
            </a:pPr>
            <a:r>
              <a:t>Следовые и дорожные виды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073150" y="2984500"/>
            <a:ext cx="12700" cy="3302000"/>
          </a:xfrm>
          <a:prstGeom prst="roundRect">
            <a:avLst>
              <a:gd name="adj" fmla="val 50000"/>
            </a:avLst>
          </a:prstGeom>
          <a:solidFill>
            <a:srgbClr val="2A19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889000" y="3175000"/>
            <a:ext cx="381000" cy="381000"/>
          </a:xfrm>
          <a:prstGeom prst="roundRect">
            <a:avLst>
              <a:gd name="adj" fmla="val 5000"/>
            </a:avLst>
          </a:prstGeom>
          <a:solidFill>
            <a:srgbClr val="110080"/>
          </a:solidFill>
          <a:ln w="12700">
            <a:solidFill>
              <a:srgbClr val="2A19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889000" y="2921000"/>
            <a:ext cx="381000" cy="381000"/>
          </a:xfrm>
          <a:prstGeom prst="rect">
            <a:avLst/>
          </a:prstGeom>
          <a:noFill/>
        </p:spPr>
        <p:txBody>
          <a:bodyPr wrap="none" anchor="t" tIns="0" bIns="0" lIns="0" rIns="0">
            <a:spAutoFit/>
          </a:bodyPr>
          <a:lstStyle/>
          <a:p/>
          <a:p>
            <a:pPr algn="ctr">
              <a:defRPr sz="2300">
                <a:solidFill>
                  <a:srgbClr val="E5E0DF"/>
                </a:solidFill>
                <a:latin typeface="Inter"/>
              </a:defRPr>
            </a:pPr>
            <a:r>
              <a:t>1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270000" y="3359150"/>
            <a:ext cx="317500" cy="12700"/>
          </a:xfrm>
          <a:prstGeom prst="roundRect">
            <a:avLst>
              <a:gd name="adj" fmla="val 50000"/>
            </a:avLst>
          </a:prstGeom>
          <a:solidFill>
            <a:srgbClr val="2A19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889000" y="4445000"/>
            <a:ext cx="381000" cy="381000"/>
          </a:xfrm>
          <a:prstGeom prst="roundRect">
            <a:avLst>
              <a:gd name="adj" fmla="val 5000"/>
            </a:avLst>
          </a:prstGeom>
          <a:solidFill>
            <a:srgbClr val="110080"/>
          </a:solidFill>
          <a:ln w="12700">
            <a:solidFill>
              <a:srgbClr val="2A19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889000" y="4178300"/>
            <a:ext cx="381000" cy="381000"/>
          </a:xfrm>
          <a:prstGeom prst="rect">
            <a:avLst/>
          </a:prstGeom>
          <a:noFill/>
        </p:spPr>
        <p:txBody>
          <a:bodyPr wrap="none" anchor="t" tIns="0" bIns="0" lIns="0" rIns="0">
            <a:spAutoFit/>
          </a:bodyPr>
          <a:lstStyle/>
          <a:p/>
          <a:p>
            <a:pPr algn="ctr">
              <a:defRPr sz="2300">
                <a:solidFill>
                  <a:srgbClr val="E5E0DF"/>
                </a:solidFill>
                <a:latin typeface="Inter"/>
              </a:defRPr>
            </a:pPr>
            <a:r>
              <a:t>2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270000" y="4629150"/>
            <a:ext cx="317500" cy="12700"/>
          </a:xfrm>
          <a:prstGeom prst="roundRect">
            <a:avLst>
              <a:gd name="adj" fmla="val 50000"/>
            </a:avLst>
          </a:prstGeom>
          <a:solidFill>
            <a:srgbClr val="2A19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889000" y="5715000"/>
            <a:ext cx="381000" cy="381000"/>
          </a:xfrm>
          <a:prstGeom prst="roundRect">
            <a:avLst>
              <a:gd name="adj" fmla="val 5000"/>
            </a:avLst>
          </a:prstGeom>
          <a:solidFill>
            <a:srgbClr val="110080"/>
          </a:solidFill>
          <a:ln w="12700">
            <a:solidFill>
              <a:srgbClr val="2A19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889000" y="5448300"/>
            <a:ext cx="381000" cy="381000"/>
          </a:xfrm>
          <a:prstGeom prst="rect">
            <a:avLst/>
          </a:prstGeom>
          <a:noFill/>
        </p:spPr>
        <p:txBody>
          <a:bodyPr wrap="none" anchor="t" tIns="0" bIns="0" lIns="0" rIns="0">
            <a:spAutoFit/>
          </a:bodyPr>
          <a:lstStyle/>
          <a:p/>
          <a:p>
            <a:pPr algn="ctr">
              <a:defRPr sz="2300">
                <a:solidFill>
                  <a:srgbClr val="E5E0DF"/>
                </a:solidFill>
                <a:latin typeface="Inter"/>
              </a:defRPr>
            </a:pPr>
            <a:r>
              <a:t>3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270000" y="5899150"/>
            <a:ext cx="317500" cy="12700"/>
          </a:xfrm>
          <a:prstGeom prst="roundRect">
            <a:avLst>
              <a:gd name="adj" fmla="val 50000"/>
            </a:avLst>
          </a:prstGeom>
          <a:solidFill>
            <a:srgbClr val="2A19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1905000" y="2984500"/>
            <a:ext cx="6985000" cy="381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2200" b="1" i="0">
                <a:solidFill>
                  <a:srgbClr val="E5E0DF"/>
                </a:solidFill>
                <a:latin typeface="Inter"/>
              </a:defRPr>
            </a:pPr>
            <a:r>
              <a:t>Следовые виды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05000" y="3365500"/>
            <a:ext cx="6985000" cy="1143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1800" b="0" i="0">
                <a:solidFill>
                  <a:srgbClr val="E5E0DF"/>
                </a:solidFill>
                <a:latin typeface="Inter"/>
              </a:defRPr>
            </a:pPr>
            <a:r>
              <a:t>Следовые виды, такие как лёгкая атлетика, развивают скорость, выносливость и силу.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05000" y="4254500"/>
            <a:ext cx="6985000" cy="381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2200" b="1" i="0">
                <a:solidFill>
                  <a:srgbClr val="E5E0DF"/>
                </a:solidFill>
                <a:latin typeface="Inter"/>
              </a:defRPr>
            </a:pPr>
            <a:r>
              <a:t>Дорожные виды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05000" y="4635500"/>
            <a:ext cx="6985000" cy="1143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1800" b="0" i="0">
                <a:solidFill>
                  <a:srgbClr val="E5E0DF"/>
                </a:solidFill>
                <a:latin typeface="Inter"/>
              </a:defRPr>
            </a:pPr>
            <a:r>
              <a:t>Дорожные виды спорта, такие как велоспорт, подчёркивают важность личной преданности и упорного труда.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05000" y="5524500"/>
            <a:ext cx="6985000" cy="381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2200" b="1" i="0">
                <a:solidFill>
                  <a:srgbClr val="E5E0DF"/>
                </a:solidFill>
                <a:latin typeface="Inter"/>
              </a:defRPr>
            </a:pPr>
            <a:r>
              <a:t>Победа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905000" y="5905500"/>
            <a:ext cx="6985000" cy="1143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1800" b="0" i="0">
                <a:solidFill>
                  <a:srgbClr val="E5E0DF"/>
                </a:solidFill>
                <a:latin typeface="Inter"/>
              </a:defRPr>
            </a:pPr>
            <a:r>
              <a:t>Каждая победа — это результат упорных и целенаправленных тренировок.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