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87B7F1-346B-4E2B-8780-614516658FE7}" type="datetimeFigureOut">
              <a:rPr lang="ru-RU" smtClean="0"/>
              <a:t>02.03.2025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F4260B-3544-45A6-8B11-36B5467B148F}" type="slidenum">
              <a:rPr lang="ru-RU" smtClean="0"/>
              <a:t>‹#›</a:t>
            </a:fld>
            <a:endParaRPr lang="ru-RU"/>
          </a:p>
        </p:txBody>
      </p:sp>
    </p:spTree>
    <p:extLst>
      <p:ext uri="{BB962C8B-B14F-4D97-AF65-F5344CB8AC3E}">
        <p14:creationId xmlns:p14="http://schemas.microsoft.com/office/powerpoint/2010/main" val="4221677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7B7F1-346B-4E2B-8780-614516658FE7}" type="datetimeFigureOut">
              <a:rPr lang="ru-RU" smtClean="0"/>
              <a:t>02.03.2025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4260B-3544-45A6-8B11-36B5467B148F}" type="slidenum">
              <a:rPr lang="ru-RU" smtClean="0"/>
              <a:t>‹#›</a:t>
            </a:fld>
            <a:endParaRPr lang="ru-RU"/>
          </a:p>
        </p:txBody>
      </p:sp>
    </p:spTree>
    <p:extLst>
      <p:ext uri="{BB962C8B-B14F-4D97-AF65-F5344CB8AC3E}">
        <p14:creationId xmlns:p14="http://schemas.microsoft.com/office/powerpoint/2010/main" val="385046445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19" y="0"/>
            <a:ext cx="8640961" cy="1470365"/>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Презентация к уроку окружающего мира.</a:t>
            </a:r>
            <a:b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br>
            <a:r>
              <a:rPr lang="ru-RU" sz="32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1 класс УМК «Школа России»</a:t>
            </a:r>
            <a:endParaRPr lang="ru-RU" sz="32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179511" y="1772816"/>
            <a:ext cx="8784976"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50" normalizeH="0" baseline="0" noProof="0" dirty="0" smtClean="0">
                <a:ln w="11430"/>
                <a:solidFill>
                  <a:srgbClr val="7030A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Почему нужно чистить зубы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50" normalizeH="0" baseline="0" noProof="0" dirty="0" smtClean="0">
                <a:ln w="11430"/>
                <a:solidFill>
                  <a:srgbClr val="7030A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и мыть руки?</a:t>
            </a:r>
            <a:endParaRPr kumimoji="0" lang="ru-RU" sz="4400" b="1" i="0" u="none" strike="noStrike" kern="0" cap="none" spc="50" normalizeH="0" baseline="0" noProof="0" dirty="0">
              <a:ln w="11430"/>
              <a:solidFill>
                <a:srgbClr val="7030A0"/>
              </a:solidFill>
              <a:effectLst>
                <a:outerShdw blurRad="76200" dist="50800" dir="5400000" algn="tl" rotWithShape="0">
                  <a:srgbClr val="000000">
                    <a:alpha val="65000"/>
                  </a:srgbClr>
                </a:outerShdw>
              </a:effectLst>
              <a:uLnTx/>
              <a:uFillTx/>
              <a:latin typeface="Times New Roman" pitchFamily="18" charset="0"/>
              <a:cs typeface="Times New Roman" pitchFamily="18" charset="0"/>
            </a:endParaRPr>
          </a:p>
        </p:txBody>
      </p:sp>
      <p:pic>
        <p:nvPicPr>
          <p:cNvPr id="4" name="Picture 2" descr="C:\Users\OLG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56" y="3645024"/>
            <a:ext cx="462908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9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нутый угол 1"/>
          <p:cNvSpPr/>
          <p:nvPr/>
        </p:nvSpPr>
        <p:spPr>
          <a:xfrm>
            <a:off x="288215" y="261442"/>
            <a:ext cx="6527071" cy="6408712"/>
          </a:xfrm>
          <a:prstGeom prst="foldedCorner">
            <a:avLst/>
          </a:prstGeom>
          <a:noFill/>
          <a:ln w="25400" cap="flat" cmpd="sng" algn="ctr">
            <a:noFill/>
            <a:prstDash val="solid"/>
          </a:ln>
          <a:effectLst>
            <a:glow rad="139700">
              <a:srgbClr val="4F81BD">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0" i="0" u="none" strike="noStrike" kern="0" cap="none" spc="0" normalizeH="0" baseline="0" noProof="0" dirty="0" smtClean="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rgbClr val="C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У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находящийся под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ним,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ещё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не вышедший наружу, постоянный зубик. Получается: не ухаживая за молочными зубами, мы портим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ещё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не появившиеся зубы, с которыми нам жить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все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оставшееся время.</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a:ln>
                <a:noFill/>
              </a:ln>
              <a:solidFill>
                <a:sysClr val="windowText" lastClr="000000"/>
              </a:solidFill>
              <a:effectLst/>
              <a:uLnTx/>
              <a:uFillTx/>
              <a:latin typeface="Comic Sans MS" pitchFamily="66"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ysClr val="windowText" lastClr="000000"/>
                </a:solidFill>
                <a:effectLst/>
                <a:uLnTx/>
                <a:uFillTx/>
                <a:latin typeface="Comic Sans MS" pitchFamily="66" charset="0"/>
                <a:ea typeface="+mn-ea"/>
                <a:cs typeface="+mn-cs"/>
              </a:rPr>
              <a:t> </a:t>
            </a:r>
            <a:endParaRPr kumimoji="0" lang="ru-RU" sz="2800" b="1" i="0" u="none" strike="noStrike" kern="0" cap="none" spc="0" normalizeH="0" baseline="0" noProof="0" dirty="0">
              <a:ln>
                <a:noFill/>
              </a:ln>
              <a:solidFill>
                <a:sysClr val="windowText" lastClr="000000"/>
              </a:solidFill>
              <a:effectLst/>
              <a:uLnTx/>
              <a:uFillTx/>
              <a:latin typeface="Comic Sans MS" pitchFamily="66" charset="0"/>
              <a:ea typeface="+mn-ea"/>
              <a:cs typeface="+mn-cs"/>
            </a:endParaRPr>
          </a:p>
        </p:txBody>
      </p:sp>
      <p:pic>
        <p:nvPicPr>
          <p:cNvPr id="3" name="Picture 2" descr="C:\Users\Наталья\Desktop\муравей и черепаха\черепаха.png"/>
          <p:cNvPicPr>
            <a:picLocks noChangeAspect="1" noChangeArrowheads="1"/>
          </p:cNvPicPr>
          <p:nvPr/>
        </p:nvPicPr>
        <p:blipFill>
          <a:blip r:embed="rId2" cstate="email"/>
          <a:srcRect/>
          <a:stretch>
            <a:fillRect/>
          </a:stretch>
        </p:blipFill>
        <p:spPr bwMode="auto">
          <a:xfrm rot="441831">
            <a:off x="6881910" y="3461743"/>
            <a:ext cx="2257686" cy="3044812"/>
          </a:xfrm>
          <a:prstGeom prst="rect">
            <a:avLst/>
          </a:prstGeom>
          <a:noFill/>
          <a:ln>
            <a:noFill/>
          </a:ln>
        </p:spPr>
      </p:pic>
    </p:spTree>
    <p:extLst>
      <p:ext uri="{BB962C8B-B14F-4D97-AF65-F5344CB8AC3E}">
        <p14:creationId xmlns:p14="http://schemas.microsoft.com/office/powerpoint/2010/main" val="55573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51520" y="116632"/>
            <a:ext cx="8380171" cy="2677656"/>
          </a:xfrm>
          <a:prstGeom prst="rect">
            <a:avLst/>
          </a:prstGeom>
          <a:noFill/>
        </p:spPr>
        <p:txBody>
          <a:bodyPr wrap="square" rtlCol="0">
            <a:spAutoFit/>
          </a:bodyPr>
          <a:lstStyle/>
          <a:p>
            <a:pPr algn="ctr"/>
            <a:r>
              <a:rPr lang="ru-RU" sz="2800" b="1" dirty="0">
                <a:solidFill>
                  <a:srgbClr val="002060"/>
                </a:solidFill>
                <a:latin typeface="Times New Roman" pitchFamily="18" charset="0"/>
                <a:cs typeface="Times New Roman" pitchFamily="18" charset="0"/>
              </a:rPr>
              <a:t>Мы чистим, чистим зубы</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    И весело </a:t>
            </a:r>
            <a:r>
              <a:rPr lang="ru-RU" sz="2800" b="1" dirty="0" smtClean="0">
                <a:solidFill>
                  <a:srgbClr val="002060"/>
                </a:solidFill>
                <a:latin typeface="Times New Roman" pitchFamily="18" charset="0"/>
                <a:cs typeface="Times New Roman" pitchFamily="18" charset="0"/>
              </a:rPr>
              <a:t>живём.</a:t>
            </a:r>
            <a:r>
              <a:rPr lang="ru-RU" sz="2800" b="1" dirty="0">
                <a:solidFill>
                  <a:srgbClr val="002060"/>
                </a:solidFill>
                <a:latin typeface="Times New Roman" pitchFamily="18" charset="0"/>
                <a:cs typeface="Times New Roman" pitchFamily="18" charset="0"/>
              </a:rPr>
              <a:t> А тем, кто их не </a:t>
            </a:r>
            <a:r>
              <a:rPr lang="ru-RU" sz="2800" b="1" dirty="0" smtClean="0">
                <a:solidFill>
                  <a:srgbClr val="002060"/>
                </a:solidFill>
                <a:latin typeface="Times New Roman" pitchFamily="18" charset="0"/>
                <a:cs typeface="Times New Roman" pitchFamily="18" charset="0"/>
              </a:rPr>
              <a:t>чистит, мы</a:t>
            </a:r>
            <a:r>
              <a:rPr lang="ru-RU" sz="2800" b="1" dirty="0">
                <a:solidFill>
                  <a:srgbClr val="002060"/>
                </a:solidFill>
                <a:latin typeface="Times New Roman" pitchFamily="18" charset="0"/>
                <a:cs typeface="Times New Roman" pitchFamily="18" charset="0"/>
              </a:rPr>
              <a:t> песенку </a:t>
            </a:r>
            <a:r>
              <a:rPr lang="ru-RU" sz="2800" b="1" dirty="0" smtClean="0">
                <a:solidFill>
                  <a:srgbClr val="002060"/>
                </a:solidFill>
                <a:latin typeface="Times New Roman" pitchFamily="18" charset="0"/>
                <a:cs typeface="Times New Roman" pitchFamily="18" charset="0"/>
              </a:rPr>
              <a:t>поём:</a:t>
            </a:r>
          </a:p>
          <a:p>
            <a:pPr algn="ctr"/>
            <a:r>
              <a:rPr lang="ru-RU" sz="2800" b="1" dirty="0" smtClean="0">
                <a:solidFill>
                  <a:srgbClr val="002060"/>
                </a:solidFill>
                <a:latin typeface="Times New Roman" pitchFamily="18" charset="0"/>
                <a:cs typeface="Times New Roman" pitchFamily="18" charset="0"/>
              </a:rPr>
              <a:t>— </a:t>
            </a:r>
            <a:r>
              <a:rPr lang="ru-RU" sz="2800" b="1" dirty="0">
                <a:solidFill>
                  <a:srgbClr val="002060"/>
                </a:solidFill>
                <a:latin typeface="Times New Roman" pitchFamily="18" charset="0"/>
                <a:cs typeface="Times New Roman" pitchFamily="18" charset="0"/>
              </a:rPr>
              <a:t>Эй, давай не зевай,</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    О зубах не забывай, </a:t>
            </a:r>
            <a:r>
              <a:rPr lang="ru-RU" sz="2800" b="1" dirty="0" smtClean="0">
                <a:solidFill>
                  <a:srgbClr val="002060"/>
                </a:solidFill>
                <a:latin typeface="Times New Roman" pitchFamily="18" charset="0"/>
                <a:cs typeface="Times New Roman" pitchFamily="18" charset="0"/>
              </a:rPr>
              <a:t>Снизу </a:t>
            </a:r>
            <a:r>
              <a:rPr lang="ru-RU" sz="2800" b="1" dirty="0">
                <a:solidFill>
                  <a:srgbClr val="002060"/>
                </a:solidFill>
                <a:latin typeface="Times New Roman" pitchFamily="18" charset="0"/>
                <a:cs typeface="Times New Roman" pitchFamily="18" charset="0"/>
              </a:rPr>
              <a:t>вверх, сверху </a:t>
            </a:r>
            <a:r>
              <a:rPr lang="ru-RU" sz="2800" b="1" dirty="0" smtClean="0">
                <a:solidFill>
                  <a:srgbClr val="002060"/>
                </a:solidFill>
                <a:latin typeface="Times New Roman" pitchFamily="18" charset="0"/>
                <a:cs typeface="Times New Roman" pitchFamily="18" charset="0"/>
              </a:rPr>
              <a:t>вниз.</a:t>
            </a:r>
            <a:r>
              <a:rPr lang="ru-RU" sz="2800" b="1" dirty="0">
                <a:solidFill>
                  <a:srgbClr val="002060"/>
                </a:solidFill>
                <a:latin typeface="Times New Roman" pitchFamily="18" charset="0"/>
                <a:cs typeface="Times New Roman" pitchFamily="18" charset="0"/>
              </a:rPr>
              <a:t> Чистить зубы не ленись.</a:t>
            </a:r>
          </a:p>
        </p:txBody>
      </p:sp>
      <p:pic>
        <p:nvPicPr>
          <p:cNvPr id="6146" name="Picture 2" descr="C:\Users\OLG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29801"/>
            <a:ext cx="4392488" cy="3563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5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0" y="116632"/>
            <a:ext cx="9144000" cy="954107"/>
          </a:xfrm>
          <a:prstGeom prst="rect">
            <a:avLst/>
          </a:prstGeom>
          <a:noFill/>
        </p:spPr>
        <p:txBody>
          <a:bodyPr wrap="square" rtlCol="0">
            <a:spAutoFit/>
          </a:bodyPr>
          <a:lstStyle/>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Для того чтобы выполнить следующее задание, вам надо отгадать загадки и назвать друзей </a:t>
            </a:r>
            <a:r>
              <a:rPr lang="ru-RU" sz="2800" b="1" dirty="0" err="1" smtClean="0">
                <a:solidFill>
                  <a:srgbClr val="002060"/>
                </a:solidFill>
                <a:latin typeface="Times New Roman" pitchFamily="18" charset="0"/>
                <a:cs typeface="Times New Roman" pitchFamily="18" charset="0"/>
              </a:rPr>
              <a:t>Мойдодыра</a:t>
            </a:r>
            <a:r>
              <a:rPr lang="ru-RU" sz="2800" b="1" dirty="0" smtClean="0">
                <a:solidFill>
                  <a:srgbClr val="002060"/>
                </a:solidFill>
                <a:latin typeface="Times New Roman" pitchFamily="18" charset="0"/>
                <a:cs typeface="Times New Roman" pitchFamily="18" charset="0"/>
              </a:rPr>
              <a:t>. </a:t>
            </a:r>
            <a:endParaRPr lang="ru-RU" sz="2800" b="1" dirty="0">
              <a:solidFill>
                <a:srgbClr val="002060"/>
              </a:solidFill>
              <a:latin typeface="Times New Roman" pitchFamily="18" charset="0"/>
              <a:cs typeface="Times New Roman" pitchFamily="18" charset="0"/>
            </a:endParaRPr>
          </a:p>
        </p:txBody>
      </p:sp>
      <p:pic>
        <p:nvPicPr>
          <p:cNvPr id="3" name="Picture 8" descr="http://img-fotki.yandex.ru/get/15517/16969765.260/0_97282_7152750a_ori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628800"/>
            <a:ext cx="4248472" cy="445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60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32" y="116632"/>
            <a:ext cx="9116567" cy="2664296"/>
          </a:xfrm>
          <a:prstGeom prst="rect">
            <a:avLst/>
          </a:prstGeom>
          <a:noFill/>
          <a:ln w="25400" cap="flat" cmpd="sng" algn="ctr">
            <a:no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Ускользает, как живое, </a:t>
            </a:r>
            <a:b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br>
            <a: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Но не выпущу его я. </a:t>
            </a:r>
            <a:b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br>
            <a: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Дело ясное вполне: </a:t>
            </a:r>
            <a:b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br>
            <a:r>
              <a:rPr kumimoji="0" lang="ru-RU" sz="36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Пусть отмоет руки мне.</a:t>
            </a:r>
            <a:r>
              <a:rPr kumimoji="0" lang="ru-RU" sz="3600" b="1" i="0" u="none" strike="noStrike" kern="0" cap="none" spc="0" normalizeH="0" baseline="0" noProof="0" dirty="0">
                <a:ln>
                  <a:noFill/>
                </a:ln>
                <a:solidFill>
                  <a:prstClr val="black"/>
                </a:solidFill>
                <a:effectLst/>
                <a:uLnTx/>
                <a:uFillTx/>
                <a:latin typeface="Comic Sans MS" pitchFamily="66" charset="0"/>
                <a:ea typeface="+mn-ea"/>
                <a:cs typeface="+mn-cs"/>
              </a:rPr>
              <a:t/>
            </a:r>
            <a:br>
              <a:rPr kumimoji="0" lang="ru-RU" sz="3600" b="1" i="0" u="none" strike="noStrike" kern="0" cap="none" spc="0" normalizeH="0" baseline="0" noProof="0" dirty="0">
                <a:ln>
                  <a:noFill/>
                </a:ln>
                <a:solidFill>
                  <a:prstClr val="black"/>
                </a:solidFill>
                <a:effectLst/>
                <a:uLnTx/>
                <a:uFillTx/>
                <a:latin typeface="Comic Sans MS" pitchFamily="66" charset="0"/>
                <a:ea typeface="+mn-ea"/>
                <a:cs typeface="+mn-cs"/>
              </a:rPr>
            </a:br>
            <a:endParaRPr kumimoji="0" lang="ru-RU" sz="3600" b="1" i="0" u="none" strike="noStrike" kern="0" cap="none" spc="0" normalizeH="0" baseline="0" noProof="0" dirty="0">
              <a:ln>
                <a:noFill/>
              </a:ln>
              <a:solidFill>
                <a:prstClr val="black"/>
              </a:solidFill>
              <a:effectLst/>
              <a:uLnTx/>
              <a:uFillTx/>
              <a:latin typeface="Comic Sans MS" pitchFamily="66" charset="0"/>
              <a:ea typeface="+mn-ea"/>
              <a:cs typeface="+mn-cs"/>
            </a:endParaRPr>
          </a:p>
        </p:txBody>
      </p:sp>
      <p:pic>
        <p:nvPicPr>
          <p:cNvPr id="7171" name="Picture 3" descr="C:\Users\OLG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95781"/>
            <a:ext cx="4195294" cy="2791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8" descr="http://img-fotki.yandex.ru/get/15517/16969765.260/0_97282_7152750a_ori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940" y="2661102"/>
            <a:ext cx="3636404" cy="381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36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2567" y="0"/>
            <a:ext cx="5506728" cy="3341384"/>
          </a:xfrm>
          <a:prstGeom prst="rect">
            <a:avLst/>
          </a:prstGeom>
          <a:noFill/>
          <a:ln w="25400" cap="flat" cmpd="sng" algn="ctr">
            <a:noFill/>
            <a:prstDash val="solid"/>
          </a:ln>
          <a:effectLst/>
        </p:spPr>
        <p:txBody>
          <a:bodyPr lIns="117226" tIns="58613" rIns="117226" bIns="586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Вафельное и полосатое, .   Гладкое и лохматое,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Всегда под рукою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Что это такое</a:t>
            </a:r>
            <a:r>
              <a:rPr kumimoji="0" lang="ru-RU" sz="36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a:ln>
                <a:noFill/>
              </a:ln>
              <a:solidFill>
                <a:srgbClr val="002060"/>
              </a:solidFill>
              <a:effectLst/>
              <a:uLnTx/>
              <a:uFillTx/>
              <a:latin typeface="Comic Sans MS" pitchFamily="66" charset="0"/>
              <a:ea typeface="+mn-ea"/>
              <a:cs typeface="+mn-cs"/>
            </a:endParaRPr>
          </a:p>
        </p:txBody>
      </p:sp>
      <p:pic>
        <p:nvPicPr>
          <p:cNvPr id="3" name="Picture 2" descr="C:\Users\OLGA\Desktop\ee7f4809cc9219e6bbe8fee5fadb0c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36912"/>
            <a:ext cx="2664296" cy="39964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8" descr="http://img-fotki.yandex.ru/get/15517/16969765.260/0_97282_7152750a_ori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636912"/>
            <a:ext cx="3764587" cy="395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9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6078" y="15988"/>
            <a:ext cx="9041460" cy="1815882"/>
          </a:xfrm>
          <a:prstGeom prst="rect">
            <a:avLst/>
          </a:prstGeom>
          <a:noFill/>
        </p:spPr>
        <p:txBody>
          <a:bodyPr wrap="square" rtlCol="0">
            <a:spAutoFit/>
          </a:bodyPr>
          <a:lstStyle/>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Вы </a:t>
            </a:r>
            <a:r>
              <a:rPr lang="ru-RU" sz="2800" b="1" dirty="0" smtClean="0">
                <a:solidFill>
                  <a:srgbClr val="002060"/>
                </a:solidFill>
                <a:latin typeface="Times New Roman" pitchFamily="18" charset="0"/>
                <a:cs typeface="Times New Roman" pitchFamily="18" charset="0"/>
              </a:rPr>
              <a:t>узнали друзей </a:t>
            </a:r>
            <a:r>
              <a:rPr lang="ru-RU" sz="2800" b="1" dirty="0" err="1" smtClean="0">
                <a:solidFill>
                  <a:srgbClr val="002060"/>
                </a:solidFill>
                <a:latin typeface="Times New Roman" pitchFamily="18" charset="0"/>
                <a:cs typeface="Times New Roman" pitchFamily="18" charset="0"/>
              </a:rPr>
              <a:t>Мойдодыра</a:t>
            </a:r>
            <a:r>
              <a:rPr lang="ru-RU" sz="2800" b="1" dirty="0" smtClean="0">
                <a:solidFill>
                  <a:srgbClr val="002060"/>
                </a:solidFill>
                <a:latin typeface="Times New Roman" pitchFamily="18" charset="0"/>
                <a:cs typeface="Times New Roman" pitchFamily="18" charset="0"/>
              </a:rPr>
              <a:t>?                            </a:t>
            </a:r>
          </a:p>
          <a:p>
            <a:pPr algn="ctr" fontAlgn="auto">
              <a:spcBef>
                <a:spcPts val="0"/>
              </a:spcBef>
              <a:spcAft>
                <a:spcPts val="0"/>
              </a:spcAft>
              <a:defRPr/>
            </a:pPr>
            <a:r>
              <a:rPr lang="ru-RU" sz="2800" b="1" dirty="0" smtClean="0">
                <a:solidFill>
                  <a:srgbClr val="002060"/>
                </a:solidFill>
                <a:latin typeface="Times New Roman" pitchFamily="18" charset="0"/>
                <a:cs typeface="Times New Roman" pitchFamily="18" charset="0"/>
              </a:rPr>
              <a:t>А </a:t>
            </a:r>
            <a:r>
              <a:rPr lang="ru-RU" sz="2800" b="1" dirty="0">
                <a:solidFill>
                  <a:srgbClr val="002060"/>
                </a:solidFill>
                <a:latin typeface="Times New Roman" pitchFamily="18" charset="0"/>
                <a:cs typeface="Times New Roman" pitchFamily="18" charset="0"/>
              </a:rPr>
              <a:t>умеете ли вы с ними обращаться?</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Для чего нам нужно мыло? Умеете ли вы умываться? Сейчас мы это проверим.</a:t>
            </a:r>
          </a:p>
        </p:txBody>
      </p:sp>
      <p:pic>
        <p:nvPicPr>
          <p:cNvPr id="3" name="Picture 2" descr="C:\Users\Наталья\Desktop\муравей и черепаха\черепаха.png"/>
          <p:cNvPicPr>
            <a:picLocks noChangeAspect="1" noChangeArrowheads="1"/>
          </p:cNvPicPr>
          <p:nvPr/>
        </p:nvPicPr>
        <p:blipFill>
          <a:blip r:embed="rId2" cstate="email"/>
          <a:srcRect/>
          <a:stretch>
            <a:fillRect/>
          </a:stretch>
        </p:blipFill>
        <p:spPr bwMode="auto">
          <a:xfrm rot="441831">
            <a:off x="6881910" y="3461743"/>
            <a:ext cx="2257686" cy="3044812"/>
          </a:xfrm>
          <a:prstGeom prst="rect">
            <a:avLst/>
          </a:prstGeom>
          <a:noFill/>
          <a:ln>
            <a:noFill/>
          </a:ln>
        </p:spPr>
      </p:pic>
      <p:pic>
        <p:nvPicPr>
          <p:cNvPr id="5" name="Picture 3" descr="C:\Users\Наталья\Desktop\муравей и черепаха\муравей.png"/>
          <p:cNvPicPr>
            <a:picLocks noChangeAspect="1" noChangeArrowheads="1"/>
          </p:cNvPicPr>
          <p:nvPr/>
        </p:nvPicPr>
        <p:blipFill>
          <a:blip r:embed="rId3" cstate="email"/>
          <a:srcRect/>
          <a:stretch>
            <a:fillRect/>
          </a:stretch>
        </p:blipFill>
        <p:spPr bwMode="auto">
          <a:xfrm>
            <a:off x="0" y="3419224"/>
            <a:ext cx="2304256" cy="3067317"/>
          </a:xfrm>
          <a:prstGeom prst="rect">
            <a:avLst/>
          </a:prstGeom>
          <a:noFill/>
          <a:ln>
            <a:noFill/>
          </a:ln>
        </p:spPr>
      </p:pic>
      <p:grpSp>
        <p:nvGrpSpPr>
          <p:cNvPr id="6" name="Группа 5"/>
          <p:cNvGrpSpPr/>
          <p:nvPr/>
        </p:nvGrpSpPr>
        <p:grpSpPr>
          <a:xfrm>
            <a:off x="2132523" y="2492896"/>
            <a:ext cx="4613005" cy="3456371"/>
            <a:chOff x="3286903" y="3069754"/>
            <a:chExt cx="4613005" cy="3456371"/>
          </a:xfrm>
        </p:grpSpPr>
        <p:pic>
          <p:nvPicPr>
            <p:cNvPr id="7" name="Picture 6" descr="https://ds04.infourok.ru/uploads/ex/0ab8/00045077-d2ca5bb9/hello_html_779d14b5.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5375123" y="3069754"/>
              <a:ext cx="2524785" cy="34476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8" descr="http://cs606918.vk.me/v606918833/1ae6/hWv6f87L2K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903" y="3069754"/>
              <a:ext cx="2304247" cy="3456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38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kater73.ru/photos/kartinka-dlya-detey-kak-myt-ruki-v-dou-60722-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b="21"/>
          <a:stretch/>
        </p:blipFill>
        <p:spPr bwMode="auto">
          <a:xfrm>
            <a:off x="-26749" y="188640"/>
            <a:ext cx="9172278" cy="63367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1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39552" y="188640"/>
            <a:ext cx="8415728" cy="954107"/>
          </a:xfrm>
          <a:prstGeom prst="rect">
            <a:avLst/>
          </a:prstGeom>
          <a:noFill/>
        </p:spPr>
        <p:txBody>
          <a:bodyPr wrap="square" rtlCol="0">
            <a:spAutoFit/>
          </a:bodyPr>
          <a:lstStyle/>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Рассмотрите рисунки. </a:t>
            </a:r>
          </a:p>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В каких случаях нужно мыть руки?</a:t>
            </a:r>
          </a:p>
        </p:txBody>
      </p:sp>
      <p:pic>
        <p:nvPicPr>
          <p:cNvPr id="3" name="Picture 2" descr="C:\Users\Наталья\Desktop\муравей и черепаха\черепаха.png"/>
          <p:cNvPicPr>
            <a:picLocks noChangeAspect="1" noChangeArrowheads="1"/>
          </p:cNvPicPr>
          <p:nvPr/>
        </p:nvPicPr>
        <p:blipFill>
          <a:blip r:embed="rId2" cstate="email"/>
          <a:srcRect/>
          <a:stretch>
            <a:fillRect/>
          </a:stretch>
        </p:blipFill>
        <p:spPr bwMode="auto">
          <a:xfrm rot="441831">
            <a:off x="6905392" y="3031889"/>
            <a:ext cx="2257686" cy="3044812"/>
          </a:xfrm>
          <a:prstGeom prst="rect">
            <a:avLst/>
          </a:prstGeom>
          <a:noFill/>
          <a:ln>
            <a:noFill/>
          </a:ln>
        </p:spPr>
      </p:pic>
      <p:pic>
        <p:nvPicPr>
          <p:cNvPr id="4" name="Picture 3" descr="C:\Users\Наталья\Desktop\муравей и черепаха\муравей.png"/>
          <p:cNvPicPr>
            <a:picLocks noChangeAspect="1" noChangeArrowheads="1"/>
          </p:cNvPicPr>
          <p:nvPr/>
        </p:nvPicPr>
        <p:blipFill>
          <a:blip r:embed="rId3" cstate="email"/>
          <a:srcRect/>
          <a:stretch>
            <a:fillRect/>
          </a:stretch>
        </p:blipFill>
        <p:spPr bwMode="auto">
          <a:xfrm>
            <a:off x="0" y="2961491"/>
            <a:ext cx="2304256" cy="3067317"/>
          </a:xfrm>
          <a:prstGeom prst="rect">
            <a:avLst/>
          </a:prstGeom>
          <a:noFill/>
          <a:ln>
            <a:noFill/>
          </a:ln>
        </p:spPr>
      </p:pic>
      <p:grpSp>
        <p:nvGrpSpPr>
          <p:cNvPr id="5" name="Группа 4"/>
          <p:cNvGrpSpPr/>
          <p:nvPr/>
        </p:nvGrpSpPr>
        <p:grpSpPr>
          <a:xfrm>
            <a:off x="2063579" y="1420271"/>
            <a:ext cx="4655996" cy="4815822"/>
            <a:chOff x="3155243" y="1413570"/>
            <a:chExt cx="4710064" cy="4995824"/>
          </a:xfrm>
        </p:grpSpPr>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55243" y="3692067"/>
              <a:ext cx="4710064" cy="2717327"/>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55243" y="1413570"/>
              <a:ext cx="4710063" cy="2278497"/>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0956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23528" y="260648"/>
            <a:ext cx="8415728" cy="22467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Мы с вами уже знаем, почему нужно есть много овощей и фруктов, почему их нужно мыть перед едой. А сегодня </a:t>
            </a:r>
            <a:r>
              <a:rPr kumimoji="0" lang="ru-RU" sz="2800" b="1" i="0" u="none" strike="noStrike" kern="0" cap="none" spc="0" normalizeH="0" baseline="0" noProof="0" dirty="0" err="1">
                <a:ln>
                  <a:noFill/>
                </a:ln>
                <a:solidFill>
                  <a:srgbClr val="002060"/>
                </a:solidFill>
                <a:effectLst/>
                <a:uLnTx/>
                <a:uFillTx/>
                <a:latin typeface="Times New Roman" pitchFamily="18" charset="0"/>
                <a:cs typeface="Times New Roman" pitchFamily="18" charset="0"/>
              </a:rPr>
              <a:t>Муравьишка</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приготовил для нас новый вопрос: почему нужно чистить зубы и мыть руки?</a:t>
            </a:r>
          </a:p>
        </p:txBody>
      </p:sp>
      <p:pic>
        <p:nvPicPr>
          <p:cNvPr id="3"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76623" y="1988840"/>
            <a:ext cx="2304256" cy="3067317"/>
          </a:xfrm>
          <a:prstGeom prst="rect">
            <a:avLst/>
          </a:prstGeom>
          <a:noFill/>
          <a:ln>
            <a:noFill/>
          </a:ln>
        </p:spPr>
      </p:pic>
      <p:pic>
        <p:nvPicPr>
          <p:cNvPr id="4" name="Picture 4" descr="C:\Users\OLGA\Desktop\1675823645_grizly-club-p-rebenok-moet-ruki-klipart-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638816"/>
            <a:ext cx="2790897" cy="4187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OLGA\Desktop\1676319391_grizly-club-p-klipart-chistit-zub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420888"/>
            <a:ext cx="194954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42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95536" y="332656"/>
            <a:ext cx="8415728" cy="138499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Чистить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зубы и мыть руки совсем не нужно! Люблю ребят, которые не чистят зубы. А ребята, которые не моют руки, — мои лучшие друзья!</a:t>
            </a:r>
          </a:p>
        </p:txBody>
      </p:sp>
      <p:pic>
        <p:nvPicPr>
          <p:cNvPr id="3" name="Picture 2" descr="http://globuss24.ru/web/userfiles/image/doc/hello_html_m7178089c.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048" y="1556792"/>
            <a:ext cx="3168352" cy="4163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Наталья\Desktop\муравей и черепаха\муравей.png"/>
          <p:cNvPicPr>
            <a:picLocks noChangeAspect="1" noChangeArrowheads="1"/>
          </p:cNvPicPr>
          <p:nvPr/>
        </p:nvPicPr>
        <p:blipFill>
          <a:blip r:embed="rId3" cstate="email"/>
          <a:srcRect/>
          <a:stretch>
            <a:fillRect/>
          </a:stretch>
        </p:blipFill>
        <p:spPr bwMode="auto">
          <a:xfrm>
            <a:off x="395536" y="3284984"/>
            <a:ext cx="2304256" cy="3067317"/>
          </a:xfrm>
          <a:prstGeom prst="rect">
            <a:avLst/>
          </a:prstGeom>
          <a:noFill/>
          <a:ln>
            <a:noFill/>
          </a:ln>
        </p:spPr>
      </p:pic>
    </p:spTree>
    <p:extLst>
      <p:ext uri="{BB962C8B-B14F-4D97-AF65-F5344CB8AC3E}">
        <p14:creationId xmlns:p14="http://schemas.microsoft.com/office/powerpoint/2010/main" val="403061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441775" y="260648"/>
            <a:ext cx="8415728" cy="224676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Ребята ,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нужно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обязательно чистить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зубы и мыть руки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 Мы не хотим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дружить со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Злючкой-</a:t>
            </a:r>
            <a:r>
              <a:rPr kumimoji="0" lang="ru-RU" sz="2800" b="1" i="0" u="none" strike="noStrike" kern="0" cap="none" spc="0" normalizeH="0" baseline="0" noProof="0" dirty="0" err="1" smtClean="0">
                <a:ln>
                  <a:noFill/>
                </a:ln>
                <a:solidFill>
                  <a:srgbClr val="002060"/>
                </a:solidFill>
                <a:effectLst/>
                <a:uLnTx/>
                <a:uFillTx/>
                <a:latin typeface="Times New Roman" pitchFamily="18" charset="0"/>
                <a:cs typeface="Times New Roman" pitchFamily="18" charset="0"/>
              </a:rPr>
              <a:t>Грязючкой</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О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чём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сначала поговорим — о зубах или о руках? Давайте о том, о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чём </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будет моя загадка…</a:t>
            </a:r>
          </a:p>
        </p:txBody>
      </p:sp>
      <p:pic>
        <p:nvPicPr>
          <p:cNvPr id="3" name="Picture 2" descr="C:\Users\Наталья\Desktop\муравей и черепаха\черепаха.png"/>
          <p:cNvPicPr>
            <a:picLocks noChangeAspect="1" noChangeArrowheads="1"/>
          </p:cNvPicPr>
          <p:nvPr/>
        </p:nvPicPr>
        <p:blipFill>
          <a:blip r:embed="rId2" cstate="email"/>
          <a:srcRect/>
          <a:stretch>
            <a:fillRect/>
          </a:stretch>
        </p:blipFill>
        <p:spPr bwMode="auto">
          <a:xfrm rot="441831">
            <a:off x="6414000" y="2841047"/>
            <a:ext cx="2257686" cy="3044812"/>
          </a:xfrm>
          <a:prstGeom prst="rect">
            <a:avLst/>
          </a:prstGeom>
          <a:noFill/>
          <a:ln>
            <a:noFill/>
          </a:ln>
        </p:spPr>
      </p:pic>
      <p:pic>
        <p:nvPicPr>
          <p:cNvPr id="4" name="Picture 2" descr="http://globuss24.ru/web/userfiles/image/doc/hello_html_m7178089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775" y="2509903"/>
            <a:ext cx="3168352" cy="416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7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95536" y="260648"/>
            <a:ext cx="841572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На красной </a:t>
            </a:r>
            <a:r>
              <a:rPr kumimoji="0" lang="ru-RU" sz="2800" b="1" i="0" u="none" strike="noStrike" kern="0" cap="none" spc="0" normalizeH="0" baseline="0" noProof="0" dirty="0" smtClean="0">
                <a:ln>
                  <a:noFill/>
                </a:ln>
                <a:solidFill>
                  <a:srgbClr val="002060"/>
                </a:solidFill>
                <a:effectLst/>
                <a:uLnTx/>
                <a:uFillTx/>
                <a:latin typeface="Times New Roman" pitchFamily="18" charset="0"/>
                <a:cs typeface="Times New Roman" pitchFamily="18" charset="0"/>
              </a:rPr>
              <a:t>жёрдочке</a:t>
            </a: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
            </a:r>
            <a:b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br>
            <a:r>
              <a:rPr kumimoji="0" lang="ru-RU" sz="2800" b="1" i="0" u="none" strike="noStrike" kern="0" cap="none" spc="0" normalizeH="0" baseline="0" noProof="0" dirty="0">
                <a:ln>
                  <a:noFill/>
                </a:ln>
                <a:solidFill>
                  <a:srgbClr val="002060"/>
                </a:solidFill>
                <a:effectLst/>
                <a:uLnTx/>
                <a:uFillTx/>
                <a:latin typeface="Times New Roman" pitchFamily="18" charset="0"/>
                <a:cs typeface="Times New Roman" pitchFamily="18" charset="0"/>
              </a:rPr>
              <a:t>Сидят белые курочки.</a:t>
            </a:r>
          </a:p>
        </p:txBody>
      </p:sp>
      <p:pic>
        <p:nvPicPr>
          <p:cNvPr id="3" name="Picture 2" descr="C:\Users\Наталья\Desktop\муравей и черепаха\черепаха.png"/>
          <p:cNvPicPr>
            <a:picLocks noChangeAspect="1" noChangeArrowheads="1"/>
          </p:cNvPicPr>
          <p:nvPr/>
        </p:nvPicPr>
        <p:blipFill>
          <a:blip r:embed="rId2" cstate="email"/>
          <a:srcRect/>
          <a:stretch>
            <a:fillRect/>
          </a:stretch>
        </p:blipFill>
        <p:spPr bwMode="auto">
          <a:xfrm rot="441831">
            <a:off x="6622926" y="3129079"/>
            <a:ext cx="2257686" cy="3044812"/>
          </a:xfrm>
          <a:prstGeom prst="rect">
            <a:avLst/>
          </a:prstGeom>
          <a:noFill/>
          <a:ln>
            <a:noFill/>
          </a:ln>
        </p:spPr>
      </p:pic>
      <p:pic>
        <p:nvPicPr>
          <p:cNvPr id="4" name="Picture 3" descr="C:\Users\Наталья\Desktop\муравей и черепаха\муравей.png"/>
          <p:cNvPicPr>
            <a:picLocks noChangeAspect="1" noChangeArrowheads="1"/>
          </p:cNvPicPr>
          <p:nvPr/>
        </p:nvPicPr>
        <p:blipFill>
          <a:blip r:embed="rId3" cstate="email"/>
          <a:srcRect/>
          <a:stretch>
            <a:fillRect/>
          </a:stretch>
        </p:blipFill>
        <p:spPr bwMode="auto">
          <a:xfrm>
            <a:off x="58112" y="1916832"/>
            <a:ext cx="2304256" cy="3067317"/>
          </a:xfrm>
          <a:prstGeom prst="rect">
            <a:avLst/>
          </a:prstGeom>
          <a:noFill/>
          <a:ln>
            <a:noFill/>
          </a:ln>
        </p:spPr>
      </p:pic>
      <p:pic>
        <p:nvPicPr>
          <p:cNvPr id="1026" name="Picture 2" descr="C:\Users\OLGA\Desktop\hello_html_me6555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459" y="1916832"/>
            <a:ext cx="5228142" cy="34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8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467544" y="116632"/>
            <a:ext cx="8415728" cy="1815882"/>
          </a:xfrm>
          <a:prstGeom prst="rect">
            <a:avLst/>
          </a:prstGeom>
          <a:noFill/>
        </p:spPr>
        <p:txBody>
          <a:bodyPr wrap="square" rtlCol="0">
            <a:spAutoFit/>
          </a:bodyPr>
          <a:lstStyle/>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Костяная спинка,</a:t>
            </a:r>
            <a:br>
              <a:rPr lang="ru-RU" sz="2800" b="1" dirty="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Жёсткая </a:t>
            </a:r>
            <a:r>
              <a:rPr lang="ru-RU" sz="2800" b="1" dirty="0">
                <a:solidFill>
                  <a:srgbClr val="002060"/>
                </a:solidFill>
                <a:latin typeface="Times New Roman" pitchFamily="18" charset="0"/>
                <a:cs typeface="Times New Roman" pitchFamily="18" charset="0"/>
              </a:rPr>
              <a:t>щетинка,</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С мятной пастой дружит,</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Нам усердно служит.</a:t>
            </a:r>
          </a:p>
        </p:txBody>
      </p:sp>
      <p:pic>
        <p:nvPicPr>
          <p:cNvPr id="3"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58112" y="1916832"/>
            <a:ext cx="2304256" cy="3067317"/>
          </a:xfrm>
          <a:prstGeom prst="rect">
            <a:avLst/>
          </a:prstGeom>
          <a:noFill/>
          <a:ln>
            <a:noFill/>
          </a:ln>
        </p:spPr>
      </p:pic>
      <p:pic>
        <p:nvPicPr>
          <p:cNvPr id="5"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6622926" y="3129079"/>
            <a:ext cx="2257686" cy="3044812"/>
          </a:xfrm>
          <a:prstGeom prst="rect">
            <a:avLst/>
          </a:prstGeom>
          <a:noFill/>
          <a:ln>
            <a:noFill/>
          </a:ln>
        </p:spPr>
      </p:pic>
      <p:pic>
        <p:nvPicPr>
          <p:cNvPr id="2051" name="Picture 3" descr="C:\Users\OLGA\Desktop\56Y1R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2420888"/>
            <a:ext cx="3175000" cy="317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77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95536" y="116632"/>
            <a:ext cx="8415728" cy="1815882"/>
          </a:xfrm>
          <a:prstGeom prst="rect">
            <a:avLst/>
          </a:prstGeom>
          <a:noFill/>
        </p:spPr>
        <p:txBody>
          <a:bodyPr wrap="square" rtlCol="0">
            <a:spAutoFit/>
          </a:bodyPr>
          <a:lstStyle/>
          <a:p>
            <a:pPr algn="ctr" fontAlgn="auto">
              <a:spcBef>
                <a:spcPts val="0"/>
              </a:spcBef>
              <a:spcAft>
                <a:spcPts val="0"/>
              </a:spcAft>
              <a:defRPr/>
            </a:pPr>
            <a:r>
              <a:rPr lang="ru-RU" sz="2800" b="1" dirty="0">
                <a:solidFill>
                  <a:srgbClr val="002060"/>
                </a:solidFill>
                <a:latin typeface="Times New Roman" pitchFamily="18" charset="0"/>
                <a:cs typeface="Times New Roman" pitchFamily="18" charset="0"/>
              </a:rPr>
              <a:t>На зубах постоянно образуется налёт из микробов и остатков пищи. Частички пищи застревают между зубами. Поэтому обязательно надо чистить зубы. </a:t>
            </a:r>
          </a:p>
        </p:txBody>
      </p:sp>
      <p:pic>
        <p:nvPicPr>
          <p:cNvPr id="3"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58112" y="1916832"/>
            <a:ext cx="2304256" cy="3067317"/>
          </a:xfrm>
          <a:prstGeom prst="rect">
            <a:avLst/>
          </a:prstGeom>
          <a:noFill/>
          <a:ln>
            <a:noFill/>
          </a:ln>
        </p:spPr>
      </p:pic>
      <p:pic>
        <p:nvPicPr>
          <p:cNvPr id="4"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6622926" y="3129079"/>
            <a:ext cx="2257686" cy="3044812"/>
          </a:xfrm>
          <a:prstGeom prst="rect">
            <a:avLst/>
          </a:prstGeom>
          <a:noFill/>
          <a:ln>
            <a:noFill/>
          </a:ln>
        </p:spPr>
      </p:pic>
      <p:pic>
        <p:nvPicPr>
          <p:cNvPr id="3074" name="Picture 2" descr="C:\Users\OLGA\Desktop\istockphoto-629758098-1024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2267936"/>
            <a:ext cx="4064516" cy="3537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1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0" y="1"/>
            <a:ext cx="9144000" cy="2246769"/>
          </a:xfrm>
          <a:prstGeom prst="rect">
            <a:avLst/>
          </a:prstGeom>
          <a:noFill/>
        </p:spPr>
        <p:txBody>
          <a:bodyPr wrap="square" rtlCol="0">
            <a:spAutoFit/>
          </a:bodyPr>
          <a:lstStyle/>
          <a:p>
            <a:pPr algn="ctr"/>
            <a:r>
              <a:rPr lang="ru-RU" sz="2800" b="1" dirty="0">
                <a:solidFill>
                  <a:srgbClr val="002060"/>
                </a:solidFill>
                <a:latin typeface="Times New Roman" pitchFamily="18" charset="0"/>
                <a:cs typeface="Times New Roman" pitchFamily="18" charset="0"/>
              </a:rPr>
              <a:t>Зубы надо чистить с углов, с боковых зубов. Сначала изнутри, вверх-вниз. Так чистят стеночки. По верхушкам зубов водим щеткой кругами или петельками. Когда мы почистим зубы, щетку надо помыть и поставить в стаканчик.</a:t>
            </a:r>
          </a:p>
        </p:txBody>
      </p:sp>
      <p:pic>
        <p:nvPicPr>
          <p:cNvPr id="3"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52536" y="1916831"/>
            <a:ext cx="2304256" cy="3067317"/>
          </a:xfrm>
          <a:prstGeom prst="rect">
            <a:avLst/>
          </a:prstGeom>
          <a:noFill/>
          <a:ln>
            <a:noFill/>
          </a:ln>
        </p:spPr>
      </p:pic>
      <p:pic>
        <p:nvPicPr>
          <p:cNvPr id="4"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6881910" y="3461743"/>
            <a:ext cx="2257686" cy="3044812"/>
          </a:xfrm>
          <a:prstGeom prst="rect">
            <a:avLst/>
          </a:prstGeom>
          <a:noFill/>
          <a:ln>
            <a:noFill/>
          </a:ln>
        </p:spPr>
      </p:pic>
      <p:pic>
        <p:nvPicPr>
          <p:cNvPr id="4098" name="Picture 2" descr="C:\Users\OLGA\Desktop\asqzo8lc08zduiqfiijf3gmygc8431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420888"/>
            <a:ext cx="4644373" cy="322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5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7410" y="27032"/>
            <a:ext cx="9106590" cy="1384995"/>
          </a:xfrm>
          <a:prstGeom prst="rect">
            <a:avLst/>
          </a:prstGeom>
          <a:noFill/>
        </p:spPr>
        <p:txBody>
          <a:bodyPr wrap="square" rtlCol="0">
            <a:spAutoFit/>
          </a:bodyPr>
          <a:lstStyle/>
          <a:p>
            <a:pPr algn="ctr"/>
            <a:r>
              <a:rPr lang="ru-RU" sz="2800" b="1" dirty="0">
                <a:solidFill>
                  <a:srgbClr val="002060"/>
                </a:solidFill>
                <a:latin typeface="Times New Roman" pitchFamily="18" charset="0"/>
                <a:cs typeface="Times New Roman" pitchFamily="18" charset="0"/>
              </a:rPr>
              <a:t>Зубы надо чистить два раза в день – </a:t>
            </a:r>
            <a:r>
              <a:rPr lang="ru-RU" sz="2800" b="1" dirty="0" smtClean="0">
                <a:solidFill>
                  <a:srgbClr val="002060"/>
                </a:solidFill>
                <a:latin typeface="Times New Roman" pitchFamily="18" charset="0"/>
                <a:cs typeface="Times New Roman" pitchFamily="18" charset="0"/>
              </a:rPr>
              <a:t>утром</a:t>
            </a:r>
          </a:p>
          <a:p>
            <a:pPr algn="ctr"/>
            <a:r>
              <a:rPr lang="ru-RU" sz="2800" b="1" dirty="0" smtClean="0">
                <a:solidFill>
                  <a:srgbClr val="002060"/>
                </a:solidFill>
                <a:latin typeface="Times New Roman" pitchFamily="18" charset="0"/>
                <a:cs typeface="Times New Roman" pitchFamily="18" charset="0"/>
              </a:rPr>
              <a:t> </a:t>
            </a:r>
            <a:r>
              <a:rPr lang="ru-RU" sz="2800" b="1" dirty="0">
                <a:solidFill>
                  <a:srgbClr val="002060"/>
                </a:solidFill>
                <a:latin typeface="Times New Roman" pitchFamily="18" charset="0"/>
                <a:cs typeface="Times New Roman" pitchFamily="18" charset="0"/>
              </a:rPr>
              <a:t>и вечером. Для детей выпускается </a:t>
            </a:r>
            <a:endParaRPr lang="ru-RU" sz="2800" b="1" dirty="0" smtClean="0">
              <a:solidFill>
                <a:srgbClr val="002060"/>
              </a:solidFill>
              <a:latin typeface="Times New Roman" pitchFamily="18" charset="0"/>
              <a:cs typeface="Times New Roman" pitchFamily="18" charset="0"/>
            </a:endParaRPr>
          </a:p>
          <a:p>
            <a:pPr algn="ctr"/>
            <a:r>
              <a:rPr lang="ru-RU" sz="2800" b="1" dirty="0" smtClean="0">
                <a:solidFill>
                  <a:srgbClr val="002060"/>
                </a:solidFill>
                <a:latin typeface="Times New Roman" pitchFamily="18" charset="0"/>
                <a:cs typeface="Times New Roman" pitchFamily="18" charset="0"/>
              </a:rPr>
              <a:t>специальная </a:t>
            </a:r>
            <a:r>
              <a:rPr lang="ru-RU" sz="2800" b="1" dirty="0">
                <a:solidFill>
                  <a:srgbClr val="002060"/>
                </a:solidFill>
                <a:latin typeface="Times New Roman" pitchFamily="18" charset="0"/>
                <a:cs typeface="Times New Roman" pitchFamily="18" charset="0"/>
              </a:rPr>
              <a:t>детская зубная паста.</a:t>
            </a:r>
          </a:p>
        </p:txBody>
      </p:sp>
      <p:pic>
        <p:nvPicPr>
          <p:cNvPr id="3"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0" y="3419224"/>
            <a:ext cx="2304256" cy="3067317"/>
          </a:xfrm>
          <a:prstGeom prst="rect">
            <a:avLst/>
          </a:prstGeom>
          <a:noFill/>
          <a:ln>
            <a:noFill/>
          </a:ln>
        </p:spPr>
      </p:pic>
      <p:pic>
        <p:nvPicPr>
          <p:cNvPr id="4"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6881910" y="3461743"/>
            <a:ext cx="2257686" cy="3044812"/>
          </a:xfrm>
          <a:prstGeom prst="rect">
            <a:avLst/>
          </a:prstGeom>
          <a:noFill/>
          <a:ln>
            <a:noFill/>
          </a:ln>
        </p:spPr>
      </p:pic>
      <p:pic>
        <p:nvPicPr>
          <p:cNvPr id="5122" name="Picture 2" descr="C:\Users\OLGA\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916831"/>
            <a:ext cx="4737612" cy="3210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8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2833</TotalTime>
  <Words>252</Words>
  <Application>Microsoft Office PowerPoint</Application>
  <PresentationFormat>Экран (4:3)</PresentationFormat>
  <Paragraphs>46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высшую</dc:title>
  <dc:creator>OLGA</dc:creator>
  <dc:description/>
  <cp:lastModifiedBy>OLGA</cp:lastModifiedBy>
  <cp:revision>188</cp:revision>
  <dcterms:created xsi:type="dcterms:W3CDTF">2025-02-10T12:13:44Z</dcterms:created>
  <dcterms:modified xsi:type="dcterms:W3CDTF">2025-03-02T14:24:10Z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Презентация на высшую</vt:lpwstr>
  </property>
  <property fmtid="{D5CDD505-2E9C-101B-9397-08002B2CF9AE}" pid="3" name="SlideDescription">
    <vt:lpwstr/>
  </property>
</Properties>
</file>