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74" r:id="rId3"/>
    <p:sldId id="279" r:id="rId4"/>
    <p:sldId id="275" r:id="rId5"/>
    <p:sldId id="276" r:id="rId6"/>
    <p:sldId id="257" r:id="rId7"/>
    <p:sldId id="263" r:id="rId8"/>
    <p:sldId id="280" r:id="rId9"/>
    <p:sldId id="261" r:id="rId10"/>
    <p:sldId id="282" r:id="rId11"/>
    <p:sldId id="267" r:id="rId12"/>
    <p:sldId id="283" r:id="rId13"/>
    <p:sldId id="265" r:id="rId14"/>
    <p:sldId id="266" r:id="rId15"/>
    <p:sldId id="291" r:id="rId16"/>
    <p:sldId id="307" r:id="rId17"/>
    <p:sldId id="306" r:id="rId18"/>
    <p:sldId id="294" r:id="rId19"/>
    <p:sldId id="284" r:id="rId20"/>
    <p:sldId id="285" r:id="rId21"/>
    <p:sldId id="289" r:id="rId22"/>
    <p:sldId id="286" r:id="rId23"/>
    <p:sldId id="301" r:id="rId24"/>
    <p:sldId id="290" r:id="rId25"/>
    <p:sldId id="300" r:id="rId26"/>
    <p:sldId id="292" r:id="rId27"/>
    <p:sldId id="293" r:id="rId28"/>
    <p:sldId id="273"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76" autoAdjust="0"/>
    <p:restoredTop sz="94660"/>
  </p:normalViewPr>
  <p:slideViewPr>
    <p:cSldViewPr snapToGrid="0">
      <p:cViewPr varScale="1">
        <p:scale>
          <a:sx n="111" d="100"/>
          <a:sy n="111" d="100"/>
        </p:scale>
        <p:origin x="1938"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D287EC-D485-4FB7-84AB-5967424016A5}" type="datetimeFigureOut">
              <a:rPr lang="ru-RU" smtClean="0"/>
              <a:pPr/>
              <a:t>16.03.2025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2D8B63-66A0-426D-927C-510CD9EE7534}"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01899"/>
            <a:ext cx="7315200" cy="1008063"/>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939800" y="3652838"/>
            <a:ext cx="6858000" cy="639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2318CD6-BEBE-4327-B50C-378CB4AE0B5F}" type="datetimeFigureOut">
              <a:rPr lang="ru-RU" smtClean="0"/>
              <a:pPr/>
              <a:t>16.03.2025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B565E32-F1F4-4D83-85E9-CC803F0E02B6}" type="slidenum">
              <a:rPr lang="ru-RU" smtClean="0"/>
              <a:pPr/>
              <a:t>‹#›</a:t>
            </a:fld>
            <a:endParaRPr lang="ru-RU"/>
          </a:p>
        </p:txBody>
      </p:sp>
    </p:spTree>
    <p:extLst>
      <p:ext uri="{BB962C8B-B14F-4D97-AF65-F5344CB8AC3E}">
        <p14:creationId xmlns:p14="http://schemas.microsoft.com/office/powerpoint/2010/main" val="388119794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2318CD6-BEBE-4327-B50C-378CB4AE0B5F}" type="datetimeFigureOut">
              <a:rPr lang="ru-RU" smtClean="0"/>
              <a:pPr/>
              <a:t>16.03.2025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B565E32-F1F4-4D83-85E9-CC803F0E02B6}" type="slidenum">
              <a:rPr lang="ru-RU" smtClean="0"/>
              <a:pPr/>
              <a:t>‹#›</a:t>
            </a:fld>
            <a:endParaRPr lang="ru-RU"/>
          </a:p>
        </p:txBody>
      </p:sp>
    </p:spTree>
    <p:extLst>
      <p:ext uri="{BB962C8B-B14F-4D97-AF65-F5344CB8AC3E}">
        <p14:creationId xmlns:p14="http://schemas.microsoft.com/office/powerpoint/2010/main" val="377817919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2318CD6-BEBE-4327-B50C-378CB4AE0B5F}" type="datetimeFigureOut">
              <a:rPr lang="ru-RU" smtClean="0"/>
              <a:pPr/>
              <a:t>16.03.2025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B565E32-F1F4-4D83-85E9-CC803F0E02B6}" type="slidenum">
              <a:rPr lang="ru-RU" smtClean="0"/>
              <a:pPr/>
              <a:t>‹#›</a:t>
            </a:fld>
            <a:endParaRPr lang="ru-RU"/>
          </a:p>
        </p:txBody>
      </p:sp>
    </p:spTree>
    <p:extLst>
      <p:ext uri="{BB962C8B-B14F-4D97-AF65-F5344CB8AC3E}">
        <p14:creationId xmlns:p14="http://schemas.microsoft.com/office/powerpoint/2010/main" val="280328092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2318CD6-BEBE-4327-B50C-378CB4AE0B5F}" type="datetimeFigureOut">
              <a:rPr lang="ru-RU" smtClean="0"/>
              <a:pPr/>
              <a:t>16.03.2025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B565E32-F1F4-4D83-85E9-CC803F0E02B6}" type="slidenum">
              <a:rPr lang="ru-RU" smtClean="0"/>
              <a:pPr/>
              <a:t>‹#›</a:t>
            </a:fld>
            <a:endParaRPr lang="ru-RU"/>
          </a:p>
        </p:txBody>
      </p:sp>
    </p:spTree>
    <p:extLst>
      <p:ext uri="{BB962C8B-B14F-4D97-AF65-F5344CB8AC3E}">
        <p14:creationId xmlns:p14="http://schemas.microsoft.com/office/powerpoint/2010/main" val="304134580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2318CD6-BEBE-4327-B50C-378CB4AE0B5F}" type="datetimeFigureOut">
              <a:rPr lang="ru-RU" smtClean="0"/>
              <a:pPr/>
              <a:t>16.03.2025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B565E32-F1F4-4D83-85E9-CC803F0E02B6}" type="slidenum">
              <a:rPr lang="ru-RU" smtClean="0"/>
              <a:pPr/>
              <a:t>‹#›</a:t>
            </a:fld>
            <a:endParaRPr lang="ru-RU"/>
          </a:p>
        </p:txBody>
      </p:sp>
    </p:spTree>
    <p:extLst>
      <p:ext uri="{BB962C8B-B14F-4D97-AF65-F5344CB8AC3E}">
        <p14:creationId xmlns:p14="http://schemas.microsoft.com/office/powerpoint/2010/main" val="191080610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32318CD6-BEBE-4327-B50C-378CB4AE0B5F}" type="datetimeFigureOut">
              <a:rPr lang="ru-RU" smtClean="0"/>
              <a:pPr/>
              <a:t>16.03.2025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B565E32-F1F4-4D83-85E9-CC803F0E02B6}" type="slidenum">
              <a:rPr lang="ru-RU" smtClean="0"/>
              <a:pPr/>
              <a:t>‹#›</a:t>
            </a:fld>
            <a:endParaRPr lang="ru-RU"/>
          </a:p>
        </p:txBody>
      </p:sp>
    </p:spTree>
    <p:extLst>
      <p:ext uri="{BB962C8B-B14F-4D97-AF65-F5344CB8AC3E}">
        <p14:creationId xmlns:p14="http://schemas.microsoft.com/office/powerpoint/2010/main" val="113010886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2318CD6-BEBE-4327-B50C-378CB4AE0B5F}" type="datetimeFigureOut">
              <a:rPr lang="ru-RU" smtClean="0"/>
              <a:pPr/>
              <a:t>16.03.2025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B565E32-F1F4-4D83-85E9-CC803F0E02B6}" type="slidenum">
              <a:rPr lang="ru-RU" smtClean="0"/>
              <a:pPr/>
              <a:t>‹#›</a:t>
            </a:fld>
            <a:endParaRPr lang="ru-RU"/>
          </a:p>
        </p:txBody>
      </p:sp>
    </p:spTree>
    <p:extLst>
      <p:ext uri="{BB962C8B-B14F-4D97-AF65-F5344CB8AC3E}">
        <p14:creationId xmlns:p14="http://schemas.microsoft.com/office/powerpoint/2010/main" val="179381693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2318CD6-BEBE-4327-B50C-378CB4AE0B5F}" type="datetimeFigureOut">
              <a:rPr lang="ru-RU" smtClean="0"/>
              <a:pPr/>
              <a:t>16.03.2025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B565E32-F1F4-4D83-85E9-CC803F0E02B6}" type="slidenum">
              <a:rPr lang="ru-RU" smtClean="0"/>
              <a:pPr/>
              <a:t>‹#›</a:t>
            </a:fld>
            <a:endParaRPr lang="ru-RU"/>
          </a:p>
        </p:txBody>
      </p:sp>
    </p:spTree>
    <p:extLst>
      <p:ext uri="{BB962C8B-B14F-4D97-AF65-F5344CB8AC3E}">
        <p14:creationId xmlns:p14="http://schemas.microsoft.com/office/powerpoint/2010/main" val="72778488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18CD6-BEBE-4327-B50C-378CB4AE0B5F}" type="datetimeFigureOut">
              <a:rPr lang="ru-RU" smtClean="0"/>
              <a:pPr/>
              <a:t>16.03.2025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B565E32-F1F4-4D83-85E9-CC803F0E02B6}" type="slidenum">
              <a:rPr lang="ru-RU" smtClean="0"/>
              <a:pPr/>
              <a:t>‹#›</a:t>
            </a:fld>
            <a:endParaRPr lang="ru-RU"/>
          </a:p>
        </p:txBody>
      </p:sp>
    </p:spTree>
    <p:extLst>
      <p:ext uri="{BB962C8B-B14F-4D97-AF65-F5344CB8AC3E}">
        <p14:creationId xmlns:p14="http://schemas.microsoft.com/office/powerpoint/2010/main" val="104881574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2318CD6-BEBE-4327-B50C-378CB4AE0B5F}" type="datetimeFigureOut">
              <a:rPr lang="ru-RU" smtClean="0"/>
              <a:pPr/>
              <a:t>16.03.2025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B565E32-F1F4-4D83-85E9-CC803F0E02B6}" type="slidenum">
              <a:rPr lang="ru-RU" smtClean="0"/>
              <a:pPr/>
              <a:t>‹#›</a:t>
            </a:fld>
            <a:endParaRPr lang="ru-RU"/>
          </a:p>
        </p:txBody>
      </p:sp>
    </p:spTree>
    <p:extLst>
      <p:ext uri="{BB962C8B-B14F-4D97-AF65-F5344CB8AC3E}">
        <p14:creationId xmlns:p14="http://schemas.microsoft.com/office/powerpoint/2010/main" val="122928974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2318CD6-BEBE-4327-B50C-378CB4AE0B5F}" type="datetimeFigureOut">
              <a:rPr lang="ru-RU" smtClean="0"/>
              <a:pPr/>
              <a:t>16.03.2025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B565E32-F1F4-4D83-85E9-CC803F0E02B6}" type="slidenum">
              <a:rPr lang="ru-RU" smtClean="0"/>
              <a:pPr/>
              <a:t>‹#›</a:t>
            </a:fld>
            <a:endParaRPr lang="ru-RU"/>
          </a:p>
        </p:txBody>
      </p:sp>
    </p:spTree>
    <p:extLst>
      <p:ext uri="{BB962C8B-B14F-4D97-AF65-F5344CB8AC3E}">
        <p14:creationId xmlns:p14="http://schemas.microsoft.com/office/powerpoint/2010/main" val="345286095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838200"/>
            <a:ext cx="7486650" cy="852489"/>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486650" cy="418147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18CD6-BEBE-4327-B50C-378CB4AE0B5F}" type="datetimeFigureOut">
              <a:rPr lang="ru-RU" smtClean="0"/>
              <a:pPr/>
              <a:t>16.03.2025</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565E32-F1F4-4D83-85E9-CC803F0E02B6}" type="slidenum">
              <a:rPr lang="ru-RU" smtClean="0"/>
              <a:pPr/>
              <a:t>‹#›</a:t>
            </a:fld>
            <a:endParaRPr lang="ru-RU"/>
          </a:p>
        </p:txBody>
      </p:sp>
    </p:spTree>
    <p:extLst>
      <p:ext uri="{BB962C8B-B14F-4D97-AF65-F5344CB8AC3E}">
        <p14:creationId xmlns:p14="http://schemas.microsoft.com/office/powerpoint/2010/main" val="379376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smtClean="0"/>
              <a:t> </a:t>
            </a:r>
            <a:endParaRPr lang="ru-RU" dirty="0"/>
          </a:p>
        </p:txBody>
      </p:sp>
      <p:sp>
        <p:nvSpPr>
          <p:cNvPr id="3" name="Подзаголовок 2"/>
          <p:cNvSpPr>
            <a:spLocks noGrp="1"/>
          </p:cNvSpPr>
          <p:nvPr>
            <p:ph type="subTitle" idx="1"/>
          </p:nvPr>
        </p:nvSpPr>
        <p:spPr>
          <a:xfrm>
            <a:off x="939800" y="4866198"/>
            <a:ext cx="6858000" cy="1144988"/>
          </a:xfrm>
        </p:spPr>
        <p:txBody>
          <a:bodyPr>
            <a:normAutofit/>
          </a:bodyPr>
          <a:lstStyle/>
          <a:p>
            <a:pPr algn="r"/>
            <a:r>
              <a:rPr lang="ru-RU" sz="1400" dirty="0" smtClean="0">
                <a:latin typeface="Times New Roman" pitchFamily="18" charset="0"/>
                <a:cs typeface="Times New Roman" pitchFamily="18" charset="0"/>
              </a:rPr>
              <a:t>МОУ СШ №3 города Волжского Волгоградской области</a:t>
            </a:r>
          </a:p>
          <a:p>
            <a:pPr algn="r"/>
            <a:r>
              <a:rPr lang="ru-RU" sz="1400" dirty="0" smtClean="0">
                <a:latin typeface="Times New Roman" pitchFamily="18" charset="0"/>
                <a:cs typeface="Times New Roman" pitchFamily="18" charset="0"/>
              </a:rPr>
              <a:t>учитель </a:t>
            </a:r>
            <a:r>
              <a:rPr lang="ru-RU" sz="1400" dirty="0" smtClean="0">
                <a:latin typeface="Times New Roman" pitchFamily="18" charset="0"/>
                <a:cs typeface="Times New Roman" pitchFamily="18" charset="0"/>
              </a:rPr>
              <a:t>русского языка и литературы: Ковригина Татьяна Николаевна</a:t>
            </a:r>
            <a:endParaRPr lang="ru-RU" sz="1400" dirty="0">
              <a:latin typeface="Times New Roman" pitchFamily="18" charset="0"/>
              <a:cs typeface="Times New Roman" pitchFamily="18" charset="0"/>
            </a:endParaRPr>
          </a:p>
        </p:txBody>
      </p:sp>
      <p:sp>
        <p:nvSpPr>
          <p:cNvPr id="4" name="Прямоугольник 3"/>
          <p:cNvSpPr/>
          <p:nvPr/>
        </p:nvSpPr>
        <p:spPr>
          <a:xfrm>
            <a:off x="2837205" y="1041621"/>
            <a:ext cx="5324030" cy="2862322"/>
          </a:xfrm>
          <a:prstGeom prst="rect">
            <a:avLst/>
          </a:prstGeom>
          <a:noFill/>
        </p:spPr>
        <p:txBody>
          <a:bodyPr wrap="square" lIns="91440" tIns="45720" rIns="91440" bIns="45720">
            <a:spAutoFit/>
          </a:bodyPr>
          <a:lstStyle/>
          <a:p>
            <a:pPr algn="ctr"/>
            <a:r>
              <a:rPr lang="ru-RU" sz="3600" b="1" dirty="0" smtClean="0">
                <a:solidFill>
                  <a:srgbClr val="0070C0"/>
                </a:solidFill>
              </a:rPr>
              <a:t>Использование приемов мнемотехники</a:t>
            </a:r>
          </a:p>
          <a:p>
            <a:pPr algn="ctr"/>
            <a:r>
              <a:rPr lang="ru-RU" sz="3600" b="1" dirty="0" smtClean="0">
                <a:solidFill>
                  <a:srgbClr val="0070C0"/>
                </a:solidFill>
              </a:rPr>
              <a:t> на уроках русского языка</a:t>
            </a:r>
          </a:p>
          <a:p>
            <a:pPr algn="ctr"/>
            <a:r>
              <a:rPr lang="ru-RU" sz="3600" b="1" dirty="0" smtClean="0">
                <a:solidFill>
                  <a:srgbClr val="0070C0"/>
                </a:solidFill>
              </a:rPr>
              <a:t> в классах с детьми с ОВЗ</a:t>
            </a:r>
            <a:endParaRPr lang="ru-RU" sz="3600" b="1" cap="none" spc="0" dirty="0">
              <a:ln w="1905"/>
              <a:solidFill>
                <a:srgbClr val="0070C0"/>
              </a:solidFill>
              <a:effectLst>
                <a:innerShdw blurRad="69850" dist="43180" dir="5400000">
                  <a:srgbClr val="000000">
                    <a:alpha val="65000"/>
                  </a:srgbClr>
                </a:innerShdw>
              </a:effectLst>
            </a:endParaRPr>
          </a:p>
        </p:txBody>
      </p:sp>
      <p:pic>
        <p:nvPicPr>
          <p:cNvPr id="5" name="Рисунок 4" descr="http://cs543109.vk.me/v543109229/2077/JOHUNefrJjY.jpg"/>
          <p:cNvPicPr/>
          <p:nvPr/>
        </p:nvPicPr>
        <p:blipFill>
          <a:blip r:embed="rId2" cstate="print"/>
          <a:srcRect l="11378" t="12851" r="16059" b="5344"/>
          <a:stretch>
            <a:fillRect/>
          </a:stretch>
        </p:blipFill>
        <p:spPr bwMode="auto">
          <a:xfrm>
            <a:off x="521293" y="922351"/>
            <a:ext cx="2230453" cy="2075291"/>
          </a:xfrm>
          <a:prstGeom prst="rect">
            <a:avLst/>
          </a:prstGeom>
          <a:noFill/>
          <a:ln w="57150">
            <a:solidFill>
              <a:schemeClr val="bg1"/>
            </a:solidFill>
            <a:miter lim="800000"/>
            <a:headEnd/>
            <a:tailEnd/>
          </a:ln>
        </p:spPr>
      </p:pic>
    </p:spTree>
    <p:extLst>
      <p:ext uri="{BB962C8B-B14F-4D97-AF65-F5344CB8AC3E}">
        <p14:creationId xmlns:p14="http://schemas.microsoft.com/office/powerpoint/2010/main" val="41991634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0" y="188640"/>
            <a:ext cx="9144000" cy="1008112"/>
          </a:xfrm>
          <a:solidFill>
            <a:schemeClr val="bg1"/>
          </a:solidFill>
        </p:spPr>
        <p:txBody>
          <a:bodyPr>
            <a:normAutofit fontScale="90000"/>
          </a:bodyPr>
          <a:lstStyle/>
          <a:p>
            <a:r>
              <a:rPr lang="ru-RU" dirty="0" smtClean="0"/>
              <a:t/>
            </a:r>
            <a:br>
              <a:rPr lang="ru-RU" dirty="0" smtClean="0"/>
            </a:br>
            <a:r>
              <a:rPr lang="ru-RU" b="1" dirty="0" smtClean="0">
                <a:solidFill>
                  <a:srgbClr val="C00000"/>
                </a:solidFill>
              </a:rPr>
              <a:t>Фонетика</a:t>
            </a:r>
            <a:r>
              <a:rPr lang="ru-RU" b="1" dirty="0" smtClean="0">
                <a:solidFill>
                  <a:schemeClr val="tx2">
                    <a:lumMod val="50000"/>
                  </a:schemeClr>
                </a:solidFill>
              </a:rPr>
              <a:t/>
            </a:r>
            <a:br>
              <a:rPr lang="ru-RU" b="1" dirty="0" smtClean="0">
                <a:solidFill>
                  <a:schemeClr val="tx2">
                    <a:lumMod val="50000"/>
                  </a:schemeClr>
                </a:solidFill>
              </a:rPr>
            </a:br>
            <a:r>
              <a:rPr lang="ru-RU" sz="4000" b="1" dirty="0" smtClean="0">
                <a:solidFill>
                  <a:srgbClr val="00B050"/>
                </a:solidFill>
                <a:latin typeface="Times New Roman" pitchFamily="18" charset="0"/>
                <a:cs typeface="Times New Roman" pitchFamily="18" charset="0"/>
              </a:rPr>
              <a:t>Буквенно-звуковая мнемоника (мнемонические фразы)</a:t>
            </a:r>
            <a:r>
              <a:rPr lang="ru-RU" sz="3100" u="sng" dirty="0" smtClean="0"/>
              <a:t/>
            </a:r>
            <a:br>
              <a:rPr lang="ru-RU" sz="3100" u="sng" dirty="0" smtClean="0"/>
            </a:br>
            <a:endParaRPr lang="ru-RU" sz="3100" dirty="0"/>
          </a:p>
        </p:txBody>
      </p:sp>
      <p:sp>
        <p:nvSpPr>
          <p:cNvPr id="6" name="TextBox 5"/>
          <p:cNvSpPr txBox="1"/>
          <p:nvPr/>
        </p:nvSpPr>
        <p:spPr>
          <a:xfrm>
            <a:off x="142844" y="1714488"/>
            <a:ext cx="3071834" cy="523220"/>
          </a:xfrm>
          <a:prstGeom prst="rect">
            <a:avLst/>
          </a:prstGeom>
          <a:solidFill>
            <a:schemeClr val="accent3">
              <a:lumMod val="75000"/>
            </a:schemeClr>
          </a:solidFill>
        </p:spPr>
        <p:txBody>
          <a:bodyPr wrap="square" rtlCol="0">
            <a:spAutoFit/>
          </a:bodyPr>
          <a:lstStyle/>
          <a:p>
            <a:r>
              <a:rPr lang="ru-RU" sz="2800" b="1" dirty="0" smtClean="0"/>
              <a:t>Глухие согласные</a:t>
            </a:r>
            <a:endParaRPr lang="ru-RU" sz="2800" b="1" dirty="0"/>
          </a:p>
        </p:txBody>
      </p:sp>
      <p:sp>
        <p:nvSpPr>
          <p:cNvPr id="8" name="TextBox 7"/>
          <p:cNvSpPr txBox="1"/>
          <p:nvPr/>
        </p:nvSpPr>
        <p:spPr>
          <a:xfrm>
            <a:off x="3635896" y="1714488"/>
            <a:ext cx="4936632" cy="954107"/>
          </a:xfrm>
          <a:prstGeom prst="rect">
            <a:avLst/>
          </a:prstGeom>
          <a:solidFill>
            <a:schemeClr val="accent3">
              <a:lumMod val="75000"/>
            </a:schemeClr>
          </a:solidFill>
        </p:spPr>
        <p:txBody>
          <a:bodyPr wrap="square" rtlCol="0">
            <a:spAutoFit/>
          </a:bodyPr>
          <a:lstStyle/>
          <a:p>
            <a:r>
              <a:rPr lang="ru-RU" sz="2800" dirty="0" smtClean="0"/>
              <a:t>«</a:t>
            </a:r>
            <a:r>
              <a:rPr lang="ru-RU" sz="2800" b="1" dirty="0" smtClean="0"/>
              <a:t>Ст</a:t>
            </a:r>
            <a:r>
              <a:rPr lang="ru-RU" sz="2800" dirty="0" smtClean="0"/>
              <a:t>ё</a:t>
            </a:r>
            <a:r>
              <a:rPr lang="ru-RU" sz="2800" b="1" dirty="0" smtClean="0"/>
              <a:t>пк</a:t>
            </a:r>
            <a:r>
              <a:rPr lang="ru-RU" sz="2800" dirty="0" smtClean="0"/>
              <a:t>а, </a:t>
            </a:r>
            <a:r>
              <a:rPr lang="ru-RU" sz="2800" b="1" dirty="0" smtClean="0"/>
              <a:t>х</a:t>
            </a:r>
            <a:r>
              <a:rPr lang="ru-RU" sz="2800" dirty="0" smtClean="0"/>
              <a:t>о</a:t>
            </a:r>
            <a:r>
              <a:rPr lang="ru-RU" sz="2800" b="1" dirty="0" smtClean="0"/>
              <a:t>ч</a:t>
            </a:r>
            <a:r>
              <a:rPr lang="ru-RU" sz="2800" dirty="0" smtClean="0"/>
              <a:t>е</a:t>
            </a:r>
            <a:r>
              <a:rPr lang="ru-RU" sz="2800" b="1" dirty="0" smtClean="0"/>
              <a:t>ш</a:t>
            </a:r>
            <a:r>
              <a:rPr lang="ru-RU" sz="2800" dirty="0" smtClean="0"/>
              <a:t>ь </a:t>
            </a:r>
            <a:r>
              <a:rPr lang="ru-RU" sz="2800" b="1" dirty="0" smtClean="0"/>
              <a:t>щ</a:t>
            </a:r>
            <a:r>
              <a:rPr lang="ru-RU" sz="2800" dirty="0" smtClean="0"/>
              <a:t>е</a:t>
            </a:r>
            <a:r>
              <a:rPr lang="ru-RU" sz="2800" b="1" dirty="0" smtClean="0"/>
              <a:t>ц</a:t>
            </a:r>
            <a:r>
              <a:rPr lang="ru-RU" sz="2800" dirty="0" smtClean="0"/>
              <a:t>?»  «</a:t>
            </a:r>
            <a:r>
              <a:rPr lang="ru-RU" sz="2800" b="1" dirty="0" smtClean="0"/>
              <a:t>Ф</a:t>
            </a:r>
            <a:r>
              <a:rPr lang="ru-RU" sz="2800" dirty="0" smtClean="0"/>
              <a:t>и!»</a:t>
            </a:r>
          </a:p>
          <a:p>
            <a:r>
              <a:rPr lang="ru-RU" sz="2800" dirty="0" smtClean="0"/>
              <a:t>«</a:t>
            </a:r>
            <a:r>
              <a:rPr lang="ru-RU" sz="2800" b="1" dirty="0" smtClean="0"/>
              <a:t>Ст</a:t>
            </a:r>
            <a:r>
              <a:rPr lang="ru-RU" sz="2800" dirty="0" smtClean="0"/>
              <a:t>ё</a:t>
            </a:r>
            <a:r>
              <a:rPr lang="ru-RU" sz="2800" b="1" dirty="0" smtClean="0"/>
              <a:t>пк</a:t>
            </a:r>
            <a:r>
              <a:rPr lang="ru-RU" sz="2800" dirty="0" smtClean="0"/>
              <a:t>а </a:t>
            </a:r>
            <a:r>
              <a:rPr lang="ru-RU" sz="2800" b="1" dirty="0" err="1" smtClean="0"/>
              <a:t>Ф</a:t>
            </a:r>
            <a:r>
              <a:rPr lang="ru-RU" sz="2800" dirty="0" err="1" smtClean="0"/>
              <a:t>е</a:t>
            </a:r>
            <a:r>
              <a:rPr lang="ru-RU" sz="2800" b="1" dirty="0" err="1" smtClean="0"/>
              <a:t>ц</a:t>
            </a:r>
            <a:r>
              <a:rPr lang="ru-RU" sz="2800" dirty="0" smtClean="0"/>
              <a:t>, </a:t>
            </a:r>
            <a:r>
              <a:rPr lang="ru-RU" sz="2800" b="1" dirty="0" smtClean="0"/>
              <a:t>х</a:t>
            </a:r>
            <a:r>
              <a:rPr lang="ru-RU" sz="2800" dirty="0" smtClean="0"/>
              <a:t>о</a:t>
            </a:r>
            <a:r>
              <a:rPr lang="ru-RU" sz="2800" b="1" dirty="0" smtClean="0"/>
              <a:t>ч</a:t>
            </a:r>
            <a:r>
              <a:rPr lang="ru-RU" sz="2800" dirty="0" smtClean="0"/>
              <a:t>е</a:t>
            </a:r>
            <a:r>
              <a:rPr lang="ru-RU" sz="2800" b="1" dirty="0" smtClean="0"/>
              <a:t>ш</a:t>
            </a:r>
            <a:r>
              <a:rPr lang="ru-RU" sz="2800" dirty="0" smtClean="0"/>
              <a:t>ь </a:t>
            </a:r>
            <a:r>
              <a:rPr lang="ru-RU" sz="2800" b="1" dirty="0" smtClean="0"/>
              <a:t>щ</a:t>
            </a:r>
            <a:r>
              <a:rPr lang="ru-RU" sz="2800" dirty="0" smtClean="0"/>
              <a:t>е</a:t>
            </a:r>
            <a:r>
              <a:rPr lang="ru-RU" sz="2800" b="1" dirty="0" smtClean="0"/>
              <a:t>ц</a:t>
            </a:r>
            <a:r>
              <a:rPr lang="ru-RU" sz="2800" dirty="0" smtClean="0"/>
              <a:t>?»</a:t>
            </a:r>
            <a:endParaRPr lang="ru-RU" sz="2800" dirty="0"/>
          </a:p>
        </p:txBody>
      </p:sp>
      <p:sp>
        <p:nvSpPr>
          <p:cNvPr id="9" name="TextBox 8"/>
          <p:cNvSpPr txBox="1"/>
          <p:nvPr/>
        </p:nvSpPr>
        <p:spPr>
          <a:xfrm>
            <a:off x="142844" y="2996952"/>
            <a:ext cx="3143272" cy="523220"/>
          </a:xfrm>
          <a:prstGeom prst="rect">
            <a:avLst/>
          </a:prstGeom>
          <a:solidFill>
            <a:srgbClr val="0070C0"/>
          </a:solidFill>
        </p:spPr>
        <p:txBody>
          <a:bodyPr wrap="square" rtlCol="0">
            <a:spAutoFit/>
          </a:bodyPr>
          <a:lstStyle/>
          <a:p>
            <a:r>
              <a:rPr lang="ru-RU" sz="2800" b="1" dirty="0" smtClean="0"/>
              <a:t>Звонкие согласные</a:t>
            </a:r>
            <a:endParaRPr lang="ru-RU" sz="2800" b="1" dirty="0"/>
          </a:p>
        </p:txBody>
      </p:sp>
      <p:sp>
        <p:nvSpPr>
          <p:cNvPr id="10" name="TextBox 9"/>
          <p:cNvSpPr txBox="1"/>
          <p:nvPr/>
        </p:nvSpPr>
        <p:spPr>
          <a:xfrm>
            <a:off x="3707904" y="3000372"/>
            <a:ext cx="4896544" cy="1477328"/>
          </a:xfrm>
          <a:prstGeom prst="rect">
            <a:avLst/>
          </a:prstGeom>
          <a:solidFill>
            <a:srgbClr val="0070C0"/>
          </a:solidFill>
        </p:spPr>
        <p:txBody>
          <a:bodyPr wrap="square" rtlCol="0">
            <a:spAutoFit/>
          </a:bodyPr>
          <a:lstStyle/>
          <a:p>
            <a:r>
              <a:rPr lang="ru-RU" sz="2400" dirty="0" smtClean="0"/>
              <a:t>«</a:t>
            </a:r>
            <a:r>
              <a:rPr lang="ru-RU" sz="2400" b="1" dirty="0" smtClean="0"/>
              <a:t>М</a:t>
            </a:r>
            <a:r>
              <a:rPr lang="ru-RU" sz="2400" dirty="0" smtClean="0"/>
              <a:t>ы </a:t>
            </a:r>
            <a:r>
              <a:rPr lang="ru-RU" sz="2400" b="1" dirty="0" smtClean="0"/>
              <a:t>ж</a:t>
            </a:r>
            <a:r>
              <a:rPr lang="ru-RU" sz="2400" dirty="0" smtClean="0"/>
              <a:t>е </a:t>
            </a:r>
            <a:r>
              <a:rPr lang="ru-RU" sz="2400" b="1" dirty="0" smtClean="0"/>
              <a:t>н</a:t>
            </a:r>
            <a:r>
              <a:rPr lang="ru-RU" sz="2400" dirty="0" smtClean="0"/>
              <a:t>е </a:t>
            </a:r>
            <a:r>
              <a:rPr lang="ru-RU" sz="2400" b="1" dirty="0" smtClean="0"/>
              <a:t>з</a:t>
            </a:r>
            <a:r>
              <a:rPr lang="ru-RU" sz="2400" dirty="0" smtClean="0"/>
              <a:t>а</a:t>
            </a:r>
            <a:r>
              <a:rPr lang="ru-RU" sz="2400" b="1" dirty="0" smtClean="0"/>
              <a:t>б</a:t>
            </a:r>
            <a:r>
              <a:rPr lang="ru-RU" sz="2400" dirty="0" smtClean="0"/>
              <a:t>ы</a:t>
            </a:r>
            <a:r>
              <a:rPr lang="ru-RU" sz="2400" b="1" dirty="0" smtClean="0"/>
              <a:t>в</a:t>
            </a:r>
            <a:r>
              <a:rPr lang="ru-RU" sz="2400" dirty="0" smtClean="0"/>
              <a:t>а</a:t>
            </a:r>
            <a:r>
              <a:rPr lang="ru-RU" sz="2400" b="1" dirty="0" smtClean="0"/>
              <a:t>л</a:t>
            </a:r>
            <a:r>
              <a:rPr lang="ru-RU" sz="2400" dirty="0" smtClean="0"/>
              <a:t>и </a:t>
            </a:r>
            <a:r>
              <a:rPr lang="ru-RU" sz="2400" b="1" dirty="0" smtClean="0"/>
              <a:t>др</a:t>
            </a:r>
            <a:r>
              <a:rPr lang="ru-RU" sz="2400" dirty="0" smtClean="0"/>
              <a:t>у</a:t>
            </a:r>
            <a:r>
              <a:rPr lang="ru-RU" sz="2400" b="1" dirty="0" smtClean="0"/>
              <a:t>г</a:t>
            </a:r>
            <a:r>
              <a:rPr lang="ru-RU" sz="2400" dirty="0" smtClean="0"/>
              <a:t>а!»</a:t>
            </a:r>
          </a:p>
          <a:p>
            <a:r>
              <a:rPr lang="ru-RU" sz="2400" dirty="0" smtClean="0"/>
              <a:t>«</a:t>
            </a:r>
            <a:r>
              <a:rPr lang="ru-RU" sz="2400" b="1" dirty="0" smtClean="0"/>
              <a:t>Б</a:t>
            </a:r>
            <a:r>
              <a:rPr lang="ru-RU" sz="2400" dirty="0" smtClean="0"/>
              <a:t>е</a:t>
            </a:r>
            <a:r>
              <a:rPr lang="ru-RU" sz="2400" b="1" dirty="0" smtClean="0"/>
              <a:t>зн</a:t>
            </a:r>
            <a:r>
              <a:rPr lang="ru-RU" sz="2400" dirty="0" smtClean="0"/>
              <a:t>о</a:t>
            </a:r>
            <a:r>
              <a:rPr lang="ru-RU" sz="2400" b="1" dirty="0" smtClean="0"/>
              <a:t>г</a:t>
            </a:r>
            <a:r>
              <a:rPr lang="ru-RU" sz="2400" dirty="0" smtClean="0"/>
              <a:t>и</a:t>
            </a:r>
            <a:r>
              <a:rPr lang="ru-RU" sz="2400" b="1" dirty="0" smtClean="0"/>
              <a:t>й</a:t>
            </a:r>
            <a:r>
              <a:rPr lang="ru-RU" sz="2400" dirty="0" smtClean="0"/>
              <a:t> </a:t>
            </a:r>
            <a:r>
              <a:rPr lang="ru-RU" sz="2400" b="1" dirty="0" smtClean="0"/>
              <a:t>в</a:t>
            </a:r>
            <a:r>
              <a:rPr lang="ru-RU" sz="2400" dirty="0" smtClean="0"/>
              <a:t>ы</a:t>
            </a:r>
            <a:r>
              <a:rPr lang="ru-RU" sz="2400" b="1" dirty="0" smtClean="0"/>
              <a:t>л</a:t>
            </a:r>
            <a:r>
              <a:rPr lang="ru-RU" sz="2400" dirty="0" smtClean="0"/>
              <a:t>: «Я </a:t>
            </a:r>
            <a:r>
              <a:rPr lang="ru-RU" sz="2400" b="1" dirty="0" smtClean="0"/>
              <a:t>д</a:t>
            </a:r>
            <a:r>
              <a:rPr lang="ru-RU" sz="2400" dirty="0" smtClean="0"/>
              <a:t>а</a:t>
            </a:r>
            <a:r>
              <a:rPr lang="ru-RU" sz="2400" b="1" dirty="0" smtClean="0"/>
              <a:t>р</a:t>
            </a:r>
            <a:r>
              <a:rPr lang="ru-RU" sz="2400" dirty="0" smtClean="0"/>
              <a:t>о</a:t>
            </a:r>
            <a:r>
              <a:rPr lang="ru-RU" sz="2400" b="1" dirty="0" smtClean="0"/>
              <a:t>м</a:t>
            </a:r>
            <a:r>
              <a:rPr lang="ru-RU" sz="2400" dirty="0" smtClean="0"/>
              <a:t> </a:t>
            </a:r>
            <a:r>
              <a:rPr lang="ru-RU" sz="2400" b="1" dirty="0" smtClean="0"/>
              <a:t>ж</a:t>
            </a:r>
            <a:r>
              <a:rPr lang="ru-RU" sz="2400" dirty="0" smtClean="0"/>
              <a:t>и</a:t>
            </a:r>
            <a:r>
              <a:rPr lang="ru-RU" sz="2400" b="1" dirty="0" smtClean="0"/>
              <a:t>л</a:t>
            </a:r>
            <a:r>
              <a:rPr lang="ru-RU" sz="2400" dirty="0" smtClean="0"/>
              <a:t>».</a:t>
            </a:r>
          </a:p>
          <a:p>
            <a:r>
              <a:rPr lang="ru-RU" sz="2400" dirty="0" smtClean="0"/>
              <a:t>«</a:t>
            </a:r>
            <a:r>
              <a:rPr lang="ru-RU" sz="2400" b="1" dirty="0" smtClean="0"/>
              <a:t>Л</a:t>
            </a:r>
            <a:r>
              <a:rPr lang="ru-RU" sz="2400" dirty="0" smtClean="0"/>
              <a:t>и</a:t>
            </a:r>
            <a:r>
              <a:rPr lang="ru-RU" sz="2400" b="1" dirty="0" smtClean="0"/>
              <a:t>м</a:t>
            </a:r>
            <a:r>
              <a:rPr lang="ru-RU" sz="2400" dirty="0" smtClean="0"/>
              <a:t>о</a:t>
            </a:r>
            <a:r>
              <a:rPr lang="ru-RU" sz="2400" b="1" dirty="0" smtClean="0"/>
              <a:t>н</a:t>
            </a:r>
            <a:r>
              <a:rPr lang="ru-RU" sz="2400" dirty="0" smtClean="0"/>
              <a:t>- </a:t>
            </a:r>
            <a:r>
              <a:rPr lang="ru-RU" sz="2400" b="1" dirty="0" smtClean="0"/>
              <a:t>р</a:t>
            </a:r>
            <a:r>
              <a:rPr lang="ru-RU" sz="2400" dirty="0" smtClean="0"/>
              <a:t>а</a:t>
            </a:r>
            <a:r>
              <a:rPr lang="ru-RU" sz="2400" b="1" dirty="0" smtClean="0"/>
              <a:t>й</a:t>
            </a:r>
            <a:r>
              <a:rPr lang="ru-RU" sz="2400" dirty="0" smtClean="0"/>
              <a:t>!»</a:t>
            </a:r>
          </a:p>
          <a:p>
            <a:endParaRPr lang="ru-RU" dirty="0"/>
          </a:p>
        </p:txBody>
      </p:sp>
      <p:sp>
        <p:nvSpPr>
          <p:cNvPr id="11" name="TextBox 10"/>
          <p:cNvSpPr txBox="1"/>
          <p:nvPr/>
        </p:nvSpPr>
        <p:spPr>
          <a:xfrm>
            <a:off x="142845" y="4572008"/>
            <a:ext cx="3286148" cy="830997"/>
          </a:xfrm>
          <a:prstGeom prst="rect">
            <a:avLst/>
          </a:prstGeom>
          <a:solidFill>
            <a:schemeClr val="accent2">
              <a:lumMod val="75000"/>
            </a:schemeClr>
          </a:solidFill>
        </p:spPr>
        <p:txBody>
          <a:bodyPr wrap="square" rtlCol="0">
            <a:spAutoFit/>
          </a:bodyPr>
          <a:lstStyle/>
          <a:p>
            <a:r>
              <a:rPr lang="ru-RU" sz="2400" b="1" dirty="0" smtClean="0"/>
              <a:t>Непарные твёрдые согласные</a:t>
            </a:r>
            <a:endParaRPr lang="ru-RU" sz="2400" b="1" dirty="0"/>
          </a:p>
        </p:txBody>
      </p:sp>
      <p:sp>
        <p:nvSpPr>
          <p:cNvPr id="12" name="TextBox 11"/>
          <p:cNvSpPr txBox="1"/>
          <p:nvPr/>
        </p:nvSpPr>
        <p:spPr>
          <a:xfrm>
            <a:off x="3707904" y="4581128"/>
            <a:ext cx="5032580" cy="830997"/>
          </a:xfrm>
          <a:prstGeom prst="rect">
            <a:avLst/>
          </a:prstGeom>
          <a:solidFill>
            <a:schemeClr val="accent2">
              <a:lumMod val="75000"/>
            </a:schemeClr>
          </a:solidFill>
        </p:spPr>
        <p:txBody>
          <a:bodyPr wrap="square" rtlCol="0">
            <a:spAutoFit/>
          </a:bodyPr>
          <a:lstStyle/>
          <a:p>
            <a:r>
              <a:rPr lang="ru-RU" sz="2400" dirty="0" smtClean="0"/>
              <a:t>Над </a:t>
            </a:r>
            <a:r>
              <a:rPr lang="ru-RU" sz="2400" b="1" dirty="0" smtClean="0"/>
              <a:t>[</a:t>
            </a:r>
            <a:r>
              <a:rPr lang="ru-RU" sz="2400" b="1" dirty="0" err="1" smtClean="0"/>
              <a:t>ц</a:t>
            </a:r>
            <a:r>
              <a:rPr lang="ru-RU" sz="2400" b="1" dirty="0" smtClean="0"/>
              <a:t>]</a:t>
            </a:r>
            <a:r>
              <a:rPr lang="ru-RU" sz="2400" dirty="0" err="1" smtClean="0"/>
              <a:t>ветами</a:t>
            </a:r>
            <a:r>
              <a:rPr lang="ru-RU" sz="2400" dirty="0" smtClean="0"/>
              <a:t> </a:t>
            </a:r>
            <a:r>
              <a:rPr lang="ru-RU" sz="2400" b="1" dirty="0" smtClean="0"/>
              <a:t>[ж]</a:t>
            </a:r>
            <a:r>
              <a:rPr lang="ru-RU" sz="2400" dirty="0" err="1" smtClean="0"/>
              <a:t>ук</a:t>
            </a:r>
            <a:r>
              <a:rPr lang="ru-RU" sz="2400" dirty="0" smtClean="0"/>
              <a:t> </a:t>
            </a:r>
            <a:r>
              <a:rPr lang="ru-RU" sz="2400" b="1" dirty="0" smtClean="0"/>
              <a:t>[</a:t>
            </a:r>
            <a:r>
              <a:rPr lang="ru-RU" sz="2400" b="1" dirty="0" err="1" smtClean="0"/>
              <a:t>ш</a:t>
            </a:r>
            <a:r>
              <a:rPr lang="ru-RU" sz="2400" b="1" dirty="0" smtClean="0"/>
              <a:t>]</a:t>
            </a:r>
            <a:r>
              <a:rPr lang="ru-RU" sz="2400" dirty="0" err="1" smtClean="0"/>
              <a:t>уршит</a:t>
            </a:r>
            <a:r>
              <a:rPr lang="ru-RU" sz="2400" dirty="0" smtClean="0"/>
              <a:t>,</a:t>
            </a:r>
          </a:p>
          <a:p>
            <a:r>
              <a:rPr lang="ru-RU" sz="2400" dirty="0" smtClean="0"/>
              <a:t>   Знать он твердые велит. </a:t>
            </a:r>
          </a:p>
        </p:txBody>
      </p:sp>
      <p:sp>
        <p:nvSpPr>
          <p:cNvPr id="13" name="TextBox 12"/>
          <p:cNvSpPr txBox="1"/>
          <p:nvPr/>
        </p:nvSpPr>
        <p:spPr>
          <a:xfrm>
            <a:off x="142844" y="5929330"/>
            <a:ext cx="3357586" cy="830997"/>
          </a:xfrm>
          <a:prstGeom prst="rect">
            <a:avLst/>
          </a:prstGeom>
          <a:solidFill>
            <a:schemeClr val="accent5">
              <a:lumMod val="60000"/>
              <a:lumOff val="40000"/>
            </a:schemeClr>
          </a:solidFill>
        </p:spPr>
        <p:txBody>
          <a:bodyPr wrap="square" rtlCol="0">
            <a:spAutoFit/>
          </a:bodyPr>
          <a:lstStyle/>
          <a:p>
            <a:r>
              <a:rPr lang="ru-RU" sz="2400" b="1" dirty="0" smtClean="0"/>
              <a:t>Непарные мягкие согласные</a:t>
            </a:r>
            <a:endParaRPr lang="ru-RU" sz="2400" b="1" dirty="0"/>
          </a:p>
        </p:txBody>
      </p:sp>
      <p:sp>
        <p:nvSpPr>
          <p:cNvPr id="14" name="TextBox 13"/>
          <p:cNvSpPr txBox="1"/>
          <p:nvPr/>
        </p:nvSpPr>
        <p:spPr>
          <a:xfrm>
            <a:off x="3707904" y="5929330"/>
            <a:ext cx="4896544" cy="830997"/>
          </a:xfrm>
          <a:prstGeom prst="rect">
            <a:avLst/>
          </a:prstGeom>
          <a:solidFill>
            <a:schemeClr val="accent5">
              <a:lumMod val="60000"/>
              <a:lumOff val="40000"/>
            </a:schemeClr>
          </a:solidFill>
        </p:spPr>
        <p:txBody>
          <a:bodyPr wrap="square" rtlCol="0">
            <a:spAutoFit/>
          </a:bodyPr>
          <a:lstStyle/>
          <a:p>
            <a:r>
              <a:rPr lang="ru-RU" sz="2400" b="1" dirty="0" smtClean="0"/>
              <a:t>[Й']</a:t>
            </a:r>
            <a:r>
              <a:rPr lang="ru-RU" sz="2400" dirty="0" err="1" smtClean="0"/>
              <a:t>огурт</a:t>
            </a:r>
            <a:r>
              <a:rPr lang="ru-RU" sz="2400" dirty="0" smtClean="0"/>
              <a:t>, </a:t>
            </a:r>
            <a:r>
              <a:rPr lang="ru-RU" sz="2400" b="1" dirty="0" smtClean="0"/>
              <a:t>[ч']</a:t>
            </a:r>
            <a:r>
              <a:rPr lang="ru-RU" sz="2400" dirty="0" smtClean="0"/>
              <a:t>ай, </a:t>
            </a:r>
            <a:r>
              <a:rPr lang="ru-RU" sz="2400" b="1" dirty="0" smtClean="0"/>
              <a:t>[</a:t>
            </a:r>
            <a:r>
              <a:rPr lang="ru-RU" sz="2400" b="1" dirty="0" err="1" smtClean="0"/>
              <a:t>щ</a:t>
            </a:r>
            <a:r>
              <a:rPr lang="ru-RU" sz="2400" b="1" dirty="0" smtClean="0"/>
              <a:t>']</a:t>
            </a:r>
            <a:r>
              <a:rPr lang="ru-RU" sz="2400" dirty="0" err="1" smtClean="0"/>
              <a:t>ербет</a:t>
            </a:r>
            <a:r>
              <a:rPr lang="ru-RU" sz="2400" dirty="0" smtClean="0"/>
              <a:t>… </a:t>
            </a:r>
          </a:p>
          <a:p>
            <a:r>
              <a:rPr lang="ru-RU" sz="2400" dirty="0" smtClean="0"/>
              <a:t>Слаще в мире нет.</a:t>
            </a:r>
          </a:p>
        </p:txBody>
      </p:sp>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00635" y="645459"/>
            <a:ext cx="8627847" cy="4375679"/>
          </a:xfrm>
        </p:spPr>
        <p:txBody>
          <a:bodyPr>
            <a:normAutofit/>
          </a:bodyPr>
          <a:lstStyle/>
          <a:p>
            <a:pPr marL="0" indent="0">
              <a:buNone/>
            </a:pPr>
            <a:r>
              <a:rPr lang="ru-RU" sz="3600" b="1" dirty="0" smtClean="0">
                <a:solidFill>
                  <a:srgbClr val="00B050"/>
                </a:solidFill>
                <a:latin typeface="Times New Roman" pitchFamily="18" charset="0"/>
                <a:cs typeface="Times New Roman" pitchFamily="18" charset="0"/>
              </a:rPr>
              <a:t>Мнемонические рифмовки</a:t>
            </a:r>
            <a:endParaRPr lang="ru-RU" sz="3600" b="1" i="1" dirty="0" smtClean="0">
              <a:solidFill>
                <a:srgbClr val="00B050"/>
              </a:solidFill>
              <a:latin typeface="Times New Roman" pitchFamily="18" charset="0"/>
              <a:cs typeface="Times New Roman" pitchFamily="18" charset="0"/>
            </a:endParaRPr>
          </a:p>
          <a:p>
            <a:pPr marL="0" indent="0">
              <a:buNone/>
            </a:pPr>
            <a:r>
              <a:rPr lang="ru-RU" sz="3600" b="1" dirty="0" smtClean="0">
                <a:solidFill>
                  <a:srgbClr val="0070C0"/>
                </a:solidFill>
                <a:latin typeface="Arial" panose="020B0604020202020204" pitchFamily="34" charset="0"/>
                <a:cs typeface="Arial" panose="020B0604020202020204" pitchFamily="34" charset="0"/>
              </a:rPr>
              <a:t>Орфография. </a:t>
            </a:r>
            <a:r>
              <a:rPr lang="ru-RU" sz="3600" i="1" dirty="0" smtClean="0">
                <a:solidFill>
                  <a:srgbClr val="002060"/>
                </a:solidFill>
                <a:latin typeface="Arial" panose="020B0604020202020204" pitchFamily="34" charset="0"/>
                <a:cs typeface="Arial" panose="020B0604020202020204" pitchFamily="34" charset="0"/>
              </a:rPr>
              <a:t>Корни –лаг- и -лож-</a:t>
            </a:r>
          </a:p>
          <a:p>
            <a:pPr marL="0" indent="0">
              <a:buNone/>
            </a:pPr>
            <a:endParaRPr lang="ru-RU" sz="3600" i="1" dirty="0" smtClean="0">
              <a:solidFill>
                <a:srgbClr val="002060"/>
              </a:solidFill>
              <a:latin typeface="Arial" panose="020B0604020202020204" pitchFamily="34" charset="0"/>
              <a:cs typeface="Arial" panose="020B0604020202020204" pitchFamily="34" charset="0"/>
            </a:endParaRPr>
          </a:p>
          <a:p>
            <a:pPr marL="0" indent="0">
              <a:buNone/>
            </a:pPr>
            <a:r>
              <a:rPr lang="ru-RU" sz="3600" i="1" dirty="0" smtClean="0">
                <a:solidFill>
                  <a:srgbClr val="002060"/>
                </a:solidFill>
                <a:latin typeface="Arial" panose="020B0604020202020204" pitchFamily="34" charset="0"/>
                <a:cs typeface="Arial" panose="020B0604020202020204" pitchFamily="34" charset="0"/>
              </a:rPr>
              <a:t>-</a:t>
            </a:r>
            <a:r>
              <a:rPr lang="ru-RU" sz="3600" i="1" dirty="0">
                <a:solidFill>
                  <a:srgbClr val="002060"/>
                </a:solidFill>
                <a:latin typeface="Arial" panose="020B0604020202020204" pitchFamily="34" charset="0"/>
                <a:cs typeface="Arial" panose="020B0604020202020204" pitchFamily="34" charset="0"/>
              </a:rPr>
              <a:t>Гуси, гуси!</a:t>
            </a:r>
          </a:p>
          <a:p>
            <a:pPr>
              <a:buFontTx/>
              <a:buChar char="-"/>
            </a:pPr>
            <a:r>
              <a:rPr lang="ru-RU" sz="3600" i="1" dirty="0">
                <a:solidFill>
                  <a:srgbClr val="002060"/>
                </a:solidFill>
                <a:latin typeface="Arial" panose="020B0604020202020204" pitchFamily="34" charset="0"/>
                <a:cs typeface="Arial" panose="020B0604020202020204" pitchFamily="34" charset="0"/>
              </a:rPr>
              <a:t>Га, га, </a:t>
            </a:r>
            <a:r>
              <a:rPr lang="ru-RU" sz="3600" i="1" dirty="0" smtClean="0">
                <a:solidFill>
                  <a:srgbClr val="002060"/>
                </a:solidFill>
                <a:latin typeface="Arial" panose="020B0604020202020204" pitchFamily="34" charset="0"/>
                <a:cs typeface="Arial" panose="020B0604020202020204" pitchFamily="34" charset="0"/>
              </a:rPr>
              <a:t>га!</a:t>
            </a:r>
            <a:endParaRPr lang="ru-RU" sz="3600" i="1" dirty="0">
              <a:solidFill>
                <a:srgbClr val="002060"/>
              </a:solidFill>
              <a:latin typeface="Arial" panose="020B0604020202020204" pitchFamily="34" charset="0"/>
              <a:cs typeface="Arial" panose="020B0604020202020204" pitchFamily="34" charset="0"/>
            </a:endParaRPr>
          </a:p>
          <a:p>
            <a:pPr marL="0" indent="0">
              <a:buNone/>
            </a:pPr>
            <a:r>
              <a:rPr lang="ru-RU" sz="3600" i="1" dirty="0">
                <a:solidFill>
                  <a:srgbClr val="002060"/>
                </a:solidFill>
                <a:latin typeface="Arial" panose="020B0604020202020204" pitchFamily="34" charset="0"/>
                <a:cs typeface="Arial" panose="020B0604020202020204" pitchFamily="34" charset="0"/>
              </a:rPr>
              <a:t>- Перед </a:t>
            </a:r>
            <a:r>
              <a:rPr lang="ru-RU" sz="3600" i="1" dirty="0" smtClean="0">
                <a:solidFill>
                  <a:srgbClr val="FF0000"/>
                </a:solidFill>
                <a:latin typeface="Arial" panose="020B0604020202020204" pitchFamily="34" charset="0"/>
                <a:cs typeface="Arial" panose="020B0604020202020204" pitchFamily="34" charset="0"/>
              </a:rPr>
              <a:t>Г</a:t>
            </a:r>
            <a:r>
              <a:rPr lang="ru-RU" sz="3600" i="1" dirty="0" smtClean="0">
                <a:solidFill>
                  <a:srgbClr val="002060"/>
                </a:solidFill>
                <a:latin typeface="Arial" panose="020B0604020202020204" pitchFamily="34" charset="0"/>
                <a:cs typeface="Arial" panose="020B0604020202020204" pitchFamily="34" charset="0"/>
              </a:rPr>
              <a:t> </a:t>
            </a:r>
            <a:r>
              <a:rPr lang="ru-RU" sz="3600" i="1" dirty="0">
                <a:solidFill>
                  <a:srgbClr val="002060"/>
                </a:solidFill>
                <a:latin typeface="Arial" panose="020B0604020202020204" pitchFamily="34" charset="0"/>
                <a:cs typeface="Arial" panose="020B0604020202020204" pitchFamily="34" charset="0"/>
              </a:rPr>
              <a:t>пишите </a:t>
            </a:r>
            <a:r>
              <a:rPr lang="ru-RU" sz="3600" i="1" dirty="0" smtClean="0">
                <a:solidFill>
                  <a:srgbClr val="002060"/>
                </a:solidFill>
                <a:latin typeface="Arial" panose="020B0604020202020204" pitchFamily="34" charset="0"/>
                <a:cs typeface="Arial" panose="020B0604020202020204" pitchFamily="34" charset="0"/>
              </a:rPr>
              <a:t>А!</a:t>
            </a:r>
            <a:endParaRPr lang="ru-RU" sz="3600" i="1" dirty="0">
              <a:solidFill>
                <a:srgbClr val="002060"/>
              </a:solidFill>
              <a:latin typeface="Arial" panose="020B0604020202020204" pitchFamily="34" charset="0"/>
              <a:cs typeface="Arial" panose="020B0604020202020204" pitchFamily="34" charset="0"/>
            </a:endParaRPr>
          </a:p>
        </p:txBody>
      </p:sp>
      <p:pic>
        <p:nvPicPr>
          <p:cNvPr id="5122" name="Picture 2" descr="C:\Users\Home\Desktop\0_17b2f5_6b3b1aa8_X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2663" y="1810871"/>
            <a:ext cx="3398463" cy="21240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784893"/>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36473" y="554182"/>
            <a:ext cx="4350327" cy="629157"/>
          </a:xfrm>
        </p:spPr>
        <p:txBody>
          <a:bodyPr>
            <a:noAutofit/>
          </a:bodyPr>
          <a:lstStyle/>
          <a:p>
            <a:r>
              <a:rPr lang="ru-RU" sz="3600" b="1" dirty="0" smtClean="0">
                <a:solidFill>
                  <a:srgbClr val="0070C0"/>
                </a:solidFill>
                <a:latin typeface="Times New Roman" pitchFamily="18" charset="0"/>
                <a:cs typeface="Times New Roman" pitchFamily="18" charset="0"/>
              </a:rPr>
              <a:t>Орфография.</a:t>
            </a:r>
            <a:endParaRPr lang="ru-RU" sz="3600" b="1" dirty="0">
              <a:solidFill>
                <a:srgbClr val="0070C0"/>
              </a:solidFill>
              <a:latin typeface="Times New Roman" pitchFamily="18" charset="0"/>
              <a:cs typeface="Times New Roman" pitchFamily="18" charset="0"/>
            </a:endParaRPr>
          </a:p>
        </p:txBody>
      </p:sp>
      <p:sp>
        <p:nvSpPr>
          <p:cNvPr id="3" name="Содержимое 2"/>
          <p:cNvSpPr>
            <a:spLocks noGrp="1"/>
          </p:cNvSpPr>
          <p:nvPr>
            <p:ph sz="quarter" idx="1"/>
          </p:nvPr>
        </p:nvSpPr>
        <p:spPr>
          <a:xfrm>
            <a:off x="0" y="748144"/>
            <a:ext cx="4391891" cy="6109856"/>
          </a:xfrm>
          <a:solidFill>
            <a:schemeClr val="accent6">
              <a:lumMod val="40000"/>
              <a:lumOff val="60000"/>
            </a:schemeClr>
          </a:solidFill>
        </p:spPr>
        <p:txBody>
          <a:bodyPr>
            <a:normAutofit fontScale="32500" lnSpcReduction="20000"/>
          </a:bodyPr>
          <a:lstStyle/>
          <a:p>
            <a:endParaRPr lang="ru-RU" dirty="0" smtClean="0"/>
          </a:p>
          <a:p>
            <a:pPr>
              <a:buNone/>
            </a:pPr>
            <a:r>
              <a:rPr lang="ru-RU" sz="8000" dirty="0" smtClean="0"/>
              <a:t>Правописание чередующихся гласных в корнях </a:t>
            </a:r>
            <a:r>
              <a:rPr lang="ru-RU" sz="8000" dirty="0" err="1" smtClean="0"/>
              <a:t>бер-бир</a:t>
            </a:r>
            <a:r>
              <a:rPr lang="ru-RU" sz="8000" dirty="0" smtClean="0"/>
              <a:t>, </a:t>
            </a:r>
            <a:r>
              <a:rPr lang="ru-RU" sz="8000" dirty="0" err="1" smtClean="0"/>
              <a:t>тер-тир</a:t>
            </a:r>
            <a:r>
              <a:rPr lang="ru-RU" sz="8000" dirty="0" smtClean="0"/>
              <a:t>, </a:t>
            </a:r>
            <a:r>
              <a:rPr lang="ru-RU" sz="8000" dirty="0" err="1" smtClean="0"/>
              <a:t>мер-мир</a:t>
            </a:r>
            <a:r>
              <a:rPr lang="ru-RU" sz="8000" dirty="0" smtClean="0"/>
              <a:t> и т.д.</a:t>
            </a:r>
          </a:p>
          <a:p>
            <a:r>
              <a:rPr lang="ru-RU" sz="8000" b="1" i="1" u="sng" dirty="0" smtClean="0"/>
              <a:t>Правило ослика </a:t>
            </a:r>
            <a:r>
              <a:rPr lang="ru-RU" sz="8000" b="1" i="1" u="sng" dirty="0" err="1" smtClean="0">
                <a:solidFill>
                  <a:srgbClr val="FF0000"/>
                </a:solidFill>
              </a:rPr>
              <a:t>Иа</a:t>
            </a:r>
            <a:r>
              <a:rPr lang="ru-RU" sz="8000" b="1" i="1" u="sng" dirty="0" smtClean="0"/>
              <a:t>!</a:t>
            </a:r>
          </a:p>
          <a:p>
            <a:pPr>
              <a:buNone/>
            </a:pPr>
            <a:r>
              <a:rPr lang="ru-RU" sz="8000" dirty="0" smtClean="0"/>
              <a:t>                       </a:t>
            </a:r>
            <a:r>
              <a:rPr lang="ru-RU" sz="8000" dirty="0" err="1" smtClean="0"/>
              <a:t>бер</a:t>
            </a:r>
            <a:r>
              <a:rPr lang="ru-RU" sz="8000" dirty="0" smtClean="0"/>
              <a:t> - </a:t>
            </a:r>
            <a:r>
              <a:rPr lang="ru-RU" sz="8000" dirty="0" err="1" smtClean="0"/>
              <a:t>б</a:t>
            </a:r>
            <a:r>
              <a:rPr lang="ru-RU" sz="8000" b="1" dirty="0" err="1" smtClean="0"/>
              <a:t>и</a:t>
            </a:r>
            <a:r>
              <a:rPr lang="ru-RU" sz="8000" dirty="0" err="1" smtClean="0"/>
              <a:t>р</a:t>
            </a:r>
            <a:r>
              <a:rPr lang="ru-RU" sz="8000" b="1" dirty="0" err="1" smtClean="0"/>
              <a:t>а</a:t>
            </a:r>
            <a:endParaRPr lang="ru-RU" sz="8000" b="1" dirty="0" smtClean="0"/>
          </a:p>
          <a:p>
            <a:pPr>
              <a:buNone/>
            </a:pPr>
            <a:r>
              <a:rPr lang="ru-RU" sz="8000" dirty="0" smtClean="0"/>
              <a:t>                       тер - т</a:t>
            </a:r>
            <a:r>
              <a:rPr lang="ru-RU" sz="8000" b="1" dirty="0" smtClean="0"/>
              <a:t>и</a:t>
            </a:r>
            <a:r>
              <a:rPr lang="ru-RU" sz="8000" dirty="0" smtClean="0"/>
              <a:t>р</a:t>
            </a:r>
            <a:r>
              <a:rPr lang="ru-RU" sz="8000" b="1" dirty="0" smtClean="0"/>
              <a:t>а</a:t>
            </a:r>
          </a:p>
          <a:p>
            <a:pPr>
              <a:buNone/>
            </a:pPr>
            <a:r>
              <a:rPr lang="ru-RU" sz="8000" dirty="0" smtClean="0"/>
              <a:t>                       </a:t>
            </a:r>
            <a:r>
              <a:rPr lang="ru-RU" sz="8000" dirty="0" err="1" smtClean="0"/>
              <a:t>дер</a:t>
            </a:r>
            <a:r>
              <a:rPr lang="ru-RU" sz="8000" dirty="0" smtClean="0"/>
              <a:t> - </a:t>
            </a:r>
            <a:r>
              <a:rPr lang="ru-RU" sz="8000" dirty="0" err="1" smtClean="0"/>
              <a:t>д</a:t>
            </a:r>
            <a:r>
              <a:rPr lang="ru-RU" sz="8000" b="1" dirty="0" err="1" smtClean="0"/>
              <a:t>и</a:t>
            </a:r>
            <a:r>
              <a:rPr lang="ru-RU" sz="8000" dirty="0" err="1" smtClean="0"/>
              <a:t>р</a:t>
            </a:r>
            <a:r>
              <a:rPr lang="ru-RU" sz="8000" b="1" dirty="0" err="1" smtClean="0"/>
              <a:t>а</a:t>
            </a:r>
            <a:endParaRPr lang="ru-RU" sz="8000" b="1" dirty="0" smtClean="0"/>
          </a:p>
          <a:p>
            <a:pPr>
              <a:buNone/>
            </a:pPr>
            <a:r>
              <a:rPr lang="ru-RU" sz="8000" dirty="0" smtClean="0"/>
              <a:t>                       мер - м</a:t>
            </a:r>
            <a:r>
              <a:rPr lang="ru-RU" sz="8000" b="1" dirty="0" smtClean="0"/>
              <a:t>и</a:t>
            </a:r>
            <a:r>
              <a:rPr lang="ru-RU" sz="8000" dirty="0" smtClean="0"/>
              <a:t>р</a:t>
            </a:r>
            <a:r>
              <a:rPr lang="ru-RU" sz="8000" b="1" dirty="0" smtClean="0"/>
              <a:t>а</a:t>
            </a:r>
          </a:p>
          <a:p>
            <a:pPr>
              <a:buNone/>
            </a:pPr>
            <a:r>
              <a:rPr lang="ru-RU" sz="8000" dirty="0" smtClean="0"/>
              <a:t>                       пер -п</a:t>
            </a:r>
            <a:r>
              <a:rPr lang="ru-RU" sz="8000" b="1" dirty="0" smtClean="0"/>
              <a:t>и</a:t>
            </a:r>
            <a:r>
              <a:rPr lang="ru-RU" sz="8000" dirty="0" smtClean="0"/>
              <a:t>р</a:t>
            </a:r>
            <a:r>
              <a:rPr lang="ru-RU" sz="8000" b="1" dirty="0" smtClean="0"/>
              <a:t>а</a:t>
            </a:r>
            <a:r>
              <a:rPr lang="ru-RU" sz="8000" dirty="0" smtClean="0"/>
              <a:t> ит.д. </a:t>
            </a:r>
          </a:p>
          <a:p>
            <a:endParaRPr lang="ru-RU" sz="8000" dirty="0" smtClean="0"/>
          </a:p>
          <a:p>
            <a:r>
              <a:rPr lang="ru-RU" sz="8000" b="1" i="1" u="sng" dirty="0" smtClean="0"/>
              <a:t>Девочка </a:t>
            </a:r>
            <a:r>
              <a:rPr lang="ru-RU" sz="8000" b="1" i="1" u="sng" dirty="0" smtClean="0">
                <a:solidFill>
                  <a:srgbClr val="FF0000"/>
                </a:solidFill>
              </a:rPr>
              <a:t>И</a:t>
            </a:r>
            <a:r>
              <a:rPr lang="ru-RU" sz="8000" b="1" i="1" u="sng" dirty="0" smtClean="0"/>
              <a:t>Р</a:t>
            </a:r>
            <a:r>
              <a:rPr lang="ru-RU" sz="8000" b="1" i="1" u="sng" dirty="0" smtClean="0">
                <a:solidFill>
                  <a:srgbClr val="FF0000"/>
                </a:solidFill>
              </a:rPr>
              <a:t>А</a:t>
            </a:r>
            <a:r>
              <a:rPr lang="ru-RU" sz="8000" b="1" i="1" u="sng" dirty="0" smtClean="0"/>
              <a:t> поможет!</a:t>
            </a:r>
          </a:p>
          <a:p>
            <a:pPr>
              <a:buNone/>
            </a:pPr>
            <a:r>
              <a:rPr lang="ru-RU" sz="6200" b="1" i="1" dirty="0" smtClean="0"/>
              <a:t>Соб</a:t>
            </a:r>
            <a:r>
              <a:rPr lang="ru-RU" sz="6200" b="1" i="1" dirty="0" smtClean="0">
                <a:solidFill>
                  <a:srgbClr val="FF0000"/>
                </a:solidFill>
              </a:rPr>
              <a:t>ира</a:t>
            </a:r>
            <a:r>
              <a:rPr lang="ru-RU" sz="6200" b="1" i="1" dirty="0" smtClean="0"/>
              <a:t>ть, ст</a:t>
            </a:r>
            <a:r>
              <a:rPr lang="ru-RU" sz="6200" b="1" i="1" dirty="0" smtClean="0">
                <a:solidFill>
                  <a:srgbClr val="FF0000"/>
                </a:solidFill>
              </a:rPr>
              <a:t>ира</a:t>
            </a:r>
            <a:r>
              <a:rPr lang="ru-RU" sz="6200" b="1" i="1" dirty="0" smtClean="0"/>
              <a:t>ть, зад</a:t>
            </a:r>
            <a:r>
              <a:rPr lang="ru-RU" sz="6200" b="1" i="1" dirty="0" smtClean="0">
                <a:solidFill>
                  <a:srgbClr val="FF0000"/>
                </a:solidFill>
              </a:rPr>
              <a:t>ира</a:t>
            </a:r>
            <a:r>
              <a:rPr lang="ru-RU" sz="6200" b="1" i="1" dirty="0" smtClean="0"/>
              <a:t> –</a:t>
            </a:r>
          </a:p>
          <a:p>
            <a:pPr>
              <a:buNone/>
            </a:pPr>
            <a:r>
              <a:rPr lang="ru-RU" sz="6200" b="1" i="1" dirty="0" smtClean="0"/>
              <a:t>Повнимательней гляди:</a:t>
            </a:r>
          </a:p>
          <a:p>
            <a:pPr>
              <a:buNone/>
            </a:pPr>
            <a:r>
              <a:rPr lang="ru-RU" sz="6200" b="1" i="1" dirty="0" smtClean="0"/>
              <a:t>если в слове имя Ира,</a:t>
            </a:r>
          </a:p>
          <a:p>
            <a:pPr>
              <a:buNone/>
            </a:pPr>
            <a:r>
              <a:rPr lang="ru-RU" sz="6200" b="1" i="1" dirty="0" smtClean="0"/>
              <a:t>Значит, в корне буква </a:t>
            </a:r>
            <a:r>
              <a:rPr lang="ru-RU" sz="6200" b="1" i="1" dirty="0" smtClean="0">
                <a:solidFill>
                  <a:srgbClr val="FF0000"/>
                </a:solidFill>
              </a:rPr>
              <a:t>И</a:t>
            </a:r>
            <a:r>
              <a:rPr lang="ru-RU" sz="6200" b="1" i="1" dirty="0" smtClean="0"/>
              <a:t>.</a:t>
            </a:r>
          </a:p>
          <a:p>
            <a:pPr>
              <a:buNone/>
            </a:pPr>
            <a:endParaRPr lang="ru-RU" sz="8000" dirty="0" smtClean="0"/>
          </a:p>
          <a:p>
            <a:pPr>
              <a:buNone/>
            </a:pPr>
            <a:endParaRPr lang="ru-RU" sz="8000" dirty="0" smtClean="0"/>
          </a:p>
          <a:p>
            <a:endParaRPr lang="ru-RU" sz="8000" dirty="0"/>
          </a:p>
        </p:txBody>
      </p:sp>
      <p:sp>
        <p:nvSpPr>
          <p:cNvPr id="4" name="Содержимое 3"/>
          <p:cNvSpPr>
            <a:spLocks noGrp="1"/>
          </p:cNvSpPr>
          <p:nvPr>
            <p:ph sz="quarter" idx="2"/>
          </p:nvPr>
        </p:nvSpPr>
        <p:spPr>
          <a:xfrm>
            <a:off x="4253345" y="4653136"/>
            <a:ext cx="4711143" cy="2204864"/>
          </a:xfrm>
          <a:solidFill>
            <a:schemeClr val="accent5">
              <a:lumMod val="20000"/>
              <a:lumOff val="80000"/>
            </a:schemeClr>
          </a:solidFill>
        </p:spPr>
        <p:txBody>
          <a:bodyPr>
            <a:noAutofit/>
          </a:bodyPr>
          <a:lstStyle/>
          <a:p>
            <a:r>
              <a:rPr lang="ru-RU" sz="2400" b="1" dirty="0" smtClean="0">
                <a:solidFill>
                  <a:srgbClr val="FF0000"/>
                </a:solidFill>
              </a:rPr>
              <a:t>П</a:t>
            </a:r>
            <a:r>
              <a:rPr lang="ru-RU" sz="2400" b="1" dirty="0" smtClean="0"/>
              <a:t> – прописная буква </a:t>
            </a:r>
            <a:r>
              <a:rPr lang="ru-RU" sz="2400" dirty="0" smtClean="0"/>
              <a:t>(</a:t>
            </a:r>
            <a:r>
              <a:rPr lang="ru-RU" sz="2400" b="1" dirty="0" smtClean="0"/>
              <a:t>пол</a:t>
            </a:r>
            <a:r>
              <a:rPr lang="ru-RU" sz="2400" dirty="0" smtClean="0"/>
              <a:t>-Москвы)</a:t>
            </a:r>
          </a:p>
          <a:p>
            <a:r>
              <a:rPr lang="ru-RU" sz="2400" b="1" dirty="0" smtClean="0">
                <a:solidFill>
                  <a:srgbClr val="FF0000"/>
                </a:solidFill>
              </a:rPr>
              <a:t>О</a:t>
            </a:r>
            <a:r>
              <a:rPr lang="ru-RU" sz="2400" b="1" dirty="0" smtClean="0"/>
              <a:t> -  или любая другая гласная </a:t>
            </a:r>
            <a:r>
              <a:rPr lang="ru-RU" sz="2400" dirty="0" smtClean="0"/>
              <a:t>(</a:t>
            </a:r>
            <a:r>
              <a:rPr lang="ru-RU" sz="2400" b="1" dirty="0" smtClean="0"/>
              <a:t>пол</a:t>
            </a:r>
            <a:r>
              <a:rPr lang="ru-RU" sz="2400" dirty="0" smtClean="0"/>
              <a:t>-яблока)</a:t>
            </a:r>
          </a:p>
          <a:p>
            <a:r>
              <a:rPr lang="ru-RU" sz="2400" b="1" dirty="0" smtClean="0">
                <a:solidFill>
                  <a:srgbClr val="FF0000"/>
                </a:solidFill>
              </a:rPr>
              <a:t>Л</a:t>
            </a:r>
            <a:r>
              <a:rPr lang="ru-RU" sz="2400" b="1" dirty="0" smtClean="0"/>
              <a:t> -   </a:t>
            </a:r>
            <a:r>
              <a:rPr lang="ru-RU" sz="2400" dirty="0" smtClean="0"/>
              <a:t>(</a:t>
            </a:r>
            <a:r>
              <a:rPr lang="ru-RU" sz="2400" b="1" dirty="0" smtClean="0"/>
              <a:t>пол</a:t>
            </a:r>
            <a:r>
              <a:rPr lang="ru-RU" sz="2400" dirty="0" smtClean="0"/>
              <a:t>-листа)</a:t>
            </a:r>
            <a:endParaRPr lang="ru-RU" sz="2400" dirty="0"/>
          </a:p>
        </p:txBody>
      </p:sp>
      <p:pic>
        <p:nvPicPr>
          <p:cNvPr id="1027" name="Picture 3"/>
          <p:cNvPicPr>
            <a:picLocks noChangeAspect="1" noChangeArrowheads="1"/>
          </p:cNvPicPr>
          <p:nvPr/>
        </p:nvPicPr>
        <p:blipFill>
          <a:blip r:embed="rId2" cstate="print"/>
          <a:srcRect/>
          <a:stretch>
            <a:fillRect/>
          </a:stretch>
        </p:blipFill>
        <p:spPr bwMode="auto">
          <a:xfrm>
            <a:off x="0" y="2723130"/>
            <a:ext cx="1656184" cy="1728192"/>
          </a:xfrm>
          <a:prstGeom prst="rect">
            <a:avLst/>
          </a:prstGeom>
          <a:noFill/>
          <a:ln w="9525">
            <a:noFill/>
            <a:miter lim="800000"/>
            <a:headEnd/>
            <a:tailEnd/>
          </a:ln>
        </p:spPr>
      </p:pic>
      <p:sp>
        <p:nvSpPr>
          <p:cNvPr id="6" name="TextBox 5"/>
          <p:cNvSpPr txBox="1"/>
          <p:nvPr/>
        </p:nvSpPr>
        <p:spPr>
          <a:xfrm>
            <a:off x="5971310" y="1454727"/>
            <a:ext cx="720436" cy="2123658"/>
          </a:xfrm>
          <a:prstGeom prst="rect">
            <a:avLst/>
          </a:prstGeom>
          <a:noFill/>
        </p:spPr>
        <p:txBody>
          <a:bodyPr wrap="square" rtlCol="0">
            <a:spAutoFit/>
          </a:bodyPr>
          <a:lstStyle/>
          <a:p>
            <a:r>
              <a:rPr lang="ru-RU" sz="4400" b="1" dirty="0" smtClean="0">
                <a:solidFill>
                  <a:srgbClr val="FF0000"/>
                </a:solidFill>
              </a:rPr>
              <a:t>Ю</a:t>
            </a:r>
          </a:p>
          <a:p>
            <a:r>
              <a:rPr lang="ru-RU" sz="4400" b="1" dirty="0" smtClean="0">
                <a:solidFill>
                  <a:srgbClr val="FF0000"/>
                </a:solidFill>
              </a:rPr>
              <a:t>л</a:t>
            </a:r>
          </a:p>
          <a:p>
            <a:r>
              <a:rPr lang="ru-RU" sz="4400" b="1" dirty="0" smtClean="0">
                <a:solidFill>
                  <a:srgbClr val="FF0000"/>
                </a:solidFill>
              </a:rPr>
              <a:t>и</a:t>
            </a:r>
            <a:endParaRPr lang="ru-RU" sz="4400" b="1" dirty="0">
              <a:solidFill>
                <a:srgbClr val="FF0000"/>
              </a:solidFill>
            </a:endParaRPr>
          </a:p>
        </p:txBody>
      </p:sp>
      <p:sp>
        <p:nvSpPr>
          <p:cNvPr id="7" name="TextBox 6"/>
          <p:cNvSpPr txBox="1"/>
          <p:nvPr/>
        </p:nvSpPr>
        <p:spPr>
          <a:xfrm>
            <a:off x="4350326" y="2132856"/>
            <a:ext cx="1551709" cy="707886"/>
          </a:xfrm>
          <a:prstGeom prst="rect">
            <a:avLst/>
          </a:prstGeom>
          <a:noFill/>
        </p:spPr>
        <p:txBody>
          <a:bodyPr wrap="square" rtlCol="0">
            <a:spAutoFit/>
          </a:bodyPr>
          <a:lstStyle/>
          <a:p>
            <a:r>
              <a:rPr lang="ru-RU" sz="4000" b="1" dirty="0" smtClean="0"/>
              <a:t>Пол -</a:t>
            </a:r>
            <a:endParaRPr lang="ru-RU" sz="4000" b="1" dirty="0"/>
          </a:p>
        </p:txBody>
      </p:sp>
      <p:sp>
        <p:nvSpPr>
          <p:cNvPr id="8" name="TextBox 7"/>
          <p:cNvSpPr txBox="1"/>
          <p:nvPr/>
        </p:nvSpPr>
        <p:spPr>
          <a:xfrm>
            <a:off x="5004048" y="1108364"/>
            <a:ext cx="3240360" cy="461665"/>
          </a:xfrm>
          <a:prstGeom prst="rect">
            <a:avLst/>
          </a:prstGeom>
          <a:noFill/>
        </p:spPr>
        <p:txBody>
          <a:bodyPr wrap="square" rtlCol="0">
            <a:spAutoFit/>
          </a:bodyPr>
          <a:lstStyle/>
          <a:p>
            <a:r>
              <a:rPr lang="ru-RU" sz="2400" b="1" i="1" u="sng" dirty="0" smtClean="0"/>
              <a:t>Правило</a:t>
            </a:r>
            <a:r>
              <a:rPr lang="ru-RU" sz="2000" b="1" i="1" u="sng" dirty="0" smtClean="0"/>
              <a:t> </a:t>
            </a:r>
            <a:r>
              <a:rPr lang="ru-RU" sz="2400" b="1" i="1" u="sng" dirty="0" smtClean="0"/>
              <a:t>девочки </a:t>
            </a:r>
            <a:r>
              <a:rPr lang="ru-RU" sz="2400" b="1" i="1" u="sng" dirty="0" smtClean="0">
                <a:solidFill>
                  <a:srgbClr val="FF0000"/>
                </a:solidFill>
              </a:rPr>
              <a:t>Юли</a:t>
            </a:r>
            <a:endParaRPr lang="ru-RU" sz="2400" b="1" i="1" u="sng" dirty="0">
              <a:solidFill>
                <a:srgbClr val="FF0000"/>
              </a:solidFill>
            </a:endParaRPr>
          </a:p>
        </p:txBody>
      </p:sp>
      <p:pic>
        <p:nvPicPr>
          <p:cNvPr id="9" name="Picture 6" descr="http://xn--2-8sbxpv.xn--p1ai/images/stories/1%20aprelya.png"/>
          <p:cNvPicPr>
            <a:picLocks noChangeAspect="1" noChangeArrowheads="1"/>
          </p:cNvPicPr>
          <p:nvPr/>
        </p:nvPicPr>
        <p:blipFill>
          <a:blip r:embed="rId3" cstate="print"/>
          <a:srcRect/>
          <a:stretch>
            <a:fillRect/>
          </a:stretch>
        </p:blipFill>
        <p:spPr bwMode="auto">
          <a:xfrm>
            <a:off x="7089544" y="1552083"/>
            <a:ext cx="2054455" cy="1896420"/>
          </a:xfrm>
          <a:prstGeom prst="rect">
            <a:avLst/>
          </a:prstGeom>
          <a:noFill/>
        </p:spPr>
      </p:pic>
      <p:pic>
        <p:nvPicPr>
          <p:cNvPr id="10" name="Picture 8" descr="http://i58.fastpic.ru/big/2013/1124/e8/b1306641b5d3d6a932da86524cdea9e8.jpeg"/>
          <p:cNvPicPr>
            <a:picLocks noChangeAspect="1" noChangeArrowheads="1"/>
          </p:cNvPicPr>
          <p:nvPr/>
        </p:nvPicPr>
        <p:blipFill>
          <a:blip r:embed="rId4" cstate="print"/>
          <a:srcRect/>
          <a:stretch>
            <a:fillRect/>
          </a:stretch>
        </p:blipFill>
        <p:spPr bwMode="auto">
          <a:xfrm>
            <a:off x="2937876" y="5633863"/>
            <a:ext cx="1368152" cy="1224137"/>
          </a:xfrm>
          <a:prstGeom prst="rect">
            <a:avLst/>
          </a:prstGeom>
          <a:noFill/>
        </p:spPr>
      </p:pic>
      <p:sp>
        <p:nvSpPr>
          <p:cNvPr id="12" name="Прямоугольник 11"/>
          <p:cNvSpPr/>
          <p:nvPr/>
        </p:nvSpPr>
        <p:spPr>
          <a:xfrm>
            <a:off x="4502727" y="3429001"/>
            <a:ext cx="3158837" cy="1200329"/>
          </a:xfrm>
          <a:prstGeom prst="rect">
            <a:avLst/>
          </a:prstGeom>
          <a:solidFill>
            <a:schemeClr val="accent1">
              <a:lumMod val="20000"/>
              <a:lumOff val="80000"/>
            </a:schemeClr>
          </a:solidFill>
        </p:spPr>
        <p:txBody>
          <a:bodyPr wrap="square">
            <a:spAutoFit/>
          </a:bodyPr>
          <a:lstStyle/>
          <a:p>
            <a:r>
              <a:rPr lang="ru-RU" b="1" dirty="0" smtClean="0"/>
              <a:t>Перед «Л» и перед гласной,</a:t>
            </a:r>
            <a:br>
              <a:rPr lang="ru-RU" b="1" dirty="0" smtClean="0"/>
            </a:br>
            <a:r>
              <a:rPr lang="ru-RU" b="1" dirty="0" smtClean="0"/>
              <a:t>Перед буквой прописной</a:t>
            </a:r>
            <a:br>
              <a:rPr lang="ru-RU" b="1" dirty="0" smtClean="0"/>
            </a:br>
            <a:r>
              <a:rPr lang="ru-RU" b="1" dirty="0" smtClean="0"/>
              <a:t>Слово ПОЛ – любому ясно –</a:t>
            </a:r>
            <a:br>
              <a:rPr lang="ru-RU" b="1" dirty="0" smtClean="0"/>
            </a:br>
            <a:r>
              <a:rPr lang="ru-RU" b="1" dirty="0" smtClean="0"/>
              <a:t>Отделяется чертой.</a:t>
            </a:r>
            <a:endParaRPr lang="ru-RU" b="1" dirty="0"/>
          </a:p>
        </p:txBody>
      </p: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3059" y="690283"/>
            <a:ext cx="8274248" cy="1087872"/>
          </a:xfrm>
        </p:spPr>
        <p:txBody>
          <a:bodyPr>
            <a:noAutofit/>
          </a:bodyPr>
          <a:lstStyle/>
          <a:p>
            <a:r>
              <a:rPr lang="ru-RU"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
            </a:r>
            <a:br>
              <a:rPr lang="ru-RU"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br>
            <a:r>
              <a:rPr lang="ru-RU"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
            </a:r>
            <a:br>
              <a:rPr lang="ru-RU"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br>
            <a:r>
              <a:rPr lang="ru-RU"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
            </a:r>
            <a:br>
              <a:rPr lang="ru-RU"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br>
            <a:r>
              <a:rPr lang="ru-RU"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
            </a:r>
            <a:br>
              <a:rPr lang="ru-RU"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br>
            <a:r>
              <a:rPr lang="ru-RU" sz="3600" b="1" dirty="0" smtClean="0">
                <a:ln w="1905"/>
                <a:solidFill>
                  <a:srgbClr val="0070C0"/>
                </a:solidFill>
                <a:effectLst>
                  <a:innerShdw blurRad="69850" dist="43180" dir="5400000">
                    <a:srgbClr val="000000">
                      <a:alpha val="65000"/>
                    </a:srgbClr>
                  </a:innerShdw>
                </a:effectLst>
                <a:latin typeface="+mn-lt"/>
                <a:ea typeface="+mn-ea"/>
                <a:cs typeface="+mn-cs"/>
              </a:rPr>
              <a:t>Культура речи.</a:t>
            </a:r>
            <a:r>
              <a:rPr lang="ru-RU"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
            </a:r>
            <a:br>
              <a:rPr lang="ru-RU"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br>
            <a:r>
              <a:rPr lang="ru-RU"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Надежда поможет?</a:t>
            </a:r>
            <a:r>
              <a:rPr lang="ru-RU"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
            </a:r>
            <a:br>
              <a:rPr lang="ru-RU"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br>
            <a:r>
              <a:rPr lang="ru-RU"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одеть Надежду–</a:t>
            </a:r>
            <a:br>
              <a:rPr lang="ru-RU"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br>
            <a:r>
              <a:rPr lang="ru-RU"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 </a:t>
            </a:r>
            <a:r>
              <a:rPr lang="ru-RU"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надеть </a:t>
            </a:r>
            <a:r>
              <a:rPr lang="ru-RU"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одежду</a:t>
            </a:r>
            <a:br>
              <a:rPr lang="ru-RU"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br>
            <a:r>
              <a:rPr lang="ru-RU"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
            </a:r>
            <a:br>
              <a:rPr lang="ru-RU"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br>
            <a:endParaRPr lang="ru-RU"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sp>
        <p:nvSpPr>
          <p:cNvPr id="3" name="Объект 2"/>
          <p:cNvSpPr>
            <a:spLocks noGrp="1"/>
          </p:cNvSpPr>
          <p:nvPr>
            <p:ph idx="1"/>
          </p:nvPr>
        </p:nvSpPr>
        <p:spPr>
          <a:xfrm>
            <a:off x="628650" y="4607858"/>
            <a:ext cx="7486650" cy="1399241"/>
          </a:xfrm>
        </p:spPr>
        <p:txBody>
          <a:bodyPr/>
          <a:lstStyle/>
          <a:p>
            <a:endParaRPr lang="ru-RU" dirty="0"/>
          </a:p>
        </p:txBody>
      </p:sp>
      <p:pic>
        <p:nvPicPr>
          <p:cNvPr id="4098" name="Picture 2" descr="C:\Users\Home\Desktop\0000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7023" y="1921566"/>
            <a:ext cx="4206977" cy="425478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90283" y="3334871"/>
            <a:ext cx="3343836" cy="830997"/>
          </a:xfrm>
          <a:prstGeom prst="rect">
            <a:avLst/>
          </a:prstGeom>
        </p:spPr>
        <p:txBody>
          <a:bodyPr wrap="square">
            <a:spAutoFit/>
          </a:bodyPr>
          <a:lstStyle/>
          <a:p>
            <a:r>
              <a:rPr lang="ru-RU" sz="2400" dirty="0" smtClean="0"/>
              <a:t>( т.е. одевать кого – то,</a:t>
            </a:r>
          </a:p>
          <a:p>
            <a:r>
              <a:rPr lang="ru-RU" sz="2400" dirty="0" smtClean="0"/>
              <a:t> а на себя надевать).</a:t>
            </a:r>
            <a:r>
              <a:rPr lang="ru-RU" sz="2400" i="1" dirty="0" smtClean="0"/>
              <a:t> </a:t>
            </a:r>
            <a:endParaRPr lang="ru-RU" sz="2400" dirty="0"/>
          </a:p>
        </p:txBody>
      </p:sp>
    </p:spTree>
    <p:extLst>
      <p:ext uri="{BB962C8B-B14F-4D97-AF65-F5344CB8AC3E}">
        <p14:creationId xmlns:p14="http://schemas.microsoft.com/office/powerpoint/2010/main" val="63834912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588893" y="807858"/>
            <a:ext cx="7486650" cy="4181475"/>
          </a:xfrm>
        </p:spPr>
        <p:txBody>
          <a:bodyPr>
            <a:normAutofit/>
          </a:bodyPr>
          <a:lstStyle/>
          <a:p>
            <a:pPr marL="0" indent="0" algn="ctr">
              <a:buNone/>
            </a:pPr>
            <a:r>
              <a:rPr lang="ru-RU" sz="3600" b="1" dirty="0" smtClean="0">
                <a:ln w="1905"/>
                <a:solidFill>
                  <a:srgbClr val="0070C0"/>
                </a:solidFill>
                <a:effectLst>
                  <a:innerShdw blurRad="69850" dist="43180" dir="5400000">
                    <a:srgbClr val="000000">
                      <a:alpha val="65000"/>
                    </a:srgbClr>
                  </a:innerShdw>
                </a:effectLst>
              </a:rPr>
              <a:t>Культура речи.</a:t>
            </a:r>
            <a:endParaRPr lang="ru-RU" sz="3600" i="1" dirty="0" smtClean="0">
              <a:solidFill>
                <a:srgbClr val="002060"/>
              </a:solidFill>
              <a:latin typeface="Arial" panose="020B0604020202020204" pitchFamily="34" charset="0"/>
              <a:cs typeface="Arial" panose="020B0604020202020204" pitchFamily="34" charset="0"/>
            </a:endParaRPr>
          </a:p>
          <a:p>
            <a:pPr marL="0" indent="0" algn="ctr">
              <a:buNone/>
            </a:pPr>
            <a:r>
              <a:rPr lang="ru-RU" sz="3600" i="1" dirty="0" smtClean="0">
                <a:solidFill>
                  <a:srgbClr val="002060"/>
                </a:solidFill>
                <a:latin typeface="Arial" panose="020B0604020202020204" pitchFamily="34" charset="0"/>
                <a:cs typeface="Arial" panose="020B0604020202020204" pitchFamily="34" charset="0"/>
              </a:rPr>
              <a:t>Шесть </a:t>
            </a:r>
            <a:r>
              <a:rPr lang="ru-RU" sz="3600" i="1" dirty="0">
                <a:solidFill>
                  <a:srgbClr val="002060"/>
                </a:solidFill>
                <a:latin typeface="Arial" panose="020B0604020202020204" pitchFamily="34" charset="0"/>
                <a:cs typeface="Arial" panose="020B0604020202020204" pitchFamily="34" charset="0"/>
              </a:rPr>
              <a:t>гектар</a:t>
            </a:r>
            <a:r>
              <a:rPr lang="ru-RU" sz="3600" i="1" dirty="0">
                <a:solidFill>
                  <a:srgbClr val="FF0000"/>
                </a:solidFill>
                <a:latin typeface="Arial" panose="020B0604020202020204" pitchFamily="34" charset="0"/>
                <a:cs typeface="Arial" panose="020B0604020202020204" pitchFamily="34" charset="0"/>
              </a:rPr>
              <a:t>ов</a:t>
            </a:r>
            <a:r>
              <a:rPr lang="ru-RU" sz="3600" i="1" dirty="0">
                <a:solidFill>
                  <a:srgbClr val="002060"/>
                </a:solidFill>
                <a:latin typeface="Arial" panose="020B0604020202020204" pitchFamily="34" charset="0"/>
                <a:cs typeface="Arial" panose="020B0604020202020204" pitchFamily="34" charset="0"/>
              </a:rPr>
              <a:t> апельсин</a:t>
            </a:r>
            <a:r>
              <a:rPr lang="ru-RU" sz="3600" i="1" dirty="0">
                <a:solidFill>
                  <a:srgbClr val="FF0000"/>
                </a:solidFill>
                <a:latin typeface="Arial" panose="020B0604020202020204" pitchFamily="34" charset="0"/>
                <a:cs typeface="Arial" panose="020B0604020202020204" pitchFamily="34" charset="0"/>
              </a:rPr>
              <a:t>ов</a:t>
            </a:r>
            <a:r>
              <a:rPr lang="ru-RU" sz="3600" i="1" dirty="0">
                <a:solidFill>
                  <a:srgbClr val="002060"/>
                </a:solidFill>
                <a:latin typeface="Arial" panose="020B0604020202020204" pitchFamily="34" charset="0"/>
                <a:cs typeface="Arial" panose="020B0604020202020204" pitchFamily="34" charset="0"/>
              </a:rPr>
              <a:t>,</a:t>
            </a:r>
          </a:p>
          <a:p>
            <a:pPr marL="0" indent="0" algn="ctr">
              <a:buNone/>
            </a:pPr>
            <a:r>
              <a:rPr lang="ru-RU" sz="3600" i="1" dirty="0">
                <a:solidFill>
                  <a:srgbClr val="002060"/>
                </a:solidFill>
                <a:latin typeface="Arial" panose="020B0604020202020204" pitchFamily="34" charset="0"/>
                <a:cs typeface="Arial" panose="020B0604020202020204" pitchFamily="34" charset="0"/>
              </a:rPr>
              <a:t>Яблок, груш и мандарин</a:t>
            </a:r>
            <a:r>
              <a:rPr lang="ru-RU" sz="3600" i="1" dirty="0">
                <a:solidFill>
                  <a:srgbClr val="FF0000"/>
                </a:solidFill>
                <a:latin typeface="Arial" panose="020B0604020202020204" pitchFamily="34" charset="0"/>
                <a:cs typeface="Arial" panose="020B0604020202020204" pitchFamily="34" charset="0"/>
              </a:rPr>
              <a:t>ов</a:t>
            </a:r>
            <a:r>
              <a:rPr lang="ru-RU" sz="3600" i="1" dirty="0">
                <a:solidFill>
                  <a:srgbClr val="002060"/>
                </a:solidFill>
                <a:latin typeface="Arial" panose="020B0604020202020204" pitchFamily="34" charset="0"/>
                <a:cs typeface="Arial" panose="020B0604020202020204" pitchFamily="34" charset="0"/>
              </a:rPr>
              <a:t>,</a:t>
            </a:r>
          </a:p>
          <a:p>
            <a:pPr marL="0" indent="0" algn="ctr">
              <a:buNone/>
            </a:pPr>
            <a:r>
              <a:rPr lang="ru-RU" sz="3600" i="1" dirty="0">
                <a:solidFill>
                  <a:srgbClr val="002060"/>
                </a:solidFill>
                <a:latin typeface="Arial" panose="020B0604020202020204" pitchFamily="34" charset="0"/>
                <a:cs typeface="Arial" panose="020B0604020202020204" pitchFamily="34" charset="0"/>
              </a:rPr>
              <a:t>Баклажан</a:t>
            </a:r>
            <a:r>
              <a:rPr lang="ru-RU" sz="3600" i="1" dirty="0">
                <a:solidFill>
                  <a:srgbClr val="FF0000"/>
                </a:solidFill>
                <a:latin typeface="Arial" panose="020B0604020202020204" pitchFamily="34" charset="0"/>
                <a:cs typeface="Arial" panose="020B0604020202020204" pitchFamily="34" charset="0"/>
              </a:rPr>
              <a:t>ов</a:t>
            </a:r>
            <a:r>
              <a:rPr lang="ru-RU" sz="3600" i="1" dirty="0">
                <a:solidFill>
                  <a:srgbClr val="002060"/>
                </a:solidFill>
                <a:latin typeface="Arial" panose="020B0604020202020204" pitchFamily="34" charset="0"/>
                <a:cs typeface="Arial" panose="020B0604020202020204" pitchFamily="34" charset="0"/>
              </a:rPr>
              <a:t>- грядок пять,</a:t>
            </a:r>
          </a:p>
          <a:p>
            <a:pPr marL="0" indent="0" algn="ctr">
              <a:buNone/>
            </a:pPr>
            <a:r>
              <a:rPr lang="ru-RU" sz="3600" i="1" dirty="0">
                <a:solidFill>
                  <a:srgbClr val="002060"/>
                </a:solidFill>
                <a:latin typeface="Arial" panose="020B0604020202020204" pitchFamily="34" charset="0"/>
                <a:cs typeface="Arial" panose="020B0604020202020204" pitchFamily="34" charset="0"/>
              </a:rPr>
              <a:t>Помидор</a:t>
            </a:r>
            <a:r>
              <a:rPr lang="ru-RU" sz="3600" i="1" dirty="0">
                <a:solidFill>
                  <a:srgbClr val="FF0000"/>
                </a:solidFill>
                <a:latin typeface="Arial" panose="020B0604020202020204" pitchFamily="34" charset="0"/>
                <a:cs typeface="Arial" panose="020B0604020202020204" pitchFamily="34" charset="0"/>
              </a:rPr>
              <a:t>ов</a:t>
            </a:r>
            <a:r>
              <a:rPr lang="ru-RU" sz="3600" i="1" dirty="0">
                <a:solidFill>
                  <a:srgbClr val="002060"/>
                </a:solidFill>
                <a:latin typeface="Arial" panose="020B0604020202020204" pitchFamily="34" charset="0"/>
                <a:cs typeface="Arial" panose="020B0604020202020204" pitchFamily="34" charset="0"/>
              </a:rPr>
              <a:t>- не собрать!</a:t>
            </a:r>
          </a:p>
        </p:txBody>
      </p:sp>
      <p:pic>
        <p:nvPicPr>
          <p:cNvPr id="7170" name="Picture 2" descr="C:\Users\Home\Desktop\Slajd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2283" y="3307743"/>
            <a:ext cx="5405718" cy="37654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462864"/>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214282" y="274638"/>
            <a:ext cx="8472518" cy="654032"/>
          </a:xfrm>
          <a:solidFill>
            <a:schemeClr val="bg1"/>
          </a:solidFill>
          <a:ln w="28575">
            <a:noFill/>
          </a:ln>
        </p:spPr>
        <p:txBody>
          <a:bodyPr>
            <a:normAutofit fontScale="90000"/>
          </a:bodyPr>
          <a:lstStyle/>
          <a:p>
            <a:r>
              <a:rPr lang="ru-RU" sz="2800" dirty="0" smtClean="0"/>
              <a:t/>
            </a:r>
            <a:br>
              <a:rPr lang="ru-RU" sz="2800" dirty="0" smtClean="0"/>
            </a:br>
            <a:r>
              <a:rPr lang="ru-RU" sz="4900" b="1" dirty="0" smtClean="0">
                <a:solidFill>
                  <a:srgbClr val="0070C0"/>
                </a:solidFill>
                <a:latin typeface="Times New Roman" pitchFamily="18" charset="0"/>
                <a:cs typeface="Times New Roman" pitchFamily="18" charset="0"/>
              </a:rPr>
              <a:t>Орфоэпия</a:t>
            </a:r>
            <a:r>
              <a:rPr lang="ru-RU" sz="2800" dirty="0" smtClean="0"/>
              <a:t/>
            </a:r>
            <a:br>
              <a:rPr lang="ru-RU" sz="2800" dirty="0" smtClean="0"/>
            </a:br>
            <a:r>
              <a:rPr lang="ru-RU" sz="2800" dirty="0" smtClean="0"/>
              <a:t>    </a:t>
            </a:r>
            <a:r>
              <a:rPr lang="ru-RU" sz="2800" b="1" dirty="0" smtClean="0">
                <a:solidFill>
                  <a:srgbClr val="00B050"/>
                </a:solidFill>
                <a:latin typeface="Times New Roman" pitchFamily="18" charset="0"/>
                <a:cs typeface="Times New Roman" pitchFamily="18" charset="0"/>
              </a:rPr>
              <a:t>Рифмовки (мнемонические стишки- </a:t>
            </a:r>
            <a:r>
              <a:rPr lang="ru-RU" sz="2800" b="1" dirty="0" err="1" smtClean="0">
                <a:solidFill>
                  <a:srgbClr val="00B050"/>
                </a:solidFill>
                <a:latin typeface="Times New Roman" pitchFamily="18" charset="0"/>
                <a:cs typeface="Times New Roman" pitchFamily="18" charset="0"/>
              </a:rPr>
              <a:t>запоминалки</a:t>
            </a:r>
            <a:r>
              <a:rPr lang="ru-RU" sz="2800" u="sng" dirty="0" smtClean="0"/>
              <a:t>)</a:t>
            </a:r>
            <a:endParaRPr lang="ru-RU" sz="2800" u="sng" dirty="0"/>
          </a:p>
        </p:txBody>
      </p:sp>
      <p:pic>
        <p:nvPicPr>
          <p:cNvPr id="4098" name="Picture 2"/>
          <p:cNvPicPr>
            <a:picLocks noGrp="1" noChangeAspect="1" noChangeArrowheads="1"/>
          </p:cNvPicPr>
          <p:nvPr>
            <p:ph sz="quarter" idx="1"/>
          </p:nvPr>
        </p:nvPicPr>
        <p:blipFill>
          <a:blip r:embed="rId2" cstate="print"/>
          <a:stretch>
            <a:fillRect/>
          </a:stretch>
        </p:blipFill>
        <p:spPr bwMode="auto">
          <a:xfrm>
            <a:off x="285720" y="1556792"/>
            <a:ext cx="4214842" cy="4944042"/>
          </a:xfrm>
          <a:prstGeom prst="rect">
            <a:avLst/>
          </a:prstGeom>
          <a:noFill/>
          <a:ln w="57150">
            <a:solidFill>
              <a:srgbClr val="0070C0"/>
            </a:solidFill>
            <a:miter lim="800000"/>
            <a:headEnd/>
            <a:tailEnd/>
          </a:ln>
          <a:effectLst/>
        </p:spPr>
      </p:pic>
      <p:pic>
        <p:nvPicPr>
          <p:cNvPr id="7" name="Picture 2"/>
          <p:cNvPicPr>
            <a:picLocks noChangeAspect="1" noChangeArrowheads="1"/>
          </p:cNvPicPr>
          <p:nvPr/>
        </p:nvPicPr>
        <p:blipFill>
          <a:blip r:embed="rId3" cstate="print"/>
          <a:srcRect/>
          <a:stretch>
            <a:fillRect/>
          </a:stretch>
        </p:blipFill>
        <p:spPr bwMode="auto">
          <a:xfrm>
            <a:off x="4786314" y="1484784"/>
            <a:ext cx="4143404" cy="5087488"/>
          </a:xfrm>
          <a:prstGeom prst="rect">
            <a:avLst/>
          </a:prstGeom>
          <a:noFill/>
          <a:ln w="57150">
            <a:solidFill>
              <a:srgbClr val="00B050"/>
            </a:solidFill>
            <a:miter lim="800000"/>
            <a:headEnd/>
            <a:tailEnd/>
          </a:ln>
          <a:effectLst/>
        </p:spPr>
      </p:pic>
    </p:spTree>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628650" y="788895"/>
            <a:ext cx="7486650" cy="49306"/>
          </a:xfrm>
        </p:spPr>
        <p:txBody>
          <a:bodyPr>
            <a:normAutofit fontScale="90000"/>
          </a:bodyPr>
          <a:lstStyle/>
          <a:p>
            <a:r>
              <a:rPr lang="ru-RU" dirty="0">
                <a:solidFill>
                  <a:srgbClr val="FFFF00"/>
                </a:solidFill>
              </a:rPr>
              <a:t/>
            </a:r>
            <a:br>
              <a:rPr lang="ru-RU" dirty="0">
                <a:solidFill>
                  <a:srgbClr val="FFFF00"/>
                </a:solidFill>
              </a:rPr>
            </a:br>
            <a:endParaRPr lang="ru-RU" dirty="0"/>
          </a:p>
        </p:txBody>
      </p:sp>
      <p:sp>
        <p:nvSpPr>
          <p:cNvPr id="3" name="Объект 2"/>
          <p:cNvSpPr>
            <a:spLocks noGrp="1"/>
          </p:cNvSpPr>
          <p:nvPr>
            <p:ph idx="1"/>
          </p:nvPr>
        </p:nvSpPr>
        <p:spPr>
          <a:xfrm>
            <a:off x="273465" y="581113"/>
            <a:ext cx="7841835" cy="5425987"/>
          </a:xfrm>
        </p:spPr>
        <p:txBody>
          <a:bodyPr/>
          <a:lstStyle/>
          <a:p>
            <a:pPr marL="137160" indent="0">
              <a:buNone/>
            </a:pPr>
            <a:r>
              <a:rPr lang="ru-RU" sz="2000" b="1" dirty="0" smtClean="0">
                <a:solidFill>
                  <a:srgbClr val="0070C0"/>
                </a:solidFill>
              </a:rPr>
              <a:t>Декада русского языка и литературы</a:t>
            </a:r>
          </a:p>
          <a:p>
            <a:pPr marL="137160" indent="0">
              <a:buNone/>
            </a:pPr>
            <a:r>
              <a:rPr lang="ru-RU" sz="3200" b="1" dirty="0" smtClean="0">
                <a:solidFill>
                  <a:srgbClr val="0070C0"/>
                </a:solidFill>
              </a:rPr>
              <a:t>Конкурс рисунков</a:t>
            </a:r>
          </a:p>
          <a:p>
            <a:pPr marL="137160" indent="0">
              <a:buNone/>
            </a:pPr>
            <a:r>
              <a:rPr lang="ru-RU" sz="3200" b="1" dirty="0" smtClean="0">
                <a:solidFill>
                  <a:srgbClr val="0070C0"/>
                </a:solidFill>
              </a:rPr>
              <a:t>«В мире фразеологизмов»</a:t>
            </a:r>
          </a:p>
          <a:p>
            <a:endParaRPr lang="ru-RU" dirty="0"/>
          </a:p>
        </p:txBody>
      </p:sp>
      <p:pic>
        <p:nvPicPr>
          <p:cNvPr id="5" name="Рисунок 4" descr="G:\проект фразеологизмы\проект\20150403_101610.jpg"/>
          <p:cNvPicPr/>
          <p:nvPr/>
        </p:nvPicPr>
        <p:blipFill>
          <a:blip r:embed="rId2" cstate="print">
            <a:lum bright="30000" contrast="20000"/>
            <a:extLst>
              <a:ext uri="{28A0092B-C50C-407E-A947-70E740481C1C}">
                <a14:useLocalDpi xmlns:a14="http://schemas.microsoft.com/office/drawing/2010/main" val="0"/>
              </a:ext>
            </a:extLst>
          </a:blip>
          <a:srcRect/>
          <a:stretch>
            <a:fillRect/>
          </a:stretch>
        </p:blipFill>
        <p:spPr bwMode="auto">
          <a:xfrm>
            <a:off x="5522259" y="0"/>
            <a:ext cx="3621741" cy="2909047"/>
          </a:xfrm>
          <a:prstGeom prst="rect">
            <a:avLst/>
          </a:prstGeom>
          <a:noFill/>
          <a:ln>
            <a:noFill/>
          </a:ln>
        </p:spPr>
      </p:pic>
      <p:pic>
        <p:nvPicPr>
          <p:cNvPr id="7" name="Рисунок 6" descr="G:\проект фразеологизмы\проект\20150403_101629.jpg"/>
          <p:cNvPicPr/>
          <p:nvPr/>
        </p:nvPicPr>
        <p:blipFill rotWithShape="1">
          <a:blip r:embed="rId3" cstate="print">
            <a:lum bright="10000" contrast="20000"/>
            <a:extLst>
              <a:ext uri="{28A0092B-C50C-407E-A947-70E740481C1C}">
                <a14:useLocalDpi xmlns:a14="http://schemas.microsoft.com/office/drawing/2010/main" val="0"/>
              </a:ext>
            </a:extLst>
          </a:blip>
          <a:srcRect l="6957"/>
          <a:stretch/>
        </p:blipFill>
        <p:spPr bwMode="auto">
          <a:xfrm>
            <a:off x="-1" y="2348754"/>
            <a:ext cx="4697507" cy="3693458"/>
          </a:xfrm>
          <a:prstGeom prst="rect">
            <a:avLst/>
          </a:prstGeom>
          <a:noFill/>
          <a:ln>
            <a:noFill/>
          </a:ln>
        </p:spPr>
      </p:pic>
      <p:pic>
        <p:nvPicPr>
          <p:cNvPr id="26626" name="Picture 2" descr="H:\20150427_093819.jpg"/>
          <p:cNvPicPr>
            <a:picLocks noChangeAspect="1" noChangeArrowheads="1"/>
          </p:cNvPicPr>
          <p:nvPr/>
        </p:nvPicPr>
        <p:blipFill>
          <a:blip r:embed="rId4" cstate="print">
            <a:lum bright="20000"/>
          </a:blip>
          <a:srcRect l="8001" r="14666"/>
          <a:stretch>
            <a:fillRect/>
          </a:stretch>
        </p:blipFill>
        <p:spPr bwMode="auto">
          <a:xfrm>
            <a:off x="4214810" y="2796988"/>
            <a:ext cx="4929190" cy="4061012"/>
          </a:xfrm>
          <a:prstGeom prst="rect">
            <a:avLst/>
          </a:prstGeom>
          <a:noFill/>
        </p:spPr>
      </p:pic>
    </p:spTree>
    <p:extLst>
      <p:ext uri="{BB962C8B-B14F-4D97-AF65-F5344CB8AC3E}">
        <p14:creationId xmlns:p14="http://schemas.microsoft.com/office/powerpoint/2010/main" val="4267967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6626"/>
                                        </p:tgtEl>
                                        <p:attrNameLst>
                                          <p:attrName>style.visibility</p:attrName>
                                        </p:attrNameLst>
                                      </p:cBhvr>
                                      <p:to>
                                        <p:strVal val="visible"/>
                                      </p:to>
                                    </p:set>
                                    <p:animEffect transition="in" filter="diamond(in)">
                                      <p:cBhvr>
                                        <p:cTn id="17" dur="2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717176"/>
            <a:ext cx="7486650" cy="973513"/>
          </a:xfrm>
        </p:spPr>
        <p:txBody>
          <a:bodyPr>
            <a:normAutofit fontScale="90000"/>
          </a:bodyPr>
          <a:lstStyle/>
          <a:p>
            <a:r>
              <a:rPr lang="ru-RU" dirty="0" smtClean="0">
                <a:solidFill>
                  <a:srgbClr val="FFFF00"/>
                </a:solidFill>
              </a:rPr>
              <a:t/>
            </a:r>
            <a:br>
              <a:rPr lang="ru-RU" dirty="0" smtClean="0">
                <a:solidFill>
                  <a:srgbClr val="FFFF00"/>
                </a:solidFill>
              </a:rPr>
            </a:br>
            <a:r>
              <a:rPr lang="ru-RU" b="1" dirty="0" smtClean="0">
                <a:solidFill>
                  <a:srgbClr val="0070C0"/>
                </a:solidFill>
                <a:latin typeface="Times New Roman" pitchFamily="18" charset="0"/>
                <a:cs typeface="Times New Roman" pitchFamily="18" charset="0"/>
              </a:rPr>
              <a:t>Фразеологический словарь</a:t>
            </a:r>
            <a:r>
              <a:rPr lang="ru-RU" dirty="0">
                <a:solidFill>
                  <a:srgbClr val="FFFF00"/>
                </a:solidFill>
              </a:rPr>
              <a:t/>
            </a:r>
            <a:br>
              <a:rPr lang="ru-RU" dirty="0">
                <a:solidFill>
                  <a:srgbClr val="FFFF00"/>
                </a:solidFill>
              </a:rPr>
            </a:br>
            <a:endParaRPr lang="ru-RU" dirty="0"/>
          </a:p>
        </p:txBody>
      </p:sp>
      <p:pic>
        <p:nvPicPr>
          <p:cNvPr id="5" name="Рисунок 4" descr="H:\20150427_093903.jpg"/>
          <p:cNvPicPr/>
          <p:nvPr/>
        </p:nvPicPr>
        <p:blipFill>
          <a:blip r:embed="rId2" cstate="print">
            <a:lum bright="20000" contrast="20000"/>
          </a:blip>
          <a:srcRect/>
          <a:stretch>
            <a:fillRect/>
          </a:stretch>
        </p:blipFill>
        <p:spPr bwMode="auto">
          <a:xfrm>
            <a:off x="4966446" y="3174327"/>
            <a:ext cx="3839691" cy="3011319"/>
          </a:xfrm>
          <a:prstGeom prst="rect">
            <a:avLst/>
          </a:prstGeom>
          <a:ln>
            <a:noFill/>
          </a:ln>
          <a:effectLst>
            <a:softEdge rad="112500"/>
          </a:effectLst>
        </p:spPr>
      </p:pic>
      <p:pic>
        <p:nvPicPr>
          <p:cNvPr id="4" name="Содержимое 3" descr="H:\20150427_093848.jpg"/>
          <p:cNvPicPr>
            <a:picLocks noGrp="1"/>
          </p:cNvPicPr>
          <p:nvPr>
            <p:ph idx="1"/>
          </p:nvPr>
        </p:nvPicPr>
        <p:blipFill>
          <a:blip r:embed="rId3" cstate="print">
            <a:lum bright="30000" contrast="20000"/>
          </a:blip>
          <a:srcRect l="10754" t="5462" r="13492" b="6540"/>
          <a:stretch>
            <a:fillRect/>
          </a:stretch>
        </p:blipFill>
        <p:spPr bwMode="auto">
          <a:xfrm>
            <a:off x="0" y="1488141"/>
            <a:ext cx="5038165" cy="4697506"/>
          </a:xfrm>
          <a:prstGeom prst="rect">
            <a:avLst/>
          </a:prstGeom>
          <a:ln>
            <a:noFill/>
          </a:ln>
          <a:effectLst>
            <a:softEdge rad="112500"/>
          </a:effectLst>
        </p:spPr>
      </p:pic>
    </p:spTree>
    <p:extLst>
      <p:ext uri="{BB962C8B-B14F-4D97-AF65-F5344CB8AC3E}">
        <p14:creationId xmlns:p14="http://schemas.microsoft.com/office/powerpoint/2010/main" val="212556773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000" b="1" dirty="0" smtClean="0">
                <a:solidFill>
                  <a:srgbClr val="00B050"/>
                </a:solidFill>
                <a:latin typeface="Times New Roman" pitchFamily="18" charset="0"/>
                <a:cs typeface="Times New Roman" pitchFamily="18" charset="0"/>
              </a:rPr>
              <a:t/>
            </a:r>
            <a:br>
              <a:rPr lang="ru-RU" sz="4000" b="1" dirty="0" smtClean="0">
                <a:solidFill>
                  <a:srgbClr val="00B050"/>
                </a:solidFill>
                <a:latin typeface="Times New Roman" pitchFamily="18" charset="0"/>
                <a:cs typeface="Times New Roman" pitchFamily="18" charset="0"/>
              </a:rPr>
            </a:br>
            <a:r>
              <a:rPr lang="ru-RU" sz="4000" b="1" dirty="0" smtClean="0">
                <a:solidFill>
                  <a:srgbClr val="00B050"/>
                </a:solidFill>
                <a:latin typeface="Times New Roman" pitchFamily="18" charset="0"/>
                <a:cs typeface="Times New Roman" pitchFamily="18" charset="0"/>
              </a:rPr>
              <a:t>Мнемоиллюстрации</a:t>
            </a:r>
            <a:br>
              <a:rPr lang="ru-RU" sz="4000" b="1" dirty="0" smtClean="0">
                <a:solidFill>
                  <a:srgbClr val="00B050"/>
                </a:solidFill>
                <a:latin typeface="Times New Roman" pitchFamily="18" charset="0"/>
                <a:cs typeface="Times New Roman" pitchFamily="18" charset="0"/>
              </a:rPr>
            </a:br>
            <a:r>
              <a:rPr lang="ru-RU" dirty="0" smtClean="0"/>
              <a:t>«Веселые правила»</a:t>
            </a:r>
            <a:r>
              <a:rPr lang="ru-RU" dirty="0" smtClean="0">
                <a:solidFill>
                  <a:schemeClr val="accent6">
                    <a:lumMod val="75000"/>
                  </a:schemeClr>
                </a:solidFill>
              </a:rPr>
              <a:t/>
            </a:r>
            <a:br>
              <a:rPr lang="ru-RU" dirty="0" smtClean="0">
                <a:solidFill>
                  <a:schemeClr val="accent6">
                    <a:lumMod val="75000"/>
                  </a:schemeClr>
                </a:solidFill>
              </a:rPr>
            </a:br>
            <a:endParaRPr lang="ru-RU" dirty="0"/>
          </a:p>
        </p:txBody>
      </p:sp>
      <p:pic>
        <p:nvPicPr>
          <p:cNvPr id="4" name="Picture 4"/>
          <p:cNvPicPr>
            <a:picLocks noGrp="1" noChangeAspect="1" noChangeArrowheads="1"/>
          </p:cNvPicPr>
          <p:nvPr>
            <p:ph idx="1"/>
          </p:nvPr>
        </p:nvPicPr>
        <p:blipFill>
          <a:blip r:embed="rId2" cstate="print"/>
          <a:srcRect/>
          <a:stretch>
            <a:fillRect/>
          </a:stretch>
        </p:blipFill>
        <p:spPr bwMode="auto">
          <a:xfrm>
            <a:off x="277091" y="1825625"/>
            <a:ext cx="7952509" cy="5032375"/>
          </a:xfrm>
          <a:prstGeom prst="rect">
            <a:avLst/>
          </a:prstGeom>
          <a:noFill/>
          <a:ln w="9525">
            <a:noFill/>
            <a:miter lim="800000"/>
            <a:headEnd/>
            <a:tailEnd/>
          </a:ln>
          <a:effectLst/>
        </p:spPr>
      </p:pic>
    </p:spTree>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pPr algn="just"/>
            <a:r>
              <a:rPr lang="ru-RU" b="1" dirty="0" smtClean="0">
                <a:solidFill>
                  <a:srgbClr val="002060"/>
                </a:solidFill>
                <a:latin typeface="Times New Roman" pitchFamily="18" charset="0"/>
                <a:cs typeface="Times New Roman" pitchFamily="18" charset="0"/>
              </a:rPr>
              <a:t>Словарные слова – это целая группа «непослушных» слов, правописание которых не подчиняется ни одному правилу русского языка. Эти слова невозможно проверить, поэтому их приходится заучивать.</a:t>
            </a:r>
          </a:p>
          <a:p>
            <a:endParaRPr lang="ru-RU" dirty="0"/>
          </a:p>
        </p:txBody>
      </p:sp>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Актуальность</a:t>
            </a:r>
            <a:endParaRPr lang="ru-RU" b="1" dirty="0"/>
          </a:p>
        </p:txBody>
      </p:sp>
      <p:sp>
        <p:nvSpPr>
          <p:cNvPr id="3" name="Содержимое 2"/>
          <p:cNvSpPr>
            <a:spLocks noGrp="1"/>
          </p:cNvSpPr>
          <p:nvPr>
            <p:ph idx="1"/>
          </p:nvPr>
        </p:nvSpPr>
        <p:spPr>
          <a:xfrm>
            <a:off x="493059" y="1825625"/>
            <a:ext cx="7503459" cy="4181475"/>
          </a:xfrm>
        </p:spPr>
        <p:txBody>
          <a:bodyPr>
            <a:normAutofit fontScale="77500" lnSpcReduction="20000"/>
          </a:bodyPr>
          <a:lstStyle/>
          <a:p>
            <a:pPr algn="just"/>
            <a:r>
              <a:rPr lang="ru-RU" dirty="0" smtClean="0">
                <a:latin typeface="Times New Roman" pitchFamily="18" charset="0"/>
                <a:cs typeface="Times New Roman" pitchFamily="18" charset="0"/>
              </a:rPr>
              <a:t>Изучение памяти началось много веков назад, при этом память всегда связывалась с процессом обучения (т. е. накопления информации). Исследователи пришли к мнению, что память многих учеников не приспособлена к «простому запоминанию» сложного правила или ничего не значащего для них символа – буквы в слове. Зато эта память очень яркая и образная. Эта </a:t>
            </a:r>
            <a:r>
              <a:rPr lang="ru-RU" b="1" dirty="0" smtClean="0">
                <a:latin typeface="Times New Roman" pitchFamily="18" charset="0"/>
                <a:cs typeface="Times New Roman" pitchFamily="18" charset="0"/>
              </a:rPr>
              <a:t>проблема</a:t>
            </a:r>
            <a:r>
              <a:rPr lang="ru-RU" dirty="0" smtClean="0">
                <a:latin typeface="Times New Roman" pitchFamily="18" charset="0"/>
                <a:cs typeface="Times New Roman" pitchFamily="18" charset="0"/>
              </a:rPr>
              <a:t> существовала во все времена, но сегодня она особенно </a:t>
            </a:r>
            <a:r>
              <a:rPr lang="ru-RU" b="1" dirty="0" smtClean="0">
                <a:latin typeface="Times New Roman" pitchFamily="18" charset="0"/>
                <a:cs typeface="Times New Roman" pitchFamily="18" charset="0"/>
              </a:rPr>
              <a:t>актуальна</a:t>
            </a:r>
            <a:r>
              <a:rPr lang="ru-RU" dirty="0" smtClean="0">
                <a:latin typeface="Times New Roman" pitchFamily="18" charset="0"/>
                <a:cs typeface="Times New Roman" pitchFamily="18" charset="0"/>
              </a:rPr>
              <a:t> и злободневна: у школьников наблюдается низкий уровень </a:t>
            </a:r>
            <a:r>
              <a:rPr lang="ru-RU" dirty="0" err="1" smtClean="0">
                <a:latin typeface="Times New Roman" pitchFamily="18" charset="0"/>
                <a:cs typeface="Times New Roman" pitchFamily="18" charset="0"/>
              </a:rPr>
              <a:t>общеучебных</a:t>
            </a:r>
            <a:r>
              <a:rPr lang="ru-RU" dirty="0" smtClean="0">
                <a:latin typeface="Times New Roman" pitchFamily="18" charset="0"/>
                <a:cs typeface="Times New Roman" pitchFamily="18" charset="0"/>
              </a:rPr>
              <a:t> навыков, отсутствует устойчивый интерес к предмету, плохо развита память.</a:t>
            </a:r>
          </a:p>
          <a:p>
            <a:pPr algn="just"/>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Как же быть таким ученикам, ведь в русском языке множество сложных правил, а ещё больше слов-исключений?</a:t>
            </a:r>
          </a:p>
          <a:p>
            <a:endParaRPr lang="ru-RU" dirty="0"/>
          </a:p>
        </p:txBody>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pPr algn="just"/>
            <a:r>
              <a:rPr lang="ru-RU" b="1" dirty="0" smtClean="0">
                <a:solidFill>
                  <a:srgbClr val="002060"/>
                </a:solidFill>
                <a:latin typeface="Times New Roman" pitchFamily="18" charset="0"/>
                <a:cs typeface="Times New Roman" pitchFamily="18" charset="0"/>
              </a:rPr>
              <a:t>Одна из причин такого положения – механическое запоминание написания словарных слов. </a:t>
            </a:r>
          </a:p>
          <a:p>
            <a:pPr algn="just"/>
            <a:r>
              <a:rPr lang="ru-RU" b="1" dirty="0" smtClean="0">
                <a:solidFill>
                  <a:srgbClr val="002060"/>
                </a:solidFill>
                <a:latin typeface="Times New Roman" pitchFamily="18" charset="0"/>
                <a:cs typeface="Times New Roman" pitchFamily="18" charset="0"/>
              </a:rPr>
              <a:t> Практика показала, что работа над непроверяемыми написаниями, ориентированная только на такое запоминание слов с такими орфограммами, малоэффективна. </a:t>
            </a:r>
          </a:p>
          <a:p>
            <a:endParaRPr lang="ru-RU" dirty="0"/>
          </a:p>
        </p:txBody>
      </p:sp>
    </p:spTree>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0326" y="845128"/>
            <a:ext cx="4585855" cy="2189018"/>
          </a:xfrm>
          <a:solidFill>
            <a:schemeClr val="accent4">
              <a:lumMod val="40000"/>
              <a:lumOff val="60000"/>
            </a:schemeClr>
          </a:solidFill>
          <a:ln w="38100">
            <a:solidFill>
              <a:schemeClr val="bg2">
                <a:lumMod val="50000"/>
              </a:schemeClr>
            </a:solidFill>
          </a:ln>
        </p:spPr>
        <p:txBody>
          <a:bodyPr>
            <a:normAutofit fontScale="90000"/>
          </a:bodyPr>
          <a:lstStyle/>
          <a:p>
            <a:r>
              <a:rPr lang="ru-RU" sz="1600" dirty="0" smtClean="0"/>
              <a:t/>
            </a:r>
            <a:br>
              <a:rPr lang="ru-RU" sz="1600" dirty="0" smtClean="0"/>
            </a:br>
            <a:r>
              <a:rPr lang="ru-RU" sz="1600" dirty="0" smtClean="0"/>
              <a:t/>
            </a:r>
            <a:br>
              <a:rPr lang="ru-RU" sz="1600" dirty="0" smtClean="0"/>
            </a:br>
            <a:r>
              <a:rPr lang="ru-RU" sz="2700" dirty="0" smtClean="0">
                <a:latin typeface="Times New Roman" pitchFamily="18" charset="0"/>
                <a:cs typeface="Times New Roman" pitchFamily="18" charset="0"/>
              </a:rPr>
              <a:t> Заучивание </a:t>
            </a:r>
            <a:r>
              <a:rPr lang="ru-RU" sz="2700" b="1" dirty="0" smtClean="0">
                <a:solidFill>
                  <a:srgbClr val="0070C0"/>
                </a:solidFill>
                <a:latin typeface="Times New Roman" pitchFamily="18" charset="0"/>
                <a:cs typeface="Times New Roman" pitchFamily="18" charset="0"/>
              </a:rPr>
              <a:t>словарных слов </a:t>
            </a:r>
            <a:r>
              <a:rPr lang="ru-RU" sz="2700" dirty="0" smtClean="0">
                <a:latin typeface="Times New Roman" pitchFamily="18" charset="0"/>
                <a:cs typeface="Times New Roman" pitchFamily="18" charset="0"/>
              </a:rPr>
              <a:t>– исключений из орфографических правил – путем </a:t>
            </a:r>
            <a:r>
              <a:rPr lang="ru-RU" sz="2700" b="1" dirty="0" smtClean="0">
                <a:latin typeface="Times New Roman" pitchFamily="18" charset="0"/>
                <a:cs typeface="Times New Roman" pitchFamily="18" charset="0"/>
              </a:rPr>
              <a:t>включения их в связный рассказ или предложение;</a:t>
            </a:r>
            <a:r>
              <a:rPr lang="ru-RU" sz="1800" b="1" u="sng" dirty="0" smtClean="0"/>
              <a:t/>
            </a:r>
            <a:br>
              <a:rPr lang="ru-RU" sz="1800" b="1" u="sng" dirty="0" smtClean="0"/>
            </a:br>
            <a:endParaRPr lang="ru-RU" sz="1800" dirty="0"/>
          </a:p>
        </p:txBody>
      </p:sp>
      <p:sp>
        <p:nvSpPr>
          <p:cNvPr id="13" name="TextBox 12"/>
          <p:cNvSpPr txBox="1"/>
          <p:nvPr/>
        </p:nvSpPr>
        <p:spPr>
          <a:xfrm>
            <a:off x="1142976" y="4572008"/>
            <a:ext cx="184731" cy="369332"/>
          </a:xfrm>
          <a:prstGeom prst="rect">
            <a:avLst/>
          </a:prstGeom>
          <a:noFill/>
        </p:spPr>
        <p:txBody>
          <a:bodyPr wrap="none" rtlCol="0">
            <a:spAutoFit/>
          </a:bodyPr>
          <a:lstStyle/>
          <a:p>
            <a:endParaRPr lang="ru-RU" dirty="0"/>
          </a:p>
        </p:txBody>
      </p:sp>
      <p:sp>
        <p:nvSpPr>
          <p:cNvPr id="14" name="TextBox 13"/>
          <p:cNvSpPr txBox="1"/>
          <p:nvPr/>
        </p:nvSpPr>
        <p:spPr>
          <a:xfrm>
            <a:off x="928662" y="4071942"/>
            <a:ext cx="184731" cy="369332"/>
          </a:xfrm>
          <a:prstGeom prst="rect">
            <a:avLst/>
          </a:prstGeom>
          <a:noFill/>
        </p:spPr>
        <p:txBody>
          <a:bodyPr wrap="none" rtlCol="0">
            <a:spAutoFit/>
          </a:bodyPr>
          <a:lstStyle/>
          <a:p>
            <a:endParaRPr lang="ru-RU" dirty="0"/>
          </a:p>
        </p:txBody>
      </p:sp>
      <p:sp>
        <p:nvSpPr>
          <p:cNvPr id="18" name="Прямоугольник 17"/>
          <p:cNvSpPr/>
          <p:nvPr/>
        </p:nvSpPr>
        <p:spPr>
          <a:xfrm>
            <a:off x="498765" y="3241964"/>
            <a:ext cx="3158836" cy="2677656"/>
          </a:xfrm>
          <a:prstGeom prst="rect">
            <a:avLst/>
          </a:prstGeom>
          <a:solidFill>
            <a:schemeClr val="accent4">
              <a:lumMod val="20000"/>
              <a:lumOff val="80000"/>
            </a:schemeClr>
          </a:solidFill>
        </p:spPr>
        <p:txBody>
          <a:bodyPr wrap="square">
            <a:spAutoFit/>
          </a:bodyPr>
          <a:lstStyle/>
          <a:p>
            <a:r>
              <a:rPr lang="ru-RU" sz="2400" b="1" dirty="0" smtClean="0">
                <a:latin typeface="Arial" charset="0"/>
              </a:rPr>
              <a:t>Слышишь ШОРОХ? </a:t>
            </a:r>
          </a:p>
          <a:p>
            <a:r>
              <a:rPr lang="ru-RU" sz="2400" b="1" dirty="0" smtClean="0">
                <a:latin typeface="Arial" charset="0"/>
              </a:rPr>
              <a:t>Это ОБЖОРА в куртке с КАПЮШОНОМ  ест КРЫЖОВНИК.</a:t>
            </a:r>
          </a:p>
          <a:p>
            <a:endParaRPr lang="ru-RU" sz="2400" dirty="0"/>
          </a:p>
        </p:txBody>
      </p:sp>
      <p:sp>
        <p:nvSpPr>
          <p:cNvPr id="20" name="Прямоугольник 19"/>
          <p:cNvSpPr/>
          <p:nvPr/>
        </p:nvSpPr>
        <p:spPr>
          <a:xfrm>
            <a:off x="4488872" y="4017819"/>
            <a:ext cx="3616037" cy="1384995"/>
          </a:xfrm>
          <a:prstGeom prst="rect">
            <a:avLst/>
          </a:prstGeom>
          <a:ln>
            <a:solidFill>
              <a:srgbClr val="C00000"/>
            </a:solidFill>
          </a:ln>
        </p:spPr>
        <p:txBody>
          <a:bodyPr wrap="square">
            <a:spAutoFit/>
          </a:bodyPr>
          <a:lstStyle/>
          <a:p>
            <a:pPr algn="ctr" fontAlgn="base">
              <a:spcBef>
                <a:spcPct val="50000"/>
              </a:spcBef>
              <a:spcAft>
                <a:spcPct val="0"/>
              </a:spcAft>
            </a:pPr>
            <a:r>
              <a:rPr lang="ru-RU" sz="2800" b="1" dirty="0" smtClean="0">
                <a:solidFill>
                  <a:srgbClr val="000000"/>
                </a:solidFill>
                <a:effectLst>
                  <a:outerShdw blurRad="38100" dist="38100" dir="2700000" algn="tl">
                    <a:srgbClr val="C0C0C0"/>
                  </a:outerShdw>
                </a:effectLst>
              </a:rPr>
              <a:t>Ц</a:t>
            </a:r>
            <a:r>
              <a:rPr lang="ru-RU" sz="2800" b="1" u="sng" dirty="0" smtClean="0">
                <a:solidFill>
                  <a:srgbClr val="FF0000"/>
                </a:solidFill>
                <a:effectLst>
                  <a:outerShdw blurRad="38100" dist="38100" dir="2700000" algn="tl">
                    <a:srgbClr val="C0C0C0"/>
                  </a:outerShdw>
                </a:effectLst>
              </a:rPr>
              <a:t>Ы</a:t>
            </a:r>
            <a:r>
              <a:rPr lang="ru-RU" sz="2800" b="1" dirty="0" smtClean="0">
                <a:solidFill>
                  <a:srgbClr val="000000"/>
                </a:solidFill>
                <a:effectLst>
                  <a:outerShdw blurRad="38100" dist="38100" dir="2700000" algn="tl">
                    <a:srgbClr val="C0C0C0"/>
                  </a:outerShdw>
                </a:effectLst>
              </a:rPr>
              <a:t>ГАН НА  Ц</a:t>
            </a:r>
            <a:r>
              <a:rPr lang="ru-RU" sz="2800" b="1" u="sng" dirty="0" smtClean="0">
                <a:solidFill>
                  <a:srgbClr val="FF0000"/>
                </a:solidFill>
                <a:effectLst>
                  <a:outerShdw blurRad="38100" dist="38100" dir="2700000" algn="tl">
                    <a:srgbClr val="C0C0C0"/>
                  </a:outerShdw>
                </a:effectLst>
              </a:rPr>
              <a:t>Ы</a:t>
            </a:r>
            <a:r>
              <a:rPr lang="ru-RU" sz="2800" b="1" dirty="0" smtClean="0">
                <a:solidFill>
                  <a:srgbClr val="000000"/>
                </a:solidFill>
                <a:effectLst>
                  <a:outerShdw blurRad="38100" dist="38100" dir="2700000" algn="tl">
                    <a:srgbClr val="C0C0C0"/>
                  </a:outerShdw>
                </a:effectLst>
              </a:rPr>
              <a:t>ПОЧКАХ   Ц</a:t>
            </a:r>
            <a:r>
              <a:rPr lang="ru-RU" sz="2800" b="1" u="sng" dirty="0" smtClean="0">
                <a:solidFill>
                  <a:srgbClr val="FF0000"/>
                </a:solidFill>
                <a:effectLst>
                  <a:outerShdw blurRad="38100" dist="38100" dir="2700000" algn="tl">
                    <a:srgbClr val="C0C0C0"/>
                  </a:outerShdw>
                </a:effectLst>
              </a:rPr>
              <a:t>Ы</a:t>
            </a:r>
            <a:r>
              <a:rPr lang="ru-RU" sz="2800" b="1" dirty="0" smtClean="0">
                <a:solidFill>
                  <a:srgbClr val="000000"/>
                </a:solidFill>
                <a:effectLst>
                  <a:outerShdw blurRad="38100" dist="38100" dir="2700000" algn="tl">
                    <a:srgbClr val="C0C0C0"/>
                  </a:outerShdw>
                </a:effectLst>
              </a:rPr>
              <a:t>КНУЛ    НА </a:t>
            </a:r>
            <a:r>
              <a:rPr lang="ru-RU" sz="2800" dirty="0" smtClean="0">
                <a:solidFill>
                  <a:srgbClr val="000000"/>
                </a:solidFill>
                <a:effectLst>
                  <a:outerShdw blurRad="38100" dist="38100" dir="2700000" algn="tl">
                    <a:srgbClr val="C0C0C0"/>
                  </a:outerShdw>
                </a:effectLst>
              </a:rPr>
              <a:t>цыплёнка </a:t>
            </a:r>
            <a:r>
              <a:rPr lang="ru-RU" sz="2800" b="1" dirty="0" smtClean="0">
                <a:solidFill>
                  <a:srgbClr val="000000"/>
                </a:solidFill>
                <a:effectLst>
                  <a:outerShdw blurRad="38100" dist="38100" dir="2700000" algn="tl">
                    <a:srgbClr val="C0C0C0"/>
                  </a:outerShdw>
                </a:effectLst>
              </a:rPr>
              <a:t>«Ц</a:t>
            </a:r>
            <a:r>
              <a:rPr lang="ru-RU" sz="2800" b="1" u="sng" dirty="0" smtClean="0">
                <a:solidFill>
                  <a:srgbClr val="FF0000"/>
                </a:solidFill>
                <a:effectLst>
                  <a:outerShdw blurRad="38100" dist="38100" dir="2700000" algn="tl">
                    <a:srgbClr val="C0C0C0"/>
                  </a:outerShdw>
                </a:effectLst>
              </a:rPr>
              <a:t>Ы</a:t>
            </a:r>
            <a:r>
              <a:rPr lang="ru-RU" sz="2800" b="1" dirty="0" smtClean="0">
                <a:solidFill>
                  <a:srgbClr val="000000"/>
                </a:solidFill>
                <a:effectLst>
                  <a:outerShdw blurRad="38100" dist="38100" dir="2700000" algn="tl">
                    <a:srgbClr val="C0C0C0"/>
                  </a:outerShdw>
                </a:effectLst>
              </a:rPr>
              <a:t>Ц» </a:t>
            </a:r>
            <a:endParaRPr lang="ru-RU" sz="2800" dirty="0">
              <a:solidFill>
                <a:srgbClr val="000000"/>
              </a:solidFill>
              <a:effectLst>
                <a:outerShdw blurRad="38100" dist="38100" dir="2700000" algn="tl">
                  <a:srgbClr val="C0C0C0"/>
                </a:outerShdw>
              </a:effectLst>
            </a:endParaRPr>
          </a:p>
        </p:txBody>
      </p:sp>
      <p:pic>
        <p:nvPicPr>
          <p:cNvPr id="22" name="Picture 3"/>
          <p:cNvPicPr>
            <a:picLocks noChangeAspect="1" noChangeArrowheads="1"/>
          </p:cNvPicPr>
          <p:nvPr/>
        </p:nvPicPr>
        <p:blipFill>
          <a:blip r:embed="rId2" cstate="print"/>
          <a:srcRect/>
          <a:stretch>
            <a:fillRect/>
          </a:stretch>
        </p:blipFill>
        <p:spPr>
          <a:xfrm>
            <a:off x="5306290" y="692296"/>
            <a:ext cx="2195059" cy="2634071"/>
          </a:xfrm>
          <a:prstGeom prst="rect">
            <a:avLst/>
          </a:prstGeom>
        </p:spPr>
      </p:pic>
      <p:pic>
        <p:nvPicPr>
          <p:cNvPr id="23" name="Picture 4"/>
          <p:cNvPicPr>
            <a:picLocks noChangeAspect="1" noChangeArrowheads="1"/>
          </p:cNvPicPr>
          <p:nvPr/>
        </p:nvPicPr>
        <p:blipFill>
          <a:blip r:embed="rId3" cstate="email"/>
          <a:srcRect/>
          <a:stretch>
            <a:fillRect/>
          </a:stretch>
        </p:blipFill>
        <p:spPr bwMode="auto">
          <a:xfrm>
            <a:off x="7245927" y="3294845"/>
            <a:ext cx="863313" cy="1013920"/>
          </a:xfrm>
          <a:prstGeom prst="rect">
            <a:avLst/>
          </a:prstGeom>
          <a:noFill/>
          <a:ln w="9525">
            <a:noFill/>
            <a:miter lim="800000"/>
            <a:headEnd/>
            <a:tailEnd/>
          </a:ln>
          <a:effectLst/>
        </p:spPr>
      </p:pic>
      <p:sp>
        <p:nvSpPr>
          <p:cNvPr id="17" name="Содержимое 16"/>
          <p:cNvSpPr>
            <a:spLocks noGrp="1"/>
          </p:cNvSpPr>
          <p:nvPr>
            <p:ph sz="half" idx="1"/>
          </p:nvPr>
        </p:nvSpPr>
        <p:spPr>
          <a:xfrm flipV="1">
            <a:off x="3394363" y="6691744"/>
            <a:ext cx="4668981" cy="166255"/>
          </a:xfrm>
        </p:spPr>
        <p:txBody>
          <a:bodyPr>
            <a:normAutofit fontScale="25000" lnSpcReduction="20000"/>
          </a:bodyPr>
          <a:lstStyle/>
          <a:p>
            <a:endParaRPr lang="ru-RU"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Clr clrSpc="rgb" dir="cw">
                                      <p:cBhvr override="childStyle">
                                        <p:cTn id="6" dur="200" fill="hold"/>
                                        <p:tgtEl>
                                          <p:spTgt spid="23"/>
                                        </p:tgtEl>
                                        <p:attrNameLst>
                                          <p:attrName>style.color</p:attrName>
                                        </p:attrNameLst>
                                      </p:cBhvr>
                                      <p:to>
                                        <a:schemeClr val="bg1"/>
                                      </p:to>
                                    </p:animClr>
                                    <p:animClr clrSpc="rgb" dir="cw">
                                      <p:cBhvr>
                                        <p:cTn id="7" dur="200" fill="hold"/>
                                        <p:tgtEl>
                                          <p:spTgt spid="23"/>
                                        </p:tgtEl>
                                        <p:attrNameLst>
                                          <p:attrName>fillcolor</p:attrName>
                                        </p:attrNameLst>
                                      </p:cBhvr>
                                      <p:to>
                                        <a:schemeClr val="bg1"/>
                                      </p:to>
                                    </p:animClr>
                                    <p:set>
                                      <p:cBhvr>
                                        <p:cTn id="8" dur="200" fill="hold"/>
                                        <p:tgtEl>
                                          <p:spTgt spid="23"/>
                                        </p:tgtEl>
                                        <p:attrNameLst>
                                          <p:attrName>fill.type</p:attrName>
                                        </p:attrNameLst>
                                      </p:cBhvr>
                                      <p:to>
                                        <p:strVal val="solid"/>
                                      </p:to>
                                    </p:set>
                                    <p:set>
                                      <p:cBhvr>
                                        <p:cTn id="9" dur="200" fill="hold"/>
                                        <p:tgtEl>
                                          <p:spTgt spid="23"/>
                                        </p:tgtEl>
                                        <p:attrNameLst>
                                          <p:attrName>fill.on</p:attrName>
                                        </p:attrNameLst>
                                      </p:cBhvr>
                                      <p:to>
                                        <p:strVal val="true"/>
                                      </p:to>
                                    </p:set>
                                    <p:animRot by="120000">
                                      <p:cBhvr>
                                        <p:cTn id="10" dur="200" fill="hold">
                                          <p:stCondLst>
                                            <p:cond delay="0"/>
                                          </p:stCondLst>
                                        </p:cTn>
                                        <p:tgtEl>
                                          <p:spTgt spid="23"/>
                                        </p:tgtEl>
                                        <p:attrNameLst>
                                          <p:attrName>r</p:attrName>
                                        </p:attrNameLst>
                                      </p:cBhvr>
                                    </p:animRot>
                                    <p:animRot by="-240000">
                                      <p:cBhvr>
                                        <p:cTn id="11" dur="400" fill="hold">
                                          <p:stCondLst>
                                            <p:cond delay="400"/>
                                          </p:stCondLst>
                                        </p:cTn>
                                        <p:tgtEl>
                                          <p:spTgt spid="23"/>
                                        </p:tgtEl>
                                        <p:attrNameLst>
                                          <p:attrName>r</p:attrName>
                                        </p:attrNameLst>
                                      </p:cBhvr>
                                    </p:animRot>
                                    <p:animRot by="240000">
                                      <p:cBhvr>
                                        <p:cTn id="12" dur="400" fill="hold">
                                          <p:stCondLst>
                                            <p:cond delay="800"/>
                                          </p:stCondLst>
                                        </p:cTn>
                                        <p:tgtEl>
                                          <p:spTgt spid="23"/>
                                        </p:tgtEl>
                                        <p:attrNameLst>
                                          <p:attrName>r</p:attrName>
                                        </p:attrNameLst>
                                      </p:cBhvr>
                                    </p:animRot>
                                    <p:animRot by="-240000">
                                      <p:cBhvr>
                                        <p:cTn id="13" dur="400" fill="hold">
                                          <p:stCondLst>
                                            <p:cond delay="1200"/>
                                          </p:stCondLst>
                                        </p:cTn>
                                        <p:tgtEl>
                                          <p:spTgt spid="23"/>
                                        </p:tgtEl>
                                        <p:attrNameLst>
                                          <p:attrName>r</p:attrName>
                                        </p:attrNameLst>
                                      </p:cBhvr>
                                    </p:animRot>
                                    <p:animRot by="120000">
                                      <p:cBhvr>
                                        <p:cTn id="14" dur="400" fill="hold">
                                          <p:stCondLst>
                                            <p:cond delay="16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3"/>
          <p:cNvPicPr>
            <a:picLocks noChangeAspect="1" noChangeArrowheads="1"/>
          </p:cNvPicPr>
          <p:nvPr/>
        </p:nvPicPr>
        <p:blipFill>
          <a:blip r:embed="rId2" cstate="print"/>
          <a:srcRect t="10886" r="13232"/>
          <a:stretch>
            <a:fillRect/>
          </a:stretch>
        </p:blipFill>
        <p:spPr bwMode="auto">
          <a:xfrm>
            <a:off x="6510299" y="153824"/>
            <a:ext cx="2633701" cy="2028687"/>
          </a:xfrm>
          <a:prstGeom prst="rect">
            <a:avLst/>
          </a:prstGeom>
          <a:noFill/>
          <a:ln w="9525">
            <a:noFill/>
            <a:miter lim="800000"/>
            <a:headEnd/>
            <a:tailEnd/>
          </a:ln>
        </p:spPr>
      </p:pic>
      <p:sp>
        <p:nvSpPr>
          <p:cNvPr id="2" name="Заголовок 1"/>
          <p:cNvSpPr>
            <a:spLocks noGrp="1"/>
          </p:cNvSpPr>
          <p:nvPr>
            <p:ph type="title"/>
          </p:nvPr>
        </p:nvSpPr>
        <p:spPr>
          <a:xfrm>
            <a:off x="498764" y="1122217"/>
            <a:ext cx="7616536" cy="568471"/>
          </a:xfrm>
        </p:spPr>
        <p:txBody>
          <a:bodyPr>
            <a:normAutofit fontScale="90000"/>
          </a:bodyPr>
          <a:lstStyle/>
          <a:p>
            <a:r>
              <a:rPr lang="ru-RU" sz="4000" b="1" dirty="0" smtClean="0">
                <a:solidFill>
                  <a:srgbClr val="00B050"/>
                </a:solidFill>
                <a:latin typeface="Times New Roman" pitchFamily="18" charset="0"/>
                <a:cs typeface="Times New Roman" pitchFamily="18" charset="0"/>
              </a:rPr>
              <a:t>Схематично- рисуночная мнемоника</a:t>
            </a:r>
            <a:r>
              <a:rPr lang="ru-RU" i="1" dirty="0" smtClean="0">
                <a:solidFill>
                  <a:srgbClr val="002060"/>
                </a:solidFill>
                <a:latin typeface="Arial" panose="020B0604020202020204" pitchFamily="34" charset="0"/>
                <a:cs typeface="Arial" panose="020B0604020202020204" pitchFamily="34" charset="0"/>
              </a:rPr>
              <a:t/>
            </a:r>
            <a:br>
              <a:rPr lang="ru-RU" i="1" dirty="0" smtClean="0">
                <a:solidFill>
                  <a:srgbClr val="002060"/>
                </a:solidFill>
                <a:latin typeface="Arial" panose="020B0604020202020204" pitchFamily="34" charset="0"/>
                <a:cs typeface="Arial" panose="020B0604020202020204" pitchFamily="34" charset="0"/>
              </a:rPr>
            </a:br>
            <a:endParaRPr lang="ru-RU" dirty="0">
              <a:solidFill>
                <a:srgbClr val="00B050"/>
              </a:solidFill>
            </a:endParaRPr>
          </a:p>
        </p:txBody>
      </p:sp>
      <p:sp>
        <p:nvSpPr>
          <p:cNvPr id="3" name="Содержимое 2"/>
          <p:cNvSpPr>
            <a:spLocks noGrp="1"/>
          </p:cNvSpPr>
          <p:nvPr>
            <p:ph idx="1"/>
          </p:nvPr>
        </p:nvSpPr>
        <p:spPr>
          <a:xfrm>
            <a:off x="521293" y="1825625"/>
            <a:ext cx="5973511" cy="4019698"/>
          </a:xfrm>
        </p:spPr>
        <p:txBody>
          <a:bodyPr>
            <a:normAutofit fontScale="92500" lnSpcReduction="10000"/>
          </a:bodyPr>
          <a:lstStyle/>
          <a:p>
            <a:r>
              <a:rPr lang="ru-RU" b="1" dirty="0" smtClean="0">
                <a:solidFill>
                  <a:schemeClr val="tx2">
                    <a:lumMod val="75000"/>
                  </a:schemeClr>
                </a:solidFill>
                <a:latin typeface="Times New Roman" pitchFamily="18" charset="0"/>
                <a:cs typeface="Times New Roman" pitchFamily="18" charset="0"/>
              </a:rPr>
              <a:t>К запоминанию правописания каждого слова стоит подходить творчески. Например, сложные слова можно … рисовать. Вместо непроверяемых гласных и согласных – буквы-рисунки, подобранные на основе ассоциаций. Поступив таким образом, мы используем главное правило эффективного запо­минания — для того чтобы запомнить, нужно установить связь.</a:t>
            </a:r>
          </a:p>
          <a:p>
            <a:endParaRPr lang="ru-RU" dirty="0"/>
          </a:p>
        </p:txBody>
      </p:sp>
      <p:pic>
        <p:nvPicPr>
          <p:cNvPr id="5" name="Picture 2" descr="9"/>
          <p:cNvPicPr>
            <a:picLocks noChangeAspect="1" noChangeArrowheads="1"/>
          </p:cNvPicPr>
          <p:nvPr/>
        </p:nvPicPr>
        <p:blipFill>
          <a:blip r:embed="rId3" cstate="print"/>
          <a:srcRect b="23529"/>
          <a:stretch>
            <a:fillRect/>
          </a:stretch>
        </p:blipFill>
        <p:spPr bwMode="auto">
          <a:xfrm>
            <a:off x="6432135" y="1837345"/>
            <a:ext cx="2711865" cy="1555334"/>
          </a:xfrm>
          <a:prstGeom prst="rect">
            <a:avLst/>
          </a:prstGeom>
          <a:noFill/>
          <a:ln w="9525">
            <a:noFill/>
            <a:miter lim="800000"/>
            <a:headEnd/>
            <a:tailEnd/>
          </a:ln>
        </p:spPr>
      </p:pic>
      <p:pic>
        <p:nvPicPr>
          <p:cNvPr id="6" name="Picture 2" descr="4"/>
          <p:cNvPicPr>
            <a:picLocks noChangeAspect="1" noChangeArrowheads="1"/>
          </p:cNvPicPr>
          <p:nvPr/>
        </p:nvPicPr>
        <p:blipFill>
          <a:blip r:embed="rId4" cstate="print"/>
          <a:srcRect/>
          <a:stretch>
            <a:fillRect/>
          </a:stretch>
        </p:blipFill>
        <p:spPr bwMode="auto">
          <a:xfrm>
            <a:off x="6865121" y="3179036"/>
            <a:ext cx="2278879" cy="1709159"/>
          </a:xfrm>
          <a:prstGeom prst="rect">
            <a:avLst/>
          </a:prstGeom>
          <a:noFill/>
          <a:ln w="9525">
            <a:noFill/>
            <a:miter lim="800000"/>
            <a:headEnd/>
            <a:tailEnd/>
          </a:ln>
        </p:spPr>
      </p:pic>
      <p:pic>
        <p:nvPicPr>
          <p:cNvPr id="7" name="Picture 7"/>
          <p:cNvPicPr>
            <a:picLocks noChangeAspect="1" noChangeArrowheads="1"/>
          </p:cNvPicPr>
          <p:nvPr/>
        </p:nvPicPr>
        <p:blipFill>
          <a:blip r:embed="rId5" cstate="print"/>
          <a:srcRect/>
          <a:stretch>
            <a:fillRect/>
          </a:stretch>
        </p:blipFill>
        <p:spPr bwMode="auto">
          <a:xfrm>
            <a:off x="6836637" y="4469451"/>
            <a:ext cx="2307363" cy="1730522"/>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6"/>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C:\Users\Татьяна\Desktop\IMG_20181126_102751.jpg"/>
          <p:cNvPicPr/>
          <p:nvPr/>
        </p:nvPicPr>
        <p:blipFill>
          <a:blip r:embed="rId2" cstate="print"/>
          <a:srcRect t="6965" b="20330"/>
          <a:stretch>
            <a:fillRect/>
          </a:stretch>
        </p:blipFill>
        <p:spPr bwMode="auto">
          <a:xfrm>
            <a:off x="2648861" y="2290273"/>
            <a:ext cx="6042212" cy="3597779"/>
          </a:xfrm>
          <a:prstGeom prst="rect">
            <a:avLst/>
          </a:prstGeom>
          <a:ln>
            <a:noFill/>
          </a:ln>
          <a:effectLst>
            <a:softEdge rad="112500"/>
          </a:effectLst>
        </p:spPr>
      </p:pic>
      <p:sp>
        <p:nvSpPr>
          <p:cNvPr id="2" name="Заголовок 1"/>
          <p:cNvSpPr>
            <a:spLocks noGrp="1"/>
          </p:cNvSpPr>
          <p:nvPr>
            <p:ph type="title"/>
          </p:nvPr>
        </p:nvSpPr>
        <p:spPr>
          <a:xfrm>
            <a:off x="5161660" y="838200"/>
            <a:ext cx="3050848" cy="852489"/>
          </a:xfrm>
        </p:spPr>
        <p:txBody>
          <a:bodyPr>
            <a:normAutofit/>
          </a:bodyPr>
          <a:lstStyle/>
          <a:p>
            <a:pPr algn="ctr"/>
            <a:r>
              <a:rPr lang="ru-RU" sz="2000" b="1" dirty="0" smtClean="0">
                <a:solidFill>
                  <a:srgbClr val="0070C0"/>
                </a:solidFill>
              </a:rPr>
              <a:t>Рисунки </a:t>
            </a:r>
            <a:br>
              <a:rPr lang="ru-RU" sz="2000" b="1" dirty="0" smtClean="0">
                <a:solidFill>
                  <a:srgbClr val="0070C0"/>
                </a:solidFill>
              </a:rPr>
            </a:br>
            <a:r>
              <a:rPr lang="ru-RU" sz="2000" b="1" dirty="0" smtClean="0">
                <a:solidFill>
                  <a:srgbClr val="0070C0"/>
                </a:solidFill>
              </a:rPr>
              <a:t>словарных слов</a:t>
            </a:r>
            <a:endParaRPr lang="ru-RU" sz="2000" b="1" dirty="0">
              <a:solidFill>
                <a:srgbClr val="0070C0"/>
              </a:solidFill>
            </a:endParaRPr>
          </a:p>
        </p:txBody>
      </p:sp>
      <p:pic>
        <p:nvPicPr>
          <p:cNvPr id="5" name="Содержимое 4" descr="C:\Users\Татьяна\Desktop\IMG_20181126_102849.jpg"/>
          <p:cNvPicPr>
            <a:picLocks noGrp="1"/>
          </p:cNvPicPr>
          <p:nvPr>
            <p:ph idx="1"/>
          </p:nvPr>
        </p:nvPicPr>
        <p:blipFill>
          <a:blip r:embed="rId3" cstate="print"/>
          <a:srcRect/>
          <a:stretch>
            <a:fillRect/>
          </a:stretch>
        </p:blipFill>
        <p:spPr bwMode="auto">
          <a:xfrm>
            <a:off x="0" y="0"/>
            <a:ext cx="5271247" cy="4088653"/>
          </a:xfrm>
          <a:prstGeom prst="rect">
            <a:avLst/>
          </a:prstGeom>
          <a:ln>
            <a:noFill/>
          </a:ln>
          <a:effectLst>
            <a:softEdge rad="112500"/>
          </a:effectLst>
        </p:spPr>
      </p:pic>
      <p:sp>
        <p:nvSpPr>
          <p:cNvPr id="6" name="TextBox 5"/>
          <p:cNvSpPr txBox="1"/>
          <p:nvPr/>
        </p:nvSpPr>
        <p:spPr>
          <a:xfrm>
            <a:off x="1307507" y="3982340"/>
            <a:ext cx="1017010" cy="369332"/>
          </a:xfrm>
          <a:prstGeom prst="rect">
            <a:avLst/>
          </a:prstGeom>
          <a:noFill/>
        </p:spPr>
        <p:txBody>
          <a:bodyPr wrap="square" rtlCol="0">
            <a:spAutoFit/>
          </a:bodyPr>
          <a:lstStyle/>
          <a:p>
            <a:r>
              <a:rPr lang="ru-RU" dirty="0" smtClean="0">
                <a:solidFill>
                  <a:srgbClr val="0070C0"/>
                </a:solidFill>
              </a:rPr>
              <a:t>5г класс </a:t>
            </a:r>
            <a:endParaRPr lang="ru-RU" dirty="0">
              <a:solidFill>
                <a:srgbClr val="0070C0"/>
              </a:solidFill>
            </a:endParaRPr>
          </a:p>
        </p:txBody>
      </p:sp>
      <p:sp>
        <p:nvSpPr>
          <p:cNvPr id="8" name="TextBox 7"/>
          <p:cNvSpPr txBox="1"/>
          <p:nvPr/>
        </p:nvSpPr>
        <p:spPr>
          <a:xfrm>
            <a:off x="6588807" y="5768411"/>
            <a:ext cx="994568" cy="369332"/>
          </a:xfrm>
          <a:prstGeom prst="rect">
            <a:avLst/>
          </a:prstGeom>
          <a:noFill/>
        </p:spPr>
        <p:txBody>
          <a:bodyPr wrap="square" rtlCol="0">
            <a:spAutoFit/>
          </a:bodyPr>
          <a:lstStyle/>
          <a:p>
            <a:r>
              <a:rPr lang="ru-RU" dirty="0" smtClean="0">
                <a:solidFill>
                  <a:srgbClr val="0070C0"/>
                </a:solidFill>
              </a:rPr>
              <a:t>7в класс</a:t>
            </a:r>
            <a:endParaRPr lang="ru-RU" dirty="0">
              <a:solidFill>
                <a:srgbClr val="0070C0"/>
              </a:solidFill>
            </a:endParaRPr>
          </a:p>
        </p:txBody>
      </p:sp>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526474"/>
            <a:ext cx="7486650" cy="1164216"/>
          </a:xfrm>
        </p:spPr>
        <p:txBody>
          <a:bodyPr/>
          <a:lstStyle/>
          <a:p>
            <a:r>
              <a:rPr lang="ru-RU" b="1" dirty="0" smtClean="0">
                <a:solidFill>
                  <a:srgbClr val="0070C0"/>
                </a:solidFill>
                <a:latin typeface="Times New Roman" pitchFamily="18" charset="0"/>
                <a:cs typeface="Times New Roman" pitchFamily="18" charset="0"/>
              </a:rPr>
              <a:t>Орфоэпия</a:t>
            </a:r>
            <a:endParaRPr lang="ru-RU" b="1" dirty="0">
              <a:solidFill>
                <a:srgbClr val="0070C0"/>
              </a:solidFill>
              <a:latin typeface="Times New Roman" pitchFamily="18" charset="0"/>
              <a:cs typeface="Times New Roman" pitchFamily="18" charset="0"/>
            </a:endParaRPr>
          </a:p>
        </p:txBody>
      </p:sp>
      <p:sp>
        <p:nvSpPr>
          <p:cNvPr id="3" name="Содержимое 2"/>
          <p:cNvSpPr>
            <a:spLocks noGrp="1"/>
          </p:cNvSpPr>
          <p:nvPr>
            <p:ph sz="quarter" idx="1"/>
          </p:nvPr>
        </p:nvSpPr>
        <p:spPr>
          <a:xfrm>
            <a:off x="457200" y="1340768"/>
            <a:ext cx="8229600" cy="4785395"/>
          </a:xfrm>
        </p:spPr>
        <p:txBody>
          <a:bodyPr>
            <a:normAutofit/>
          </a:bodyPr>
          <a:lstStyle/>
          <a:p>
            <a:pPr>
              <a:buNone/>
            </a:pPr>
            <a:r>
              <a:rPr lang="ru-RU" sz="3200" b="1" dirty="0" smtClean="0">
                <a:solidFill>
                  <a:srgbClr val="00B050"/>
                </a:solidFill>
                <a:latin typeface="Times New Roman" pitchFamily="18" charset="0"/>
                <a:cs typeface="Times New Roman" pitchFamily="18" charset="0"/>
              </a:rPr>
              <a:t>Схематично-рисуночная мнемоника</a:t>
            </a:r>
            <a:endParaRPr lang="ru-RU" sz="3200" b="1" dirty="0">
              <a:solidFill>
                <a:srgbClr val="00B050"/>
              </a:solidFill>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cstate="print"/>
          <a:srcRect/>
          <a:stretch>
            <a:fillRect/>
          </a:stretch>
        </p:blipFill>
        <p:spPr bwMode="auto">
          <a:xfrm>
            <a:off x="0" y="2060848"/>
            <a:ext cx="2643206" cy="2363202"/>
          </a:xfrm>
          <a:prstGeom prst="rect">
            <a:avLst/>
          </a:prstGeom>
          <a:noFill/>
          <a:ln w="38100">
            <a:solidFill>
              <a:srgbClr val="00B050"/>
            </a:solid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6012160" y="2348880"/>
            <a:ext cx="2928958" cy="2113797"/>
          </a:xfrm>
          <a:prstGeom prst="rect">
            <a:avLst/>
          </a:prstGeom>
          <a:noFill/>
          <a:ln w="38100">
            <a:solidFill>
              <a:srgbClr val="0070C0"/>
            </a:solidFill>
            <a:miter lim="800000"/>
            <a:headEnd/>
            <a:tailEnd/>
          </a:ln>
        </p:spPr>
      </p:pic>
      <p:pic>
        <p:nvPicPr>
          <p:cNvPr id="6" name="Рисунок 5"/>
          <p:cNvPicPr/>
          <p:nvPr/>
        </p:nvPicPr>
        <p:blipFill>
          <a:blip r:embed="rId4" cstate="print"/>
          <a:srcRect/>
          <a:stretch>
            <a:fillRect/>
          </a:stretch>
        </p:blipFill>
        <p:spPr bwMode="auto">
          <a:xfrm>
            <a:off x="3203848" y="3717032"/>
            <a:ext cx="2643206" cy="2714644"/>
          </a:xfrm>
          <a:prstGeom prst="rect">
            <a:avLst/>
          </a:prstGeom>
          <a:noFill/>
          <a:ln w="38100">
            <a:solidFill>
              <a:srgbClr val="FF0000"/>
            </a:solidFill>
            <a:miter lim="800000"/>
            <a:headEnd/>
            <a:tailEnd/>
          </a:ln>
        </p:spPr>
      </p:pic>
      <p:pic>
        <p:nvPicPr>
          <p:cNvPr id="7" name="Picture 2" descr="17-1"/>
          <p:cNvPicPr>
            <a:picLocks noChangeAspect="1" noChangeArrowheads="1"/>
          </p:cNvPicPr>
          <p:nvPr/>
        </p:nvPicPr>
        <p:blipFill>
          <a:blip r:embed="rId5" cstate="print"/>
          <a:srcRect/>
          <a:stretch>
            <a:fillRect/>
          </a:stretch>
        </p:blipFill>
        <p:spPr bwMode="auto">
          <a:xfrm>
            <a:off x="6372200" y="4797152"/>
            <a:ext cx="2206174" cy="1785950"/>
          </a:xfrm>
          <a:prstGeom prst="rect">
            <a:avLst/>
          </a:prstGeom>
          <a:noFill/>
          <a:ln w="38100">
            <a:solidFill>
              <a:schemeClr val="accent2">
                <a:lumMod val="75000"/>
              </a:schemeClr>
            </a:solidFill>
            <a:miter lim="800000"/>
            <a:headEnd/>
            <a:tailEnd/>
          </a:ln>
        </p:spPr>
      </p:pic>
      <p:pic>
        <p:nvPicPr>
          <p:cNvPr id="8" name="Рисунок 7"/>
          <p:cNvPicPr/>
          <p:nvPr/>
        </p:nvPicPr>
        <p:blipFill>
          <a:blip r:embed="rId6" cstate="print"/>
          <a:srcRect/>
          <a:stretch>
            <a:fillRect/>
          </a:stretch>
        </p:blipFill>
        <p:spPr bwMode="auto">
          <a:xfrm>
            <a:off x="571472" y="4643446"/>
            <a:ext cx="2286016" cy="1928826"/>
          </a:xfrm>
          <a:prstGeom prst="rect">
            <a:avLst/>
          </a:prstGeom>
          <a:noFill/>
          <a:ln w="57150">
            <a:solidFill>
              <a:srgbClr val="7030A0"/>
            </a:solidFill>
            <a:miter lim="800000"/>
            <a:headEnd/>
            <a:tailEnd/>
          </a:ln>
        </p:spPr>
      </p:pic>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628650" y="1330037"/>
            <a:ext cx="7486650" cy="4677064"/>
          </a:xfrm>
        </p:spPr>
        <p:txBody>
          <a:bodyPr>
            <a:normAutofit lnSpcReduction="10000"/>
          </a:bodyPr>
          <a:lstStyle/>
          <a:p>
            <a:r>
              <a:rPr lang="ru-RU" dirty="0" smtClean="0">
                <a:latin typeface="Times New Roman" pitchFamily="18" charset="0"/>
                <a:cs typeface="Times New Roman" pitchFamily="18" charset="0"/>
              </a:rPr>
              <a:t>После знакомства с подобной образовательной технологией школьники с удовольствием выполняют домашние задания, связанные с придумыванием собственных ассоциативных образов, помогающих облегченному запоминанию правил. Использование приемов мнемотехники на уроках русского языка способствует развитию у учащихся с ОВЗ одной из универсальных базовых способностей – способности воображения, запоминания, а, следовательно, соответствует задачам современного филологического образования. </a:t>
            </a:r>
          </a:p>
          <a:p>
            <a:endParaRPr lang="ru-RU" dirty="0"/>
          </a:p>
        </p:txBody>
      </p:sp>
    </p:spTree>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628650" y="1302327"/>
            <a:ext cx="7486650" cy="4704773"/>
          </a:xfrm>
        </p:spPr>
        <p:txBody>
          <a:bodyPr/>
          <a:lstStyle/>
          <a:p>
            <a:r>
              <a:rPr lang="ru-RU" dirty="0" smtClean="0">
                <a:latin typeface="Times New Roman" pitchFamily="18" charset="0"/>
                <a:cs typeface="Times New Roman" pitchFamily="18" charset="0"/>
              </a:rPr>
              <a:t>В своей работе мы рассмотрели отдельные способы и приёмы запоминания трудных для написания слов. Постарались создать копилку эффективных мнемонических приёмов, которые были апробированы на уроках русского языка. Освоение этих приёмов не отнимет много сил, но сэкономит время на подготовку к урокам, экзаменам. </a:t>
            </a:r>
          </a:p>
          <a:p>
            <a:endParaRPr lang="ru-RU" dirty="0"/>
          </a:p>
        </p:txBody>
      </p:sp>
    </p:spTree>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42109"/>
            <a:ext cx="8229600" cy="1486758"/>
          </a:xfrm>
        </p:spPr>
        <p:txBody>
          <a:bodyPr>
            <a:normAutofit fontScale="90000"/>
          </a:bodyPr>
          <a:lstStyle/>
          <a:p>
            <a:r>
              <a:rPr lang="ru-RU" sz="4000" dirty="0" smtClean="0">
                <a:latin typeface="Times New Roman" pitchFamily="18" charset="0"/>
                <a:cs typeface="Times New Roman" pitchFamily="18" charset="0"/>
              </a:rPr>
              <a:t>«Каждое общение ребенка со своим педагогом должно вселять в него радость и оптимизм».</a:t>
            </a:r>
            <a:br>
              <a:rPr lang="ru-RU" sz="4000" dirty="0" smtClean="0">
                <a:latin typeface="Times New Roman" pitchFamily="18" charset="0"/>
                <a:cs typeface="Times New Roman" pitchFamily="18" charset="0"/>
              </a:rPr>
            </a:br>
            <a:r>
              <a:rPr lang="ru-RU" sz="4000" dirty="0" smtClean="0">
                <a:latin typeface="Times New Roman" pitchFamily="18" charset="0"/>
                <a:cs typeface="Times New Roman" pitchFamily="18" charset="0"/>
              </a:rPr>
              <a:t>                           Ш.М. </a:t>
            </a:r>
            <a:r>
              <a:rPr lang="ru-RU" sz="4000" dirty="0" err="1" smtClean="0">
                <a:latin typeface="Times New Roman" pitchFamily="18" charset="0"/>
                <a:cs typeface="Times New Roman" pitchFamily="18" charset="0"/>
              </a:rPr>
              <a:t>Амонашвили</a:t>
            </a:r>
            <a:r>
              <a:rPr lang="ru-RU" sz="4000" dirty="0" smtClean="0">
                <a:latin typeface="Times New Roman" pitchFamily="18" charset="0"/>
                <a:cs typeface="Times New Roman" pitchFamily="18" charset="0"/>
              </a:rPr>
              <a:t>.</a:t>
            </a:r>
            <a:endParaRPr lang="ru-RU" sz="4000" dirty="0">
              <a:latin typeface="Times New Roman" pitchFamily="18" charset="0"/>
              <a:cs typeface="Times New Roman" pitchFamily="18" charset="0"/>
            </a:endParaRPr>
          </a:p>
        </p:txBody>
      </p:sp>
      <p:pic>
        <p:nvPicPr>
          <p:cNvPr id="4098" name="Picture 2" descr="C:\Documents and Settings\юля\Мои документы\маша.gif"/>
          <p:cNvPicPr>
            <a:picLocks noGrp="1" noChangeAspect="1" noChangeArrowheads="1"/>
          </p:cNvPicPr>
          <p:nvPr>
            <p:ph idx="1"/>
          </p:nvPr>
        </p:nvPicPr>
        <p:blipFill>
          <a:blip r:embed="rId2" cstate="print"/>
          <a:srcRect/>
          <a:stretch>
            <a:fillRect/>
          </a:stretch>
        </p:blipFill>
        <p:spPr bwMode="auto">
          <a:xfrm>
            <a:off x="1454728" y="2452254"/>
            <a:ext cx="4308764" cy="3977141"/>
          </a:xfrm>
          <a:prstGeom prst="rect">
            <a:avLst/>
          </a:prstGeom>
          <a:noFill/>
        </p:spPr>
      </p:pic>
    </p:spTree>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lgn="ctr">
              <a:buNone/>
            </a:pPr>
            <a:r>
              <a:rPr lang="ru-RU" sz="7200" dirty="0" smtClean="0">
                <a:solidFill>
                  <a:schemeClr val="accent6">
                    <a:lumMod val="50000"/>
                  </a:schemeClr>
                </a:solidFill>
              </a:rPr>
              <a:t>Спасибо </a:t>
            </a:r>
          </a:p>
          <a:p>
            <a:pPr marL="0" indent="0" algn="ctr">
              <a:buNone/>
            </a:pPr>
            <a:r>
              <a:rPr lang="ru-RU" sz="7200" smtClean="0">
                <a:solidFill>
                  <a:schemeClr val="accent6">
                    <a:lumMod val="50000"/>
                  </a:schemeClr>
                </a:solidFill>
              </a:rPr>
              <a:t>за </a:t>
            </a:r>
          </a:p>
          <a:p>
            <a:pPr marL="0" indent="0" algn="ctr">
              <a:buNone/>
            </a:pPr>
            <a:r>
              <a:rPr lang="ru-RU" sz="7200" smtClean="0">
                <a:solidFill>
                  <a:schemeClr val="accent6">
                    <a:lumMod val="50000"/>
                  </a:schemeClr>
                </a:solidFill>
              </a:rPr>
              <a:t>внимание!</a:t>
            </a:r>
            <a:endParaRPr lang="ru-RU" sz="7200" dirty="0">
              <a:solidFill>
                <a:schemeClr val="accent6">
                  <a:lumMod val="50000"/>
                </a:schemeClr>
              </a:solidFill>
            </a:endParaRPr>
          </a:p>
        </p:txBody>
      </p:sp>
    </p:spTree>
    <p:extLst>
      <p:ext uri="{BB962C8B-B14F-4D97-AF65-F5344CB8AC3E}">
        <p14:creationId xmlns:p14="http://schemas.microsoft.com/office/powerpoint/2010/main" val="3546401363"/>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187865"/>
            <a:ext cx="7486650" cy="502823"/>
          </a:xfrm>
        </p:spPr>
        <p:txBody>
          <a:bodyPr>
            <a:noAutofit/>
          </a:bodyPr>
          <a:lstStyle/>
          <a:p>
            <a:r>
              <a:rPr lang="ru-RU" sz="3600" b="1" dirty="0" smtClean="0"/>
              <a:t>Актуальность применения мнемонических приёмов на уроке</a:t>
            </a:r>
            <a:endParaRPr lang="ru-RU" sz="3600" b="1" dirty="0"/>
          </a:p>
        </p:txBody>
      </p:sp>
      <p:sp>
        <p:nvSpPr>
          <p:cNvPr id="3" name="Содержимое 2"/>
          <p:cNvSpPr>
            <a:spLocks noGrp="1"/>
          </p:cNvSpPr>
          <p:nvPr>
            <p:ph idx="1"/>
          </p:nvPr>
        </p:nvSpPr>
        <p:spPr>
          <a:xfrm>
            <a:off x="628650" y="2367184"/>
            <a:ext cx="7486650" cy="3639915"/>
          </a:xfrm>
        </p:spPr>
        <p:txBody>
          <a:bodyPr/>
          <a:lstStyle/>
          <a:p>
            <a:r>
              <a:rPr lang="ru-RU" dirty="0" smtClean="0"/>
              <a:t>1. Общее снижение уровня грамотности учащихся.</a:t>
            </a:r>
          </a:p>
          <a:p>
            <a:r>
              <a:rPr lang="ru-RU" dirty="0" smtClean="0"/>
              <a:t>2. Увеличение числа слабоуспевающих учеников.</a:t>
            </a:r>
          </a:p>
          <a:p>
            <a:r>
              <a:rPr lang="ru-RU" dirty="0" smtClean="0"/>
              <a:t>3. Наличие в русском языке большого количества </a:t>
            </a:r>
            <a:r>
              <a:rPr lang="ru-RU" dirty="0" err="1" smtClean="0"/>
              <a:t>неалгоритмизуемых</a:t>
            </a:r>
            <a:r>
              <a:rPr lang="ru-RU" dirty="0" smtClean="0"/>
              <a:t> правил.</a:t>
            </a:r>
          </a:p>
          <a:p>
            <a:r>
              <a:rPr lang="ru-RU" dirty="0" smtClean="0"/>
              <a:t>4. Внедрение личностно-ориентированного обучения.</a:t>
            </a:r>
          </a:p>
          <a:p>
            <a:endParaRPr lang="ru-RU" dirty="0"/>
          </a:p>
        </p:txBody>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Цель:</a:t>
            </a:r>
            <a:endParaRPr lang="ru-RU" b="1" dirty="0"/>
          </a:p>
        </p:txBody>
      </p:sp>
      <p:sp>
        <p:nvSpPr>
          <p:cNvPr id="3" name="Содержимое 2"/>
          <p:cNvSpPr>
            <a:spLocks noGrp="1"/>
          </p:cNvSpPr>
          <p:nvPr>
            <p:ph idx="1"/>
          </p:nvPr>
        </p:nvSpPr>
        <p:spPr/>
        <p:txBody>
          <a:bodyPr/>
          <a:lstStyle/>
          <a:p>
            <a:r>
              <a:rPr lang="ru-RU" dirty="0" smtClean="0">
                <a:latin typeface="Times New Roman" pitchFamily="18" charset="0"/>
                <a:cs typeface="Times New Roman" pitchFamily="18" charset="0"/>
              </a:rPr>
              <a:t>формирование коммуникативной компетентности и развитие эмоционально-образной памяти обучающихся с ОВЗ 5-8 классов на основе использования приемов мнемотехники на уроках русского языка.</a:t>
            </a:r>
          </a:p>
          <a:p>
            <a:endParaRPr lang="ru-RU" dirty="0"/>
          </a:p>
        </p:txBody>
      </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Задачи:</a:t>
            </a:r>
            <a:endParaRPr lang="ru-RU" b="1" dirty="0"/>
          </a:p>
        </p:txBody>
      </p:sp>
      <p:sp>
        <p:nvSpPr>
          <p:cNvPr id="3" name="Содержимое 2"/>
          <p:cNvSpPr>
            <a:spLocks noGrp="1"/>
          </p:cNvSpPr>
          <p:nvPr>
            <p:ph idx="1"/>
          </p:nvPr>
        </p:nvSpPr>
        <p:spPr/>
        <p:txBody>
          <a:bodyPr>
            <a:normAutofit fontScale="62500" lnSpcReduction="20000"/>
          </a:bodyPr>
          <a:lstStyle/>
          <a:p>
            <a:r>
              <a:rPr lang="ru-RU" dirty="0" smtClean="0">
                <a:latin typeface="Times New Roman" pitchFamily="18" charset="0"/>
                <a:cs typeface="Times New Roman" pitchFamily="18" charset="0"/>
              </a:rPr>
              <a:t>выявить уровень </a:t>
            </a:r>
            <a:r>
              <a:rPr lang="ru-RU" dirty="0" err="1" smtClean="0">
                <a:latin typeface="Times New Roman" pitchFamily="18" charset="0"/>
                <a:cs typeface="Times New Roman" pitchFamily="18" charset="0"/>
              </a:rPr>
              <a:t>сформированности</a:t>
            </a:r>
            <a:r>
              <a:rPr lang="ru-RU" dirty="0" smtClean="0">
                <a:latin typeface="Times New Roman" pitchFamily="18" charset="0"/>
                <a:cs typeface="Times New Roman" pitchFamily="18" charset="0"/>
              </a:rPr>
              <a:t> коммуникативных умений обучающихся 5-8 классов с ОВЗ;</a:t>
            </a:r>
          </a:p>
          <a:p>
            <a:r>
              <a:rPr lang="ru-RU" dirty="0" smtClean="0">
                <a:latin typeface="Times New Roman" pitchFamily="18" charset="0"/>
                <a:cs typeface="Times New Roman" pitchFamily="18" charset="0"/>
              </a:rPr>
              <a:t>- провести исследование среди обучающихся 5-8 классов с ОВЗ, с целью выявления уровня орфографической грамотности в написании словарных слов, способов запоминания сложных правил и слов, используемых обучающимися</a:t>
            </a:r>
          </a:p>
          <a:p>
            <a:r>
              <a:rPr lang="ru-RU" dirty="0" smtClean="0">
                <a:latin typeface="Times New Roman" pitchFamily="18" charset="0"/>
                <a:cs typeface="Times New Roman" pitchFamily="18" charset="0"/>
              </a:rPr>
              <a:t>- разработать и апробировать систему уроков с использованием приемов мнемотехники на уроках русского языка для лучшего усвоения правил и их применения на практике;</a:t>
            </a:r>
          </a:p>
          <a:p>
            <a:r>
              <a:rPr lang="ru-RU" dirty="0" smtClean="0">
                <a:latin typeface="Times New Roman" pitchFamily="18" charset="0"/>
                <a:cs typeface="Times New Roman" pitchFamily="18" charset="0"/>
              </a:rPr>
              <a:t> - провести повторное исследование и сравнить эффективность </a:t>
            </a:r>
            <a:r>
              <a:rPr lang="ru-RU" dirty="0" err="1" smtClean="0">
                <a:latin typeface="Times New Roman" pitchFamily="18" charset="0"/>
                <a:cs typeface="Times New Roman" pitchFamily="18" charset="0"/>
              </a:rPr>
              <a:t>мнемоприёмов</a:t>
            </a:r>
            <a:r>
              <a:rPr lang="ru-RU" dirty="0" smtClean="0">
                <a:latin typeface="Times New Roman" pitchFamily="18" charset="0"/>
                <a:cs typeface="Times New Roman" pitchFamily="18" charset="0"/>
              </a:rPr>
              <a:t> в запоминании словарных слов и сложных правил;</a:t>
            </a:r>
          </a:p>
          <a:p>
            <a:r>
              <a:rPr lang="ru-RU" dirty="0" smtClean="0">
                <a:latin typeface="Times New Roman" pitchFamily="18" charset="0"/>
                <a:cs typeface="Times New Roman" pitchFamily="18" charset="0"/>
              </a:rPr>
              <a:t>- определить эффективность </a:t>
            </a:r>
            <a:r>
              <a:rPr lang="ru-RU" dirty="0" err="1" smtClean="0">
                <a:latin typeface="Times New Roman" pitchFamily="18" charset="0"/>
                <a:cs typeface="Times New Roman" pitchFamily="18" charset="0"/>
              </a:rPr>
              <a:t>мнемоприёмов</a:t>
            </a:r>
            <a:r>
              <a:rPr lang="ru-RU" dirty="0" smtClean="0">
                <a:latin typeface="Times New Roman" pitchFamily="18" charset="0"/>
                <a:cs typeface="Times New Roman" pitchFamily="18" charset="0"/>
              </a:rPr>
              <a:t> в ходе организации уроков русского языка, направленные на создание различных коммуникативных ситуаций, которые позволяют ученикам проявлять коммуникативную активность, коммуникативные навыки и умения, способствующие развитию коммуникативной компетентности, ассоциативного мышления, зрительной и слуховой памяти и внимания, воображения.</a:t>
            </a:r>
            <a:endParaRPr lang="ru-RU" dirty="0">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685552" y="1348546"/>
            <a:ext cx="7486650" cy="4181475"/>
          </a:xfrm>
        </p:spPr>
        <p:txBody>
          <a:bodyPr/>
          <a:lstStyle/>
          <a:p>
            <a:pPr marL="0" indent="0">
              <a:buNone/>
            </a:pPr>
            <a:r>
              <a:rPr lang="ru-RU" i="1" dirty="0" smtClean="0">
                <a:solidFill>
                  <a:srgbClr val="002060"/>
                </a:solidFill>
                <a:latin typeface="Arial" panose="020B0604020202020204" pitchFamily="34" charset="0"/>
                <a:cs typeface="Arial" panose="020B0604020202020204" pitchFamily="34" charset="0"/>
              </a:rPr>
              <a:t>(</a:t>
            </a:r>
            <a:r>
              <a:rPr lang="ru-RU" i="1" dirty="0">
                <a:solidFill>
                  <a:srgbClr val="002060"/>
                </a:solidFill>
                <a:latin typeface="Arial" panose="020B0604020202020204" pitchFamily="34" charset="0"/>
                <a:cs typeface="Arial" panose="020B0604020202020204" pitchFamily="34" charset="0"/>
              </a:rPr>
              <a:t>др.-</a:t>
            </a:r>
            <a:r>
              <a:rPr lang="ru-RU" i="1" dirty="0" smtClean="0">
                <a:solidFill>
                  <a:srgbClr val="002060"/>
                </a:solidFill>
                <a:latin typeface="Arial" panose="020B0604020202020204" pitchFamily="34" charset="0"/>
                <a:cs typeface="Arial" panose="020B0604020202020204" pitchFamily="34" charset="0"/>
              </a:rPr>
              <a:t>греч.</a:t>
            </a:r>
            <a:r>
              <a:rPr lang="ru-RU" i="1" dirty="0">
                <a:solidFill>
                  <a:srgbClr val="002060"/>
                </a:solidFill>
                <a:latin typeface="Arial" panose="020B0604020202020204" pitchFamily="34" charset="0"/>
                <a:cs typeface="Arial" panose="020B0604020202020204" pitchFamily="34" charset="0"/>
              </a:rPr>
              <a:t> </a:t>
            </a:r>
            <a:r>
              <a:rPr lang="ru-RU" i="1" dirty="0" err="1">
                <a:solidFill>
                  <a:srgbClr val="002060"/>
                </a:solidFill>
                <a:latin typeface="Arial" panose="020B0604020202020204" pitchFamily="34" charset="0"/>
                <a:cs typeface="Arial" panose="020B0604020202020204" pitchFamily="34" charset="0"/>
              </a:rPr>
              <a:t>μνημονικόν</a:t>
            </a:r>
            <a:r>
              <a:rPr lang="ru-RU" i="1" dirty="0">
                <a:solidFill>
                  <a:srgbClr val="002060"/>
                </a:solidFill>
                <a:latin typeface="Arial" panose="020B0604020202020204" pitchFamily="34" charset="0"/>
                <a:cs typeface="Arial" panose="020B0604020202020204" pitchFamily="34" charset="0"/>
              </a:rPr>
              <a:t> — искусство запоминания</a:t>
            </a:r>
            <a:r>
              <a:rPr lang="ru-RU" i="1" dirty="0" smtClean="0">
                <a:solidFill>
                  <a:srgbClr val="002060"/>
                </a:solidFill>
                <a:latin typeface="Arial" panose="020B0604020202020204" pitchFamily="34" charset="0"/>
                <a:cs typeface="Arial" panose="020B0604020202020204" pitchFamily="34" charset="0"/>
              </a:rPr>
              <a:t>)— </a:t>
            </a:r>
            <a:r>
              <a:rPr lang="ru-RU" i="1" dirty="0">
                <a:solidFill>
                  <a:srgbClr val="002060"/>
                </a:solidFill>
                <a:latin typeface="Arial" panose="020B0604020202020204" pitchFamily="34" charset="0"/>
                <a:cs typeface="Arial" panose="020B0604020202020204" pitchFamily="34" charset="0"/>
              </a:rPr>
              <a:t>совокупность </a:t>
            </a:r>
            <a:r>
              <a:rPr lang="ru-RU" i="1" dirty="0" smtClean="0">
                <a:solidFill>
                  <a:srgbClr val="002060"/>
                </a:solidFill>
                <a:latin typeface="Arial" panose="020B0604020202020204" pitchFamily="34" charset="0"/>
                <a:cs typeface="Arial" panose="020B0604020202020204" pitchFamily="34" charset="0"/>
              </a:rPr>
              <a:t>приёмов </a:t>
            </a:r>
            <a:r>
              <a:rPr lang="ru-RU" i="1" dirty="0">
                <a:solidFill>
                  <a:srgbClr val="002060"/>
                </a:solidFill>
                <a:latin typeface="Arial" panose="020B0604020202020204" pitchFamily="34" charset="0"/>
                <a:cs typeface="Arial" panose="020B0604020202020204" pitchFamily="34" charset="0"/>
              </a:rPr>
              <a:t>и </a:t>
            </a:r>
            <a:r>
              <a:rPr lang="ru-RU" i="1" dirty="0" smtClean="0">
                <a:solidFill>
                  <a:srgbClr val="002060"/>
                </a:solidFill>
                <a:latin typeface="Arial" panose="020B0604020202020204" pitchFamily="34" charset="0"/>
                <a:cs typeface="Arial" panose="020B0604020202020204" pitchFamily="34" charset="0"/>
              </a:rPr>
              <a:t>способов, облегчающих</a:t>
            </a:r>
            <a:r>
              <a:rPr lang="ru-RU" i="1" dirty="0">
                <a:solidFill>
                  <a:srgbClr val="002060"/>
                </a:solidFill>
                <a:latin typeface="Arial" panose="020B0604020202020204" pitchFamily="34" charset="0"/>
                <a:cs typeface="Arial" panose="020B0604020202020204" pitchFamily="34" charset="0"/>
              </a:rPr>
              <a:t> запоминание </a:t>
            </a:r>
            <a:r>
              <a:rPr lang="ru-RU" i="1" dirty="0" smtClean="0">
                <a:solidFill>
                  <a:srgbClr val="002060"/>
                </a:solidFill>
                <a:latin typeface="Arial" panose="020B0604020202020204" pitchFamily="34" charset="0"/>
                <a:cs typeface="Arial" panose="020B0604020202020204" pitchFamily="34" charset="0"/>
              </a:rPr>
              <a:t>и </a:t>
            </a:r>
            <a:r>
              <a:rPr lang="ru-RU" i="1" dirty="0">
                <a:solidFill>
                  <a:srgbClr val="002060"/>
                </a:solidFill>
                <a:latin typeface="Arial" panose="020B0604020202020204" pitchFamily="34" charset="0"/>
                <a:cs typeface="Arial" panose="020B0604020202020204" pitchFamily="34" charset="0"/>
              </a:rPr>
              <a:t>увеличивающих объём </a:t>
            </a:r>
            <a:r>
              <a:rPr lang="ru-RU" i="1" dirty="0" smtClean="0">
                <a:solidFill>
                  <a:srgbClr val="002060"/>
                </a:solidFill>
                <a:latin typeface="Arial" panose="020B0604020202020204" pitchFamily="34" charset="0"/>
                <a:cs typeface="Arial" panose="020B0604020202020204" pitchFamily="34" charset="0"/>
              </a:rPr>
              <a:t>памяти</a:t>
            </a:r>
            <a:r>
              <a:rPr lang="ru-RU" i="1" dirty="0">
                <a:solidFill>
                  <a:srgbClr val="002060"/>
                </a:solidFill>
                <a:latin typeface="Arial" panose="020B0604020202020204" pitchFamily="34" charset="0"/>
                <a:cs typeface="Arial" panose="020B0604020202020204" pitchFamily="34" charset="0"/>
              </a:rPr>
              <a:t> </a:t>
            </a:r>
            <a:r>
              <a:rPr lang="ru-RU" i="1" dirty="0" smtClean="0">
                <a:solidFill>
                  <a:srgbClr val="002060"/>
                </a:solidFill>
                <a:latin typeface="Arial" panose="020B0604020202020204" pitchFamily="34" charset="0"/>
                <a:cs typeface="Arial" panose="020B0604020202020204" pitchFamily="34" charset="0"/>
              </a:rPr>
              <a:t>путём </a:t>
            </a:r>
            <a:r>
              <a:rPr lang="ru-RU" i="1" dirty="0">
                <a:solidFill>
                  <a:srgbClr val="002060"/>
                </a:solidFill>
                <a:latin typeface="Arial" panose="020B0604020202020204" pitchFamily="34" charset="0"/>
                <a:cs typeface="Arial" panose="020B0604020202020204" pitchFamily="34" charset="0"/>
              </a:rPr>
              <a:t>образования ассоциаций</a:t>
            </a:r>
          </a:p>
        </p:txBody>
      </p:sp>
      <p:sp>
        <p:nvSpPr>
          <p:cNvPr id="6" name="Прямоугольник 5"/>
          <p:cNvSpPr/>
          <p:nvPr/>
        </p:nvSpPr>
        <p:spPr>
          <a:xfrm>
            <a:off x="2520854" y="597846"/>
            <a:ext cx="3816046" cy="923330"/>
          </a:xfrm>
          <a:prstGeom prst="rect">
            <a:avLst/>
          </a:prstGeom>
          <a:noFill/>
        </p:spPr>
        <p:txBody>
          <a:bodyPr wrap="none" lIns="91440" tIns="45720" rIns="91440" bIns="45720">
            <a:spAutoFit/>
          </a:bodyPr>
          <a:lstStyle/>
          <a:p>
            <a:pPr algn="ctr"/>
            <a:r>
              <a:rPr lang="ru-RU"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Мнемоника</a:t>
            </a: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028" name="Picture 4" descr="C:\Users\Home\Desktop\okullarda-ogrendigimiz-10-yanlis-bilgi-bilimfilico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52410">
            <a:off x="1598273" y="3313901"/>
            <a:ext cx="5256612" cy="24870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836433"/>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2777" y="496295"/>
            <a:ext cx="7486650" cy="852489"/>
          </a:xfrm>
        </p:spPr>
        <p:txBody>
          <a:bodyPr>
            <a:noAutofit/>
          </a:bodyPr>
          <a:lstStyle/>
          <a:p>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Мнемотехника </a:t>
            </a:r>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развивает</a:t>
            </a:r>
            <a:endPar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sp>
        <p:nvSpPr>
          <p:cNvPr id="3" name="Объект 2"/>
          <p:cNvSpPr>
            <a:spLocks noGrp="1"/>
          </p:cNvSpPr>
          <p:nvPr>
            <p:ph idx="1"/>
          </p:nvPr>
        </p:nvSpPr>
        <p:spPr>
          <a:xfrm>
            <a:off x="479388" y="1205473"/>
            <a:ext cx="5436381" cy="452582"/>
          </a:xfrm>
        </p:spPr>
        <p:txBody>
          <a:bodyPr>
            <a:noAutofit/>
          </a:bodyPr>
          <a:lstStyle/>
          <a:p>
            <a:pPr marL="0" indent="0">
              <a:buNone/>
            </a:pPr>
            <a:r>
              <a:rPr lang="ru-RU" i="1" dirty="0">
                <a:solidFill>
                  <a:srgbClr val="002060"/>
                </a:solidFill>
                <a:latin typeface="Arial" panose="020B0604020202020204" pitchFamily="34" charset="0"/>
                <a:cs typeface="Arial" panose="020B0604020202020204" pitchFamily="34" charset="0"/>
              </a:rPr>
              <a:t>ассоциативное мышление</a:t>
            </a:r>
          </a:p>
        </p:txBody>
      </p:sp>
      <p:sp>
        <p:nvSpPr>
          <p:cNvPr id="4" name="Объект 2"/>
          <p:cNvSpPr txBox="1">
            <a:spLocks/>
          </p:cNvSpPr>
          <p:nvPr/>
        </p:nvSpPr>
        <p:spPr>
          <a:xfrm>
            <a:off x="447095" y="1683723"/>
            <a:ext cx="1572048" cy="5597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i="1" dirty="0" smtClean="0">
                <a:solidFill>
                  <a:srgbClr val="002060"/>
                </a:solidFill>
                <a:latin typeface="Arial" panose="020B0604020202020204" pitchFamily="34" charset="0"/>
                <a:cs typeface="Arial" panose="020B0604020202020204" pitchFamily="34" charset="0"/>
              </a:rPr>
              <a:t>память</a:t>
            </a:r>
            <a:endParaRPr lang="ru-RU" i="1" dirty="0">
              <a:solidFill>
                <a:srgbClr val="002060"/>
              </a:solidFill>
              <a:latin typeface="Arial" panose="020B0604020202020204" pitchFamily="34" charset="0"/>
              <a:cs typeface="Arial" panose="020B0604020202020204" pitchFamily="34" charset="0"/>
            </a:endParaRPr>
          </a:p>
        </p:txBody>
      </p:sp>
      <p:sp>
        <p:nvSpPr>
          <p:cNvPr id="5" name="Объект 2"/>
          <p:cNvSpPr txBox="1">
            <a:spLocks/>
          </p:cNvSpPr>
          <p:nvPr/>
        </p:nvSpPr>
        <p:spPr>
          <a:xfrm>
            <a:off x="447095" y="2205500"/>
            <a:ext cx="4913409" cy="5597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i="1" dirty="0" smtClean="0">
                <a:solidFill>
                  <a:srgbClr val="002060"/>
                </a:solidFill>
                <a:latin typeface="Arial" panose="020B0604020202020204" pitchFamily="34" charset="0"/>
                <a:cs typeface="Arial" panose="020B0604020202020204" pitchFamily="34" charset="0"/>
              </a:rPr>
              <a:t>воображение</a:t>
            </a:r>
            <a:endParaRPr lang="ru-RU" i="1" dirty="0">
              <a:solidFill>
                <a:srgbClr val="002060"/>
              </a:solidFill>
              <a:latin typeface="Arial" panose="020B0604020202020204" pitchFamily="34" charset="0"/>
              <a:cs typeface="Arial" panose="020B0604020202020204" pitchFamily="34" charset="0"/>
            </a:endParaRPr>
          </a:p>
        </p:txBody>
      </p:sp>
      <p:sp>
        <p:nvSpPr>
          <p:cNvPr id="6" name="Объект 2"/>
          <p:cNvSpPr txBox="1">
            <a:spLocks/>
          </p:cNvSpPr>
          <p:nvPr/>
        </p:nvSpPr>
        <p:spPr>
          <a:xfrm>
            <a:off x="447095" y="2715223"/>
            <a:ext cx="2736490" cy="5597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i="1" dirty="0">
                <a:solidFill>
                  <a:srgbClr val="002060"/>
                </a:solidFill>
                <a:latin typeface="Arial" panose="020B0604020202020204" pitchFamily="34" charset="0"/>
                <a:cs typeface="Arial" panose="020B0604020202020204" pitchFamily="34" charset="0"/>
              </a:rPr>
              <a:t>с</a:t>
            </a:r>
            <a:r>
              <a:rPr lang="ru-RU" i="1" dirty="0" smtClean="0">
                <a:solidFill>
                  <a:srgbClr val="002060"/>
                </a:solidFill>
                <a:latin typeface="Arial" panose="020B0604020202020204" pitchFamily="34" charset="0"/>
                <a:cs typeface="Arial" panose="020B0604020202020204" pitchFamily="34" charset="0"/>
              </a:rPr>
              <a:t>вязная речь</a:t>
            </a:r>
            <a:endParaRPr lang="ru-RU" i="1" dirty="0">
              <a:solidFill>
                <a:srgbClr val="002060"/>
              </a:solidFill>
              <a:latin typeface="Arial" panose="020B0604020202020204" pitchFamily="34" charset="0"/>
              <a:cs typeface="Arial" panose="020B0604020202020204" pitchFamily="34" charset="0"/>
            </a:endParaRPr>
          </a:p>
        </p:txBody>
      </p:sp>
      <p:sp>
        <p:nvSpPr>
          <p:cNvPr id="7" name="Объект 2"/>
          <p:cNvSpPr txBox="1">
            <a:spLocks/>
          </p:cNvSpPr>
          <p:nvPr/>
        </p:nvSpPr>
        <p:spPr>
          <a:xfrm>
            <a:off x="447095" y="3183772"/>
            <a:ext cx="4913409" cy="5597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i="1" dirty="0">
                <a:solidFill>
                  <a:srgbClr val="002060"/>
                </a:solidFill>
                <a:latin typeface="Arial" panose="020B0604020202020204" pitchFamily="34" charset="0"/>
                <a:cs typeface="Arial" panose="020B0604020202020204" pitchFamily="34" charset="0"/>
              </a:rPr>
              <a:t>м</a:t>
            </a:r>
            <a:r>
              <a:rPr lang="ru-RU" i="1" dirty="0" smtClean="0">
                <a:solidFill>
                  <a:srgbClr val="002060"/>
                </a:solidFill>
                <a:latin typeface="Arial" panose="020B0604020202020204" pitchFamily="34" charset="0"/>
                <a:cs typeface="Arial" panose="020B0604020202020204" pitchFamily="34" charset="0"/>
              </a:rPr>
              <a:t>елкая моторика</a:t>
            </a:r>
            <a:endParaRPr lang="ru-RU" i="1" dirty="0">
              <a:solidFill>
                <a:srgbClr val="002060"/>
              </a:solidFill>
              <a:latin typeface="Arial" panose="020B0604020202020204" pitchFamily="34" charset="0"/>
              <a:cs typeface="Arial" panose="020B0604020202020204" pitchFamily="34" charset="0"/>
            </a:endParaRPr>
          </a:p>
        </p:txBody>
      </p:sp>
      <p:pic>
        <p:nvPicPr>
          <p:cNvPr id="2050" name="Picture 2" descr="C:\Users\Home\Desktop\0_185b71_ba916a1e_or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1466" y="4181956"/>
            <a:ext cx="1510731" cy="827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1" name="Picture 3" descr="C:\Users\Home\Desktop\1348652545956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1466" y="3172102"/>
            <a:ext cx="1510731" cy="810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C:\Users\Home\Desktop\kak-razvit-eideticheskuju-pama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1466" y="2208570"/>
            <a:ext cx="1510731" cy="6954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3" name="Picture 5" descr="C:\Users\Home\Desktop\association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1466" y="1196337"/>
            <a:ext cx="1491410" cy="738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4" name="Picture 6" descr="C:\Users\Home\Desktop\12052117004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1466" y="5154790"/>
            <a:ext cx="1491409" cy="8992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3" name="Picture 5" descr="C:\Users\Home\Desktop\associatio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9663" y="1776150"/>
            <a:ext cx="4926790" cy="22068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4" name="Picture 4" descr="C:\Users\Home\Desktop\kak-razvit-eideticheskuju-pama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07238" y="1954342"/>
            <a:ext cx="1273189" cy="810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5" name="Picture 3" descr="C:\Users\Home\Desktop\1348652545956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9563" y="2610962"/>
            <a:ext cx="3808471" cy="3141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6" name="Picture 4" descr="C:\Users\Home\Desktop\kak-razvit-eideticheskuju-pamat.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1454" y="2152562"/>
            <a:ext cx="4664687" cy="2971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7" name="Picture 2" descr="C:\Users\Home\Desktop\0_185b71_ba916a1e_orig.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4553" y="3155163"/>
            <a:ext cx="3937010" cy="2800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8" name="Picture 6" descr="C:\Users\Home\Desktop\120521170045.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12632" y="3633646"/>
            <a:ext cx="3407754" cy="2389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146836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053"/>
                                        </p:tgtEl>
                                        <p:attrNameLst>
                                          <p:attrName>ppt_w</p:attrName>
                                        </p:attrNameLst>
                                      </p:cBhvr>
                                      <p:tavLst>
                                        <p:tav tm="0">
                                          <p:val>
                                            <p:strVal val="ppt_w"/>
                                          </p:val>
                                        </p:tav>
                                        <p:tav tm="100000">
                                          <p:val>
                                            <p:fltVal val="0"/>
                                          </p:val>
                                        </p:tav>
                                      </p:tavLst>
                                    </p:anim>
                                    <p:anim calcmode="lin" valueType="num">
                                      <p:cBhvr>
                                        <p:cTn id="7" dur="1000"/>
                                        <p:tgtEl>
                                          <p:spTgt spid="2053"/>
                                        </p:tgtEl>
                                        <p:attrNameLst>
                                          <p:attrName>ppt_h</p:attrName>
                                        </p:attrNameLst>
                                      </p:cBhvr>
                                      <p:tavLst>
                                        <p:tav tm="0">
                                          <p:val>
                                            <p:strVal val="ppt_h"/>
                                          </p:val>
                                        </p:tav>
                                        <p:tav tm="100000">
                                          <p:val>
                                            <p:fltVal val="0"/>
                                          </p:val>
                                        </p:tav>
                                      </p:tavLst>
                                    </p:anim>
                                    <p:anim calcmode="lin" valueType="num">
                                      <p:cBhvr>
                                        <p:cTn id="8" dur="1000"/>
                                        <p:tgtEl>
                                          <p:spTgt spid="2053"/>
                                        </p:tgtEl>
                                        <p:attrNameLst>
                                          <p:attrName>style.rotation</p:attrName>
                                        </p:attrNameLst>
                                      </p:cBhvr>
                                      <p:tavLst>
                                        <p:tav tm="0">
                                          <p:val>
                                            <p:fltVal val="0"/>
                                          </p:val>
                                        </p:tav>
                                        <p:tav tm="100000">
                                          <p:val>
                                            <p:fltVal val="90"/>
                                          </p:val>
                                        </p:tav>
                                      </p:tavLst>
                                    </p:anim>
                                    <p:animEffect transition="out" filter="fade">
                                      <p:cBhvr>
                                        <p:cTn id="9" dur="1000"/>
                                        <p:tgtEl>
                                          <p:spTgt spid="2053"/>
                                        </p:tgtEl>
                                      </p:cBhvr>
                                    </p:animEffect>
                                    <p:set>
                                      <p:cBhvr>
                                        <p:cTn id="10" dur="1" fill="hold">
                                          <p:stCondLst>
                                            <p:cond delay="999"/>
                                          </p:stCondLst>
                                        </p:cTn>
                                        <p:tgtEl>
                                          <p:spTgt spid="205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nodeType="clickEffect">
                                  <p:stCondLst>
                                    <p:cond delay="0"/>
                                  </p:stCondLst>
                                  <p:childTnLst>
                                    <p:anim calcmode="lin" valueType="num">
                                      <p:cBhvr>
                                        <p:cTn id="28" dur="1000"/>
                                        <p:tgtEl>
                                          <p:spTgt spid="13"/>
                                        </p:tgtEl>
                                        <p:attrNameLst>
                                          <p:attrName>ppt_w</p:attrName>
                                        </p:attrNameLst>
                                      </p:cBhvr>
                                      <p:tavLst>
                                        <p:tav tm="0">
                                          <p:val>
                                            <p:strVal val="ppt_w"/>
                                          </p:val>
                                        </p:tav>
                                        <p:tav tm="100000">
                                          <p:val>
                                            <p:fltVal val="0"/>
                                          </p:val>
                                        </p:tav>
                                      </p:tavLst>
                                    </p:anim>
                                    <p:anim calcmode="lin" valueType="num">
                                      <p:cBhvr>
                                        <p:cTn id="29" dur="1000"/>
                                        <p:tgtEl>
                                          <p:spTgt spid="13"/>
                                        </p:tgtEl>
                                        <p:attrNameLst>
                                          <p:attrName>ppt_h</p:attrName>
                                        </p:attrNameLst>
                                      </p:cBhvr>
                                      <p:tavLst>
                                        <p:tav tm="0">
                                          <p:val>
                                            <p:strVal val="ppt_h"/>
                                          </p:val>
                                        </p:tav>
                                        <p:tav tm="100000">
                                          <p:val>
                                            <p:fltVal val="0"/>
                                          </p:val>
                                        </p:tav>
                                      </p:tavLst>
                                    </p:anim>
                                    <p:anim calcmode="lin" valueType="num">
                                      <p:cBhvr>
                                        <p:cTn id="30" dur="1000"/>
                                        <p:tgtEl>
                                          <p:spTgt spid="13"/>
                                        </p:tgtEl>
                                        <p:attrNameLst>
                                          <p:attrName>style.rotation</p:attrName>
                                        </p:attrNameLst>
                                      </p:cBhvr>
                                      <p:tavLst>
                                        <p:tav tm="0">
                                          <p:val>
                                            <p:fltVal val="0"/>
                                          </p:val>
                                        </p:tav>
                                        <p:tav tm="100000">
                                          <p:val>
                                            <p:fltVal val="90"/>
                                          </p:val>
                                        </p:tav>
                                      </p:tavLst>
                                    </p:anim>
                                    <p:animEffect transition="out" filter="fade">
                                      <p:cBhvr>
                                        <p:cTn id="31" dur="1000"/>
                                        <p:tgtEl>
                                          <p:spTgt spid="13"/>
                                        </p:tgtEl>
                                      </p:cBhvr>
                                    </p:animEffect>
                                    <p:set>
                                      <p:cBhvr>
                                        <p:cTn id="32" dur="1" fill="hold">
                                          <p:stCondLst>
                                            <p:cond delay="999"/>
                                          </p:stCondLst>
                                        </p:cTn>
                                        <p:tgtEl>
                                          <p:spTgt spid="13"/>
                                        </p:tgtEl>
                                        <p:attrNameLst>
                                          <p:attrName>style.visibility</p:attrName>
                                        </p:attrNameLst>
                                      </p:cBhvr>
                                      <p:to>
                                        <p:strVal val="hidden"/>
                                      </p:to>
                                    </p:set>
                                  </p:childTnLst>
                                </p:cTn>
                              </p:par>
                            </p:childTnLst>
                          </p:cTn>
                        </p:par>
                        <p:par>
                          <p:cTn id="33" fill="hold">
                            <p:stCondLst>
                              <p:cond delay="1000"/>
                            </p:stCondLst>
                            <p:childTnLst>
                              <p:par>
                                <p:cTn id="34" presetID="31" presetClass="entr" presetSubtype="0" fill="hold" nodeType="afterEffect">
                                  <p:stCondLst>
                                    <p:cond delay="0"/>
                                  </p:stCondLst>
                                  <p:childTnLst>
                                    <p:set>
                                      <p:cBhvr>
                                        <p:cTn id="35" dur="1" fill="hold">
                                          <p:stCondLst>
                                            <p:cond delay="0"/>
                                          </p:stCondLst>
                                        </p:cTn>
                                        <p:tgtEl>
                                          <p:spTgt spid="2053"/>
                                        </p:tgtEl>
                                        <p:attrNameLst>
                                          <p:attrName>style.visibility</p:attrName>
                                        </p:attrNameLst>
                                      </p:cBhvr>
                                      <p:to>
                                        <p:strVal val="visible"/>
                                      </p:to>
                                    </p:set>
                                    <p:anim calcmode="lin" valueType="num">
                                      <p:cBhvr>
                                        <p:cTn id="36" dur="1000" fill="hold"/>
                                        <p:tgtEl>
                                          <p:spTgt spid="2053"/>
                                        </p:tgtEl>
                                        <p:attrNameLst>
                                          <p:attrName>ppt_w</p:attrName>
                                        </p:attrNameLst>
                                      </p:cBhvr>
                                      <p:tavLst>
                                        <p:tav tm="0">
                                          <p:val>
                                            <p:fltVal val="0"/>
                                          </p:val>
                                        </p:tav>
                                        <p:tav tm="100000">
                                          <p:val>
                                            <p:strVal val="#ppt_w"/>
                                          </p:val>
                                        </p:tav>
                                      </p:tavLst>
                                    </p:anim>
                                    <p:anim calcmode="lin" valueType="num">
                                      <p:cBhvr>
                                        <p:cTn id="37" dur="1000" fill="hold"/>
                                        <p:tgtEl>
                                          <p:spTgt spid="2053"/>
                                        </p:tgtEl>
                                        <p:attrNameLst>
                                          <p:attrName>ppt_h</p:attrName>
                                        </p:attrNameLst>
                                      </p:cBhvr>
                                      <p:tavLst>
                                        <p:tav tm="0">
                                          <p:val>
                                            <p:fltVal val="0"/>
                                          </p:val>
                                        </p:tav>
                                        <p:tav tm="100000">
                                          <p:val>
                                            <p:strVal val="#ppt_h"/>
                                          </p:val>
                                        </p:tav>
                                      </p:tavLst>
                                    </p:anim>
                                    <p:anim calcmode="lin" valueType="num">
                                      <p:cBhvr>
                                        <p:cTn id="38" dur="1000" fill="hold"/>
                                        <p:tgtEl>
                                          <p:spTgt spid="2053"/>
                                        </p:tgtEl>
                                        <p:attrNameLst>
                                          <p:attrName>style.rotation</p:attrName>
                                        </p:attrNameLst>
                                      </p:cBhvr>
                                      <p:tavLst>
                                        <p:tav tm="0">
                                          <p:val>
                                            <p:fltVal val="90"/>
                                          </p:val>
                                        </p:tav>
                                        <p:tav tm="100000">
                                          <p:val>
                                            <p:fltVal val="0"/>
                                          </p:val>
                                        </p:tav>
                                      </p:tavLst>
                                    </p:anim>
                                    <p:animEffect transition="in" filter="fade">
                                      <p:cBhvr>
                                        <p:cTn id="39" dur="1000"/>
                                        <p:tgtEl>
                                          <p:spTgt spid="2053"/>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xit" presetSubtype="0" fill="hold" nodeType="clickEffect">
                                  <p:stCondLst>
                                    <p:cond delay="0"/>
                                  </p:stCondLst>
                                  <p:childTnLst>
                                    <p:anim calcmode="lin" valueType="num">
                                      <p:cBhvr>
                                        <p:cTn id="43" dur="1000"/>
                                        <p:tgtEl>
                                          <p:spTgt spid="2052"/>
                                        </p:tgtEl>
                                        <p:attrNameLst>
                                          <p:attrName>ppt_w</p:attrName>
                                        </p:attrNameLst>
                                      </p:cBhvr>
                                      <p:tavLst>
                                        <p:tav tm="0">
                                          <p:val>
                                            <p:strVal val="ppt_w"/>
                                          </p:val>
                                        </p:tav>
                                        <p:tav tm="100000">
                                          <p:val>
                                            <p:fltVal val="0"/>
                                          </p:val>
                                        </p:tav>
                                      </p:tavLst>
                                    </p:anim>
                                    <p:anim calcmode="lin" valueType="num">
                                      <p:cBhvr>
                                        <p:cTn id="44" dur="1000"/>
                                        <p:tgtEl>
                                          <p:spTgt spid="2052"/>
                                        </p:tgtEl>
                                        <p:attrNameLst>
                                          <p:attrName>ppt_h</p:attrName>
                                        </p:attrNameLst>
                                      </p:cBhvr>
                                      <p:tavLst>
                                        <p:tav tm="0">
                                          <p:val>
                                            <p:strVal val="ppt_h"/>
                                          </p:val>
                                        </p:tav>
                                        <p:tav tm="100000">
                                          <p:val>
                                            <p:fltVal val="0"/>
                                          </p:val>
                                        </p:tav>
                                      </p:tavLst>
                                    </p:anim>
                                    <p:anim calcmode="lin" valueType="num">
                                      <p:cBhvr>
                                        <p:cTn id="45" dur="1000"/>
                                        <p:tgtEl>
                                          <p:spTgt spid="2052"/>
                                        </p:tgtEl>
                                        <p:attrNameLst>
                                          <p:attrName>style.rotation</p:attrName>
                                        </p:attrNameLst>
                                      </p:cBhvr>
                                      <p:tavLst>
                                        <p:tav tm="0">
                                          <p:val>
                                            <p:fltVal val="0"/>
                                          </p:val>
                                        </p:tav>
                                        <p:tav tm="100000">
                                          <p:val>
                                            <p:fltVal val="90"/>
                                          </p:val>
                                        </p:tav>
                                      </p:tavLst>
                                    </p:anim>
                                    <p:animEffect transition="out" filter="fade">
                                      <p:cBhvr>
                                        <p:cTn id="46" dur="1000"/>
                                        <p:tgtEl>
                                          <p:spTgt spid="2052"/>
                                        </p:tgtEl>
                                      </p:cBhvr>
                                    </p:animEffect>
                                    <p:set>
                                      <p:cBhvr>
                                        <p:cTn id="47" dur="1" fill="hold">
                                          <p:stCondLst>
                                            <p:cond delay="999"/>
                                          </p:stCondLst>
                                        </p:cTn>
                                        <p:tgtEl>
                                          <p:spTgt spid="2052"/>
                                        </p:tgtEl>
                                        <p:attrNameLst>
                                          <p:attrName>style.visibility</p:attrName>
                                        </p:attrNameLst>
                                      </p:cBhvr>
                                      <p:to>
                                        <p:strVal val="hidden"/>
                                      </p:to>
                                    </p:set>
                                  </p:childTnLst>
                                </p:cTn>
                              </p:par>
                            </p:childTnLst>
                          </p:cTn>
                        </p:par>
                        <p:par>
                          <p:cTn id="48" fill="hold">
                            <p:stCondLst>
                              <p:cond delay="1000"/>
                            </p:stCondLst>
                            <p:childTnLst>
                              <p:par>
                                <p:cTn id="49" presetID="31" presetClass="entr" presetSubtype="0"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1000" fill="hold"/>
                                        <p:tgtEl>
                                          <p:spTgt spid="4"/>
                                        </p:tgtEl>
                                        <p:attrNameLst>
                                          <p:attrName>ppt_w</p:attrName>
                                        </p:attrNameLst>
                                      </p:cBhvr>
                                      <p:tavLst>
                                        <p:tav tm="0">
                                          <p:val>
                                            <p:fltVal val="0"/>
                                          </p:val>
                                        </p:tav>
                                        <p:tav tm="100000">
                                          <p:val>
                                            <p:strVal val="#ppt_w"/>
                                          </p:val>
                                        </p:tav>
                                      </p:tavLst>
                                    </p:anim>
                                    <p:anim calcmode="lin" valueType="num">
                                      <p:cBhvr>
                                        <p:cTn id="52" dur="1000" fill="hold"/>
                                        <p:tgtEl>
                                          <p:spTgt spid="4"/>
                                        </p:tgtEl>
                                        <p:attrNameLst>
                                          <p:attrName>ppt_h</p:attrName>
                                        </p:attrNameLst>
                                      </p:cBhvr>
                                      <p:tavLst>
                                        <p:tav tm="0">
                                          <p:val>
                                            <p:fltVal val="0"/>
                                          </p:val>
                                        </p:tav>
                                        <p:tav tm="100000">
                                          <p:val>
                                            <p:strVal val="#ppt_h"/>
                                          </p:val>
                                        </p:tav>
                                      </p:tavLst>
                                    </p:anim>
                                    <p:anim calcmode="lin" valueType="num">
                                      <p:cBhvr>
                                        <p:cTn id="53" dur="1000" fill="hold"/>
                                        <p:tgtEl>
                                          <p:spTgt spid="4"/>
                                        </p:tgtEl>
                                        <p:attrNameLst>
                                          <p:attrName>style.rotation</p:attrName>
                                        </p:attrNameLst>
                                      </p:cBhvr>
                                      <p:tavLst>
                                        <p:tav tm="0">
                                          <p:val>
                                            <p:fltVal val="90"/>
                                          </p:val>
                                        </p:tav>
                                        <p:tav tm="100000">
                                          <p:val>
                                            <p:fltVal val="0"/>
                                          </p:val>
                                        </p:tav>
                                      </p:tavLst>
                                    </p:anim>
                                    <p:animEffect transition="in" filter="fade">
                                      <p:cBhvr>
                                        <p:cTn id="54" dur="1000"/>
                                        <p:tgtEl>
                                          <p:spTgt spid="4"/>
                                        </p:tgtEl>
                                      </p:cBhvr>
                                    </p:animEffect>
                                  </p:childTnLst>
                                </p:cTn>
                              </p:par>
                            </p:childTnLst>
                          </p:cTn>
                        </p:par>
                        <p:par>
                          <p:cTn id="55" fill="hold">
                            <p:stCondLst>
                              <p:cond delay="2000"/>
                            </p:stCondLst>
                            <p:childTnLst>
                              <p:par>
                                <p:cTn id="56" presetID="31" presetClass="entr" presetSubtype="0"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ppt_w</p:attrName>
                                        </p:attrNameLst>
                                      </p:cBhvr>
                                      <p:tavLst>
                                        <p:tav tm="0">
                                          <p:val>
                                            <p:fltVal val="0"/>
                                          </p:val>
                                        </p:tav>
                                        <p:tav tm="100000">
                                          <p:val>
                                            <p:strVal val="#ppt_w"/>
                                          </p:val>
                                        </p:tav>
                                      </p:tavLst>
                                    </p:anim>
                                    <p:anim calcmode="lin" valueType="num">
                                      <p:cBhvr>
                                        <p:cTn id="59" dur="1000" fill="hold"/>
                                        <p:tgtEl>
                                          <p:spTgt spid="16"/>
                                        </p:tgtEl>
                                        <p:attrNameLst>
                                          <p:attrName>ppt_h</p:attrName>
                                        </p:attrNameLst>
                                      </p:cBhvr>
                                      <p:tavLst>
                                        <p:tav tm="0">
                                          <p:val>
                                            <p:fltVal val="0"/>
                                          </p:val>
                                        </p:tav>
                                        <p:tav tm="100000">
                                          <p:val>
                                            <p:strVal val="#ppt_h"/>
                                          </p:val>
                                        </p:tav>
                                      </p:tavLst>
                                    </p:anim>
                                    <p:anim calcmode="lin" valueType="num">
                                      <p:cBhvr>
                                        <p:cTn id="60" dur="1000" fill="hold"/>
                                        <p:tgtEl>
                                          <p:spTgt spid="16"/>
                                        </p:tgtEl>
                                        <p:attrNameLst>
                                          <p:attrName>style.rotation</p:attrName>
                                        </p:attrNameLst>
                                      </p:cBhvr>
                                      <p:tavLst>
                                        <p:tav tm="0">
                                          <p:val>
                                            <p:fltVal val="90"/>
                                          </p:val>
                                        </p:tav>
                                        <p:tav tm="100000">
                                          <p:val>
                                            <p:fltVal val="0"/>
                                          </p:val>
                                        </p:tav>
                                      </p:tavLst>
                                    </p:anim>
                                    <p:animEffect transition="in" filter="fade">
                                      <p:cBhvr>
                                        <p:cTn id="61" dur="10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16"/>
                                        </p:tgtEl>
                                        <p:attrNameLst>
                                          <p:attrName>ppt_w</p:attrName>
                                        </p:attrNameLst>
                                      </p:cBhvr>
                                      <p:tavLst>
                                        <p:tav tm="0">
                                          <p:val>
                                            <p:strVal val="ppt_w"/>
                                          </p:val>
                                        </p:tav>
                                        <p:tav tm="100000">
                                          <p:val>
                                            <p:fltVal val="0"/>
                                          </p:val>
                                        </p:tav>
                                      </p:tavLst>
                                    </p:anim>
                                    <p:anim calcmode="lin" valueType="num">
                                      <p:cBhvr>
                                        <p:cTn id="66" dur="1000"/>
                                        <p:tgtEl>
                                          <p:spTgt spid="16"/>
                                        </p:tgtEl>
                                        <p:attrNameLst>
                                          <p:attrName>ppt_h</p:attrName>
                                        </p:attrNameLst>
                                      </p:cBhvr>
                                      <p:tavLst>
                                        <p:tav tm="0">
                                          <p:val>
                                            <p:strVal val="ppt_h"/>
                                          </p:val>
                                        </p:tav>
                                        <p:tav tm="100000">
                                          <p:val>
                                            <p:fltVal val="0"/>
                                          </p:val>
                                        </p:tav>
                                      </p:tavLst>
                                    </p:anim>
                                    <p:anim calcmode="lin" valueType="num">
                                      <p:cBhvr>
                                        <p:cTn id="67" dur="1000"/>
                                        <p:tgtEl>
                                          <p:spTgt spid="16"/>
                                        </p:tgtEl>
                                        <p:attrNameLst>
                                          <p:attrName>style.rotation</p:attrName>
                                        </p:attrNameLst>
                                      </p:cBhvr>
                                      <p:tavLst>
                                        <p:tav tm="0">
                                          <p:val>
                                            <p:fltVal val="0"/>
                                          </p:val>
                                        </p:tav>
                                        <p:tav tm="100000">
                                          <p:val>
                                            <p:fltVal val="90"/>
                                          </p:val>
                                        </p:tav>
                                      </p:tavLst>
                                    </p:anim>
                                    <p:animEffect transition="out" filter="fade">
                                      <p:cBhvr>
                                        <p:cTn id="68" dur="1000"/>
                                        <p:tgtEl>
                                          <p:spTgt spid="16"/>
                                        </p:tgtEl>
                                      </p:cBhvr>
                                    </p:animEffect>
                                    <p:set>
                                      <p:cBhvr>
                                        <p:cTn id="69" dur="1" fill="hold">
                                          <p:stCondLst>
                                            <p:cond delay="999"/>
                                          </p:stCondLst>
                                        </p:cTn>
                                        <p:tgtEl>
                                          <p:spTgt spid="16"/>
                                        </p:tgtEl>
                                        <p:attrNameLst>
                                          <p:attrName>style.visibility</p:attrName>
                                        </p:attrNameLst>
                                      </p:cBhvr>
                                      <p:to>
                                        <p:strVal val="hidden"/>
                                      </p:to>
                                    </p:set>
                                  </p:childTnLst>
                                </p:cTn>
                              </p:par>
                            </p:childTnLst>
                          </p:cTn>
                        </p:par>
                        <p:par>
                          <p:cTn id="70" fill="hold">
                            <p:stCondLst>
                              <p:cond delay="1000"/>
                            </p:stCondLst>
                            <p:childTnLst>
                              <p:par>
                                <p:cTn id="71" presetID="31" presetClass="entr" presetSubtype="0" fill="hold" nodeType="afterEffect">
                                  <p:stCondLst>
                                    <p:cond delay="0"/>
                                  </p:stCondLst>
                                  <p:childTnLst>
                                    <p:set>
                                      <p:cBhvr>
                                        <p:cTn id="72" dur="1" fill="hold">
                                          <p:stCondLst>
                                            <p:cond delay="0"/>
                                          </p:stCondLst>
                                        </p:cTn>
                                        <p:tgtEl>
                                          <p:spTgt spid="2052"/>
                                        </p:tgtEl>
                                        <p:attrNameLst>
                                          <p:attrName>style.visibility</p:attrName>
                                        </p:attrNameLst>
                                      </p:cBhvr>
                                      <p:to>
                                        <p:strVal val="visible"/>
                                      </p:to>
                                    </p:set>
                                    <p:anim calcmode="lin" valueType="num">
                                      <p:cBhvr>
                                        <p:cTn id="73" dur="1000" fill="hold"/>
                                        <p:tgtEl>
                                          <p:spTgt spid="2052"/>
                                        </p:tgtEl>
                                        <p:attrNameLst>
                                          <p:attrName>ppt_w</p:attrName>
                                        </p:attrNameLst>
                                      </p:cBhvr>
                                      <p:tavLst>
                                        <p:tav tm="0">
                                          <p:val>
                                            <p:fltVal val="0"/>
                                          </p:val>
                                        </p:tav>
                                        <p:tav tm="100000">
                                          <p:val>
                                            <p:strVal val="#ppt_w"/>
                                          </p:val>
                                        </p:tav>
                                      </p:tavLst>
                                    </p:anim>
                                    <p:anim calcmode="lin" valueType="num">
                                      <p:cBhvr>
                                        <p:cTn id="74" dur="1000" fill="hold"/>
                                        <p:tgtEl>
                                          <p:spTgt spid="2052"/>
                                        </p:tgtEl>
                                        <p:attrNameLst>
                                          <p:attrName>ppt_h</p:attrName>
                                        </p:attrNameLst>
                                      </p:cBhvr>
                                      <p:tavLst>
                                        <p:tav tm="0">
                                          <p:val>
                                            <p:fltVal val="0"/>
                                          </p:val>
                                        </p:tav>
                                        <p:tav tm="100000">
                                          <p:val>
                                            <p:strVal val="#ppt_h"/>
                                          </p:val>
                                        </p:tav>
                                      </p:tavLst>
                                    </p:anim>
                                    <p:anim calcmode="lin" valueType="num">
                                      <p:cBhvr>
                                        <p:cTn id="75" dur="1000" fill="hold"/>
                                        <p:tgtEl>
                                          <p:spTgt spid="2052"/>
                                        </p:tgtEl>
                                        <p:attrNameLst>
                                          <p:attrName>style.rotation</p:attrName>
                                        </p:attrNameLst>
                                      </p:cBhvr>
                                      <p:tavLst>
                                        <p:tav tm="0">
                                          <p:val>
                                            <p:fltVal val="90"/>
                                          </p:val>
                                        </p:tav>
                                        <p:tav tm="100000">
                                          <p:val>
                                            <p:fltVal val="0"/>
                                          </p:val>
                                        </p:tav>
                                      </p:tavLst>
                                    </p:anim>
                                    <p:animEffect transition="in" filter="fade">
                                      <p:cBhvr>
                                        <p:cTn id="76" dur="1000"/>
                                        <p:tgtEl>
                                          <p:spTgt spid="2052"/>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xit" presetSubtype="0" fill="hold" nodeType="clickEffect">
                                  <p:stCondLst>
                                    <p:cond delay="0"/>
                                  </p:stCondLst>
                                  <p:childTnLst>
                                    <p:anim calcmode="lin" valueType="num">
                                      <p:cBhvr>
                                        <p:cTn id="80" dur="1000"/>
                                        <p:tgtEl>
                                          <p:spTgt spid="2051"/>
                                        </p:tgtEl>
                                        <p:attrNameLst>
                                          <p:attrName>ppt_w</p:attrName>
                                        </p:attrNameLst>
                                      </p:cBhvr>
                                      <p:tavLst>
                                        <p:tav tm="0">
                                          <p:val>
                                            <p:strVal val="ppt_w"/>
                                          </p:val>
                                        </p:tav>
                                        <p:tav tm="100000">
                                          <p:val>
                                            <p:fltVal val="0"/>
                                          </p:val>
                                        </p:tav>
                                      </p:tavLst>
                                    </p:anim>
                                    <p:anim calcmode="lin" valueType="num">
                                      <p:cBhvr>
                                        <p:cTn id="81" dur="1000"/>
                                        <p:tgtEl>
                                          <p:spTgt spid="2051"/>
                                        </p:tgtEl>
                                        <p:attrNameLst>
                                          <p:attrName>ppt_h</p:attrName>
                                        </p:attrNameLst>
                                      </p:cBhvr>
                                      <p:tavLst>
                                        <p:tav tm="0">
                                          <p:val>
                                            <p:strVal val="ppt_h"/>
                                          </p:val>
                                        </p:tav>
                                        <p:tav tm="100000">
                                          <p:val>
                                            <p:fltVal val="0"/>
                                          </p:val>
                                        </p:tav>
                                      </p:tavLst>
                                    </p:anim>
                                    <p:anim calcmode="lin" valueType="num">
                                      <p:cBhvr>
                                        <p:cTn id="82" dur="1000"/>
                                        <p:tgtEl>
                                          <p:spTgt spid="2051"/>
                                        </p:tgtEl>
                                        <p:attrNameLst>
                                          <p:attrName>style.rotation</p:attrName>
                                        </p:attrNameLst>
                                      </p:cBhvr>
                                      <p:tavLst>
                                        <p:tav tm="0">
                                          <p:val>
                                            <p:fltVal val="0"/>
                                          </p:val>
                                        </p:tav>
                                        <p:tav tm="100000">
                                          <p:val>
                                            <p:fltVal val="90"/>
                                          </p:val>
                                        </p:tav>
                                      </p:tavLst>
                                    </p:anim>
                                    <p:animEffect transition="out" filter="fade">
                                      <p:cBhvr>
                                        <p:cTn id="83" dur="1000"/>
                                        <p:tgtEl>
                                          <p:spTgt spid="2051"/>
                                        </p:tgtEl>
                                      </p:cBhvr>
                                    </p:animEffect>
                                    <p:set>
                                      <p:cBhvr>
                                        <p:cTn id="84" dur="1" fill="hold">
                                          <p:stCondLst>
                                            <p:cond delay="999"/>
                                          </p:stCondLst>
                                        </p:cTn>
                                        <p:tgtEl>
                                          <p:spTgt spid="2051"/>
                                        </p:tgtEl>
                                        <p:attrNameLst>
                                          <p:attrName>style.visibility</p:attrName>
                                        </p:attrNameLst>
                                      </p:cBhvr>
                                      <p:to>
                                        <p:strVal val="hidden"/>
                                      </p:to>
                                    </p:set>
                                  </p:childTnLst>
                                </p:cTn>
                              </p:par>
                            </p:childTnLst>
                          </p:cTn>
                        </p:par>
                        <p:par>
                          <p:cTn id="85" fill="hold">
                            <p:stCondLst>
                              <p:cond delay="1000"/>
                            </p:stCondLst>
                            <p:childTnLst>
                              <p:par>
                                <p:cTn id="86" presetID="31" presetClass="entr" presetSubtype="0" fill="hold" grpId="0" nodeType="afterEffect">
                                  <p:stCondLst>
                                    <p:cond delay="0"/>
                                  </p:stCondLst>
                                  <p:childTnLst>
                                    <p:set>
                                      <p:cBhvr>
                                        <p:cTn id="87" dur="1" fill="hold">
                                          <p:stCondLst>
                                            <p:cond delay="0"/>
                                          </p:stCondLst>
                                        </p:cTn>
                                        <p:tgtEl>
                                          <p:spTgt spid="5"/>
                                        </p:tgtEl>
                                        <p:attrNameLst>
                                          <p:attrName>style.visibility</p:attrName>
                                        </p:attrNameLst>
                                      </p:cBhvr>
                                      <p:to>
                                        <p:strVal val="visible"/>
                                      </p:to>
                                    </p:set>
                                    <p:anim calcmode="lin" valueType="num">
                                      <p:cBhvr>
                                        <p:cTn id="88" dur="1000" fill="hold"/>
                                        <p:tgtEl>
                                          <p:spTgt spid="5"/>
                                        </p:tgtEl>
                                        <p:attrNameLst>
                                          <p:attrName>ppt_w</p:attrName>
                                        </p:attrNameLst>
                                      </p:cBhvr>
                                      <p:tavLst>
                                        <p:tav tm="0">
                                          <p:val>
                                            <p:fltVal val="0"/>
                                          </p:val>
                                        </p:tav>
                                        <p:tav tm="100000">
                                          <p:val>
                                            <p:strVal val="#ppt_w"/>
                                          </p:val>
                                        </p:tav>
                                      </p:tavLst>
                                    </p:anim>
                                    <p:anim calcmode="lin" valueType="num">
                                      <p:cBhvr>
                                        <p:cTn id="89" dur="1000" fill="hold"/>
                                        <p:tgtEl>
                                          <p:spTgt spid="5"/>
                                        </p:tgtEl>
                                        <p:attrNameLst>
                                          <p:attrName>ppt_h</p:attrName>
                                        </p:attrNameLst>
                                      </p:cBhvr>
                                      <p:tavLst>
                                        <p:tav tm="0">
                                          <p:val>
                                            <p:fltVal val="0"/>
                                          </p:val>
                                        </p:tav>
                                        <p:tav tm="100000">
                                          <p:val>
                                            <p:strVal val="#ppt_h"/>
                                          </p:val>
                                        </p:tav>
                                      </p:tavLst>
                                    </p:anim>
                                    <p:anim calcmode="lin" valueType="num">
                                      <p:cBhvr>
                                        <p:cTn id="90" dur="1000" fill="hold"/>
                                        <p:tgtEl>
                                          <p:spTgt spid="5"/>
                                        </p:tgtEl>
                                        <p:attrNameLst>
                                          <p:attrName>style.rotation</p:attrName>
                                        </p:attrNameLst>
                                      </p:cBhvr>
                                      <p:tavLst>
                                        <p:tav tm="0">
                                          <p:val>
                                            <p:fltVal val="90"/>
                                          </p:val>
                                        </p:tav>
                                        <p:tav tm="100000">
                                          <p:val>
                                            <p:fltVal val="0"/>
                                          </p:val>
                                        </p:tav>
                                      </p:tavLst>
                                    </p:anim>
                                    <p:animEffect transition="in" filter="fade">
                                      <p:cBhvr>
                                        <p:cTn id="91" dur="1000"/>
                                        <p:tgtEl>
                                          <p:spTgt spid="5"/>
                                        </p:tgtEl>
                                      </p:cBhvr>
                                    </p:animEffect>
                                  </p:childTnLst>
                                </p:cTn>
                              </p:par>
                            </p:childTnLst>
                          </p:cTn>
                        </p:par>
                        <p:par>
                          <p:cTn id="92" fill="hold">
                            <p:stCondLst>
                              <p:cond delay="2000"/>
                            </p:stCondLst>
                            <p:childTnLst>
                              <p:par>
                                <p:cTn id="93" presetID="31" presetClass="entr" presetSubtype="0" fill="hold" nodeType="afterEffect">
                                  <p:stCondLst>
                                    <p:cond delay="0"/>
                                  </p:stCondLst>
                                  <p:childTnLst>
                                    <p:set>
                                      <p:cBhvr>
                                        <p:cTn id="94" dur="1" fill="hold">
                                          <p:stCondLst>
                                            <p:cond delay="0"/>
                                          </p:stCondLst>
                                        </p:cTn>
                                        <p:tgtEl>
                                          <p:spTgt spid="15"/>
                                        </p:tgtEl>
                                        <p:attrNameLst>
                                          <p:attrName>style.visibility</p:attrName>
                                        </p:attrNameLst>
                                      </p:cBhvr>
                                      <p:to>
                                        <p:strVal val="visible"/>
                                      </p:to>
                                    </p:set>
                                    <p:anim calcmode="lin" valueType="num">
                                      <p:cBhvr>
                                        <p:cTn id="95" dur="1000" fill="hold"/>
                                        <p:tgtEl>
                                          <p:spTgt spid="15"/>
                                        </p:tgtEl>
                                        <p:attrNameLst>
                                          <p:attrName>ppt_w</p:attrName>
                                        </p:attrNameLst>
                                      </p:cBhvr>
                                      <p:tavLst>
                                        <p:tav tm="0">
                                          <p:val>
                                            <p:fltVal val="0"/>
                                          </p:val>
                                        </p:tav>
                                        <p:tav tm="100000">
                                          <p:val>
                                            <p:strVal val="#ppt_w"/>
                                          </p:val>
                                        </p:tav>
                                      </p:tavLst>
                                    </p:anim>
                                    <p:anim calcmode="lin" valueType="num">
                                      <p:cBhvr>
                                        <p:cTn id="96" dur="1000" fill="hold"/>
                                        <p:tgtEl>
                                          <p:spTgt spid="15"/>
                                        </p:tgtEl>
                                        <p:attrNameLst>
                                          <p:attrName>ppt_h</p:attrName>
                                        </p:attrNameLst>
                                      </p:cBhvr>
                                      <p:tavLst>
                                        <p:tav tm="0">
                                          <p:val>
                                            <p:fltVal val="0"/>
                                          </p:val>
                                        </p:tav>
                                        <p:tav tm="100000">
                                          <p:val>
                                            <p:strVal val="#ppt_h"/>
                                          </p:val>
                                        </p:tav>
                                      </p:tavLst>
                                    </p:anim>
                                    <p:anim calcmode="lin" valueType="num">
                                      <p:cBhvr>
                                        <p:cTn id="97" dur="1000" fill="hold"/>
                                        <p:tgtEl>
                                          <p:spTgt spid="15"/>
                                        </p:tgtEl>
                                        <p:attrNameLst>
                                          <p:attrName>style.rotation</p:attrName>
                                        </p:attrNameLst>
                                      </p:cBhvr>
                                      <p:tavLst>
                                        <p:tav tm="0">
                                          <p:val>
                                            <p:fltVal val="90"/>
                                          </p:val>
                                        </p:tav>
                                        <p:tav tm="100000">
                                          <p:val>
                                            <p:fltVal val="0"/>
                                          </p:val>
                                        </p:tav>
                                      </p:tavLst>
                                    </p:anim>
                                    <p:animEffect transition="in" filter="fade">
                                      <p:cBhvr>
                                        <p:cTn id="98" dur="1000"/>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xit" presetSubtype="0" fill="hold" nodeType="clickEffect">
                                  <p:stCondLst>
                                    <p:cond delay="0"/>
                                  </p:stCondLst>
                                  <p:childTnLst>
                                    <p:anim calcmode="lin" valueType="num">
                                      <p:cBhvr>
                                        <p:cTn id="102" dur="1000"/>
                                        <p:tgtEl>
                                          <p:spTgt spid="15"/>
                                        </p:tgtEl>
                                        <p:attrNameLst>
                                          <p:attrName>ppt_w</p:attrName>
                                        </p:attrNameLst>
                                      </p:cBhvr>
                                      <p:tavLst>
                                        <p:tav tm="0">
                                          <p:val>
                                            <p:strVal val="ppt_w"/>
                                          </p:val>
                                        </p:tav>
                                        <p:tav tm="100000">
                                          <p:val>
                                            <p:fltVal val="0"/>
                                          </p:val>
                                        </p:tav>
                                      </p:tavLst>
                                    </p:anim>
                                    <p:anim calcmode="lin" valueType="num">
                                      <p:cBhvr>
                                        <p:cTn id="103" dur="1000"/>
                                        <p:tgtEl>
                                          <p:spTgt spid="15"/>
                                        </p:tgtEl>
                                        <p:attrNameLst>
                                          <p:attrName>ppt_h</p:attrName>
                                        </p:attrNameLst>
                                      </p:cBhvr>
                                      <p:tavLst>
                                        <p:tav tm="0">
                                          <p:val>
                                            <p:strVal val="ppt_h"/>
                                          </p:val>
                                        </p:tav>
                                        <p:tav tm="100000">
                                          <p:val>
                                            <p:fltVal val="0"/>
                                          </p:val>
                                        </p:tav>
                                      </p:tavLst>
                                    </p:anim>
                                    <p:anim calcmode="lin" valueType="num">
                                      <p:cBhvr>
                                        <p:cTn id="104" dur="1000"/>
                                        <p:tgtEl>
                                          <p:spTgt spid="15"/>
                                        </p:tgtEl>
                                        <p:attrNameLst>
                                          <p:attrName>style.rotation</p:attrName>
                                        </p:attrNameLst>
                                      </p:cBhvr>
                                      <p:tavLst>
                                        <p:tav tm="0">
                                          <p:val>
                                            <p:fltVal val="0"/>
                                          </p:val>
                                        </p:tav>
                                        <p:tav tm="100000">
                                          <p:val>
                                            <p:fltVal val="90"/>
                                          </p:val>
                                        </p:tav>
                                      </p:tavLst>
                                    </p:anim>
                                    <p:animEffect transition="out" filter="fade">
                                      <p:cBhvr>
                                        <p:cTn id="105" dur="1000"/>
                                        <p:tgtEl>
                                          <p:spTgt spid="15"/>
                                        </p:tgtEl>
                                      </p:cBhvr>
                                    </p:animEffect>
                                    <p:set>
                                      <p:cBhvr>
                                        <p:cTn id="106" dur="1" fill="hold">
                                          <p:stCondLst>
                                            <p:cond delay="999"/>
                                          </p:stCondLst>
                                        </p:cTn>
                                        <p:tgtEl>
                                          <p:spTgt spid="15"/>
                                        </p:tgtEl>
                                        <p:attrNameLst>
                                          <p:attrName>style.visibility</p:attrName>
                                        </p:attrNameLst>
                                      </p:cBhvr>
                                      <p:to>
                                        <p:strVal val="hidden"/>
                                      </p:to>
                                    </p:set>
                                  </p:childTnLst>
                                </p:cTn>
                              </p:par>
                            </p:childTnLst>
                          </p:cTn>
                        </p:par>
                        <p:par>
                          <p:cTn id="107" fill="hold">
                            <p:stCondLst>
                              <p:cond delay="1000"/>
                            </p:stCondLst>
                            <p:childTnLst>
                              <p:par>
                                <p:cTn id="108" presetID="31" presetClass="entr" presetSubtype="0" fill="hold" nodeType="afterEffect">
                                  <p:stCondLst>
                                    <p:cond delay="0"/>
                                  </p:stCondLst>
                                  <p:childTnLst>
                                    <p:set>
                                      <p:cBhvr>
                                        <p:cTn id="109" dur="1" fill="hold">
                                          <p:stCondLst>
                                            <p:cond delay="0"/>
                                          </p:stCondLst>
                                        </p:cTn>
                                        <p:tgtEl>
                                          <p:spTgt spid="2051"/>
                                        </p:tgtEl>
                                        <p:attrNameLst>
                                          <p:attrName>style.visibility</p:attrName>
                                        </p:attrNameLst>
                                      </p:cBhvr>
                                      <p:to>
                                        <p:strVal val="visible"/>
                                      </p:to>
                                    </p:set>
                                    <p:anim calcmode="lin" valueType="num">
                                      <p:cBhvr>
                                        <p:cTn id="110" dur="1000" fill="hold"/>
                                        <p:tgtEl>
                                          <p:spTgt spid="2051"/>
                                        </p:tgtEl>
                                        <p:attrNameLst>
                                          <p:attrName>ppt_w</p:attrName>
                                        </p:attrNameLst>
                                      </p:cBhvr>
                                      <p:tavLst>
                                        <p:tav tm="0">
                                          <p:val>
                                            <p:fltVal val="0"/>
                                          </p:val>
                                        </p:tav>
                                        <p:tav tm="100000">
                                          <p:val>
                                            <p:strVal val="#ppt_w"/>
                                          </p:val>
                                        </p:tav>
                                      </p:tavLst>
                                    </p:anim>
                                    <p:anim calcmode="lin" valueType="num">
                                      <p:cBhvr>
                                        <p:cTn id="111" dur="1000" fill="hold"/>
                                        <p:tgtEl>
                                          <p:spTgt spid="2051"/>
                                        </p:tgtEl>
                                        <p:attrNameLst>
                                          <p:attrName>ppt_h</p:attrName>
                                        </p:attrNameLst>
                                      </p:cBhvr>
                                      <p:tavLst>
                                        <p:tav tm="0">
                                          <p:val>
                                            <p:fltVal val="0"/>
                                          </p:val>
                                        </p:tav>
                                        <p:tav tm="100000">
                                          <p:val>
                                            <p:strVal val="#ppt_h"/>
                                          </p:val>
                                        </p:tav>
                                      </p:tavLst>
                                    </p:anim>
                                    <p:anim calcmode="lin" valueType="num">
                                      <p:cBhvr>
                                        <p:cTn id="112" dur="1000" fill="hold"/>
                                        <p:tgtEl>
                                          <p:spTgt spid="2051"/>
                                        </p:tgtEl>
                                        <p:attrNameLst>
                                          <p:attrName>style.rotation</p:attrName>
                                        </p:attrNameLst>
                                      </p:cBhvr>
                                      <p:tavLst>
                                        <p:tav tm="0">
                                          <p:val>
                                            <p:fltVal val="90"/>
                                          </p:val>
                                        </p:tav>
                                        <p:tav tm="100000">
                                          <p:val>
                                            <p:fltVal val="0"/>
                                          </p:val>
                                        </p:tav>
                                      </p:tavLst>
                                    </p:anim>
                                    <p:animEffect transition="in" filter="fade">
                                      <p:cBhvr>
                                        <p:cTn id="113" dur="1000"/>
                                        <p:tgtEl>
                                          <p:spTgt spid="2051"/>
                                        </p:tgtEl>
                                      </p:cBhvr>
                                    </p:animEffect>
                                  </p:childTnLst>
                                </p:cTn>
                              </p:par>
                            </p:childTnLst>
                          </p:cTn>
                        </p:par>
                      </p:childTnLst>
                    </p:cTn>
                  </p:par>
                  <p:par>
                    <p:cTn id="114" fill="hold">
                      <p:stCondLst>
                        <p:cond delay="indefinite"/>
                      </p:stCondLst>
                      <p:childTnLst>
                        <p:par>
                          <p:cTn id="115" fill="hold">
                            <p:stCondLst>
                              <p:cond delay="0"/>
                            </p:stCondLst>
                            <p:childTnLst>
                              <p:par>
                                <p:cTn id="116" presetID="31" presetClass="exit" presetSubtype="0" fill="hold" nodeType="clickEffect">
                                  <p:stCondLst>
                                    <p:cond delay="0"/>
                                  </p:stCondLst>
                                  <p:childTnLst>
                                    <p:anim calcmode="lin" valueType="num">
                                      <p:cBhvr>
                                        <p:cTn id="117" dur="1000"/>
                                        <p:tgtEl>
                                          <p:spTgt spid="2050"/>
                                        </p:tgtEl>
                                        <p:attrNameLst>
                                          <p:attrName>ppt_w</p:attrName>
                                        </p:attrNameLst>
                                      </p:cBhvr>
                                      <p:tavLst>
                                        <p:tav tm="0">
                                          <p:val>
                                            <p:strVal val="ppt_w"/>
                                          </p:val>
                                        </p:tav>
                                        <p:tav tm="100000">
                                          <p:val>
                                            <p:fltVal val="0"/>
                                          </p:val>
                                        </p:tav>
                                      </p:tavLst>
                                    </p:anim>
                                    <p:anim calcmode="lin" valueType="num">
                                      <p:cBhvr>
                                        <p:cTn id="118" dur="1000"/>
                                        <p:tgtEl>
                                          <p:spTgt spid="2050"/>
                                        </p:tgtEl>
                                        <p:attrNameLst>
                                          <p:attrName>ppt_h</p:attrName>
                                        </p:attrNameLst>
                                      </p:cBhvr>
                                      <p:tavLst>
                                        <p:tav tm="0">
                                          <p:val>
                                            <p:strVal val="ppt_h"/>
                                          </p:val>
                                        </p:tav>
                                        <p:tav tm="100000">
                                          <p:val>
                                            <p:fltVal val="0"/>
                                          </p:val>
                                        </p:tav>
                                      </p:tavLst>
                                    </p:anim>
                                    <p:anim calcmode="lin" valueType="num">
                                      <p:cBhvr>
                                        <p:cTn id="119" dur="1000"/>
                                        <p:tgtEl>
                                          <p:spTgt spid="2050"/>
                                        </p:tgtEl>
                                        <p:attrNameLst>
                                          <p:attrName>style.rotation</p:attrName>
                                        </p:attrNameLst>
                                      </p:cBhvr>
                                      <p:tavLst>
                                        <p:tav tm="0">
                                          <p:val>
                                            <p:fltVal val="0"/>
                                          </p:val>
                                        </p:tav>
                                        <p:tav tm="100000">
                                          <p:val>
                                            <p:fltVal val="90"/>
                                          </p:val>
                                        </p:tav>
                                      </p:tavLst>
                                    </p:anim>
                                    <p:animEffect transition="out" filter="fade">
                                      <p:cBhvr>
                                        <p:cTn id="120" dur="1000"/>
                                        <p:tgtEl>
                                          <p:spTgt spid="2050"/>
                                        </p:tgtEl>
                                      </p:cBhvr>
                                    </p:animEffect>
                                    <p:set>
                                      <p:cBhvr>
                                        <p:cTn id="121" dur="1" fill="hold">
                                          <p:stCondLst>
                                            <p:cond delay="999"/>
                                          </p:stCondLst>
                                        </p:cTn>
                                        <p:tgtEl>
                                          <p:spTgt spid="2050"/>
                                        </p:tgtEl>
                                        <p:attrNameLst>
                                          <p:attrName>style.visibility</p:attrName>
                                        </p:attrNameLst>
                                      </p:cBhvr>
                                      <p:to>
                                        <p:strVal val="hidden"/>
                                      </p:to>
                                    </p:set>
                                  </p:childTnLst>
                                </p:cTn>
                              </p:par>
                            </p:childTnLst>
                          </p:cTn>
                        </p:par>
                        <p:par>
                          <p:cTn id="122" fill="hold">
                            <p:stCondLst>
                              <p:cond delay="1000"/>
                            </p:stCondLst>
                            <p:childTnLst>
                              <p:par>
                                <p:cTn id="123" presetID="31" presetClass="entr" presetSubtype="0" fill="hold" grpId="0" nodeType="afterEffect">
                                  <p:stCondLst>
                                    <p:cond delay="0"/>
                                  </p:stCondLst>
                                  <p:childTnLst>
                                    <p:set>
                                      <p:cBhvr>
                                        <p:cTn id="124" dur="1" fill="hold">
                                          <p:stCondLst>
                                            <p:cond delay="0"/>
                                          </p:stCondLst>
                                        </p:cTn>
                                        <p:tgtEl>
                                          <p:spTgt spid="6"/>
                                        </p:tgtEl>
                                        <p:attrNameLst>
                                          <p:attrName>style.visibility</p:attrName>
                                        </p:attrNameLst>
                                      </p:cBhvr>
                                      <p:to>
                                        <p:strVal val="visible"/>
                                      </p:to>
                                    </p:set>
                                    <p:anim calcmode="lin" valueType="num">
                                      <p:cBhvr>
                                        <p:cTn id="125" dur="1000" fill="hold"/>
                                        <p:tgtEl>
                                          <p:spTgt spid="6"/>
                                        </p:tgtEl>
                                        <p:attrNameLst>
                                          <p:attrName>ppt_w</p:attrName>
                                        </p:attrNameLst>
                                      </p:cBhvr>
                                      <p:tavLst>
                                        <p:tav tm="0">
                                          <p:val>
                                            <p:fltVal val="0"/>
                                          </p:val>
                                        </p:tav>
                                        <p:tav tm="100000">
                                          <p:val>
                                            <p:strVal val="#ppt_w"/>
                                          </p:val>
                                        </p:tav>
                                      </p:tavLst>
                                    </p:anim>
                                    <p:anim calcmode="lin" valueType="num">
                                      <p:cBhvr>
                                        <p:cTn id="126" dur="1000" fill="hold"/>
                                        <p:tgtEl>
                                          <p:spTgt spid="6"/>
                                        </p:tgtEl>
                                        <p:attrNameLst>
                                          <p:attrName>ppt_h</p:attrName>
                                        </p:attrNameLst>
                                      </p:cBhvr>
                                      <p:tavLst>
                                        <p:tav tm="0">
                                          <p:val>
                                            <p:fltVal val="0"/>
                                          </p:val>
                                        </p:tav>
                                        <p:tav tm="100000">
                                          <p:val>
                                            <p:strVal val="#ppt_h"/>
                                          </p:val>
                                        </p:tav>
                                      </p:tavLst>
                                    </p:anim>
                                    <p:anim calcmode="lin" valueType="num">
                                      <p:cBhvr>
                                        <p:cTn id="127" dur="1000" fill="hold"/>
                                        <p:tgtEl>
                                          <p:spTgt spid="6"/>
                                        </p:tgtEl>
                                        <p:attrNameLst>
                                          <p:attrName>style.rotation</p:attrName>
                                        </p:attrNameLst>
                                      </p:cBhvr>
                                      <p:tavLst>
                                        <p:tav tm="0">
                                          <p:val>
                                            <p:fltVal val="90"/>
                                          </p:val>
                                        </p:tav>
                                        <p:tav tm="100000">
                                          <p:val>
                                            <p:fltVal val="0"/>
                                          </p:val>
                                        </p:tav>
                                      </p:tavLst>
                                    </p:anim>
                                    <p:animEffect transition="in" filter="fade">
                                      <p:cBhvr>
                                        <p:cTn id="128" dur="1000"/>
                                        <p:tgtEl>
                                          <p:spTgt spid="6"/>
                                        </p:tgtEl>
                                      </p:cBhvr>
                                    </p:animEffect>
                                  </p:childTnLst>
                                </p:cTn>
                              </p:par>
                            </p:childTnLst>
                          </p:cTn>
                        </p:par>
                        <p:par>
                          <p:cTn id="129" fill="hold">
                            <p:stCondLst>
                              <p:cond delay="2000"/>
                            </p:stCondLst>
                            <p:childTnLst>
                              <p:par>
                                <p:cTn id="130" presetID="31" presetClass="entr" presetSubtype="0" fill="hold" nodeType="afterEffect">
                                  <p:stCondLst>
                                    <p:cond delay="0"/>
                                  </p:stCondLst>
                                  <p:childTnLst>
                                    <p:set>
                                      <p:cBhvr>
                                        <p:cTn id="131" dur="1" fill="hold">
                                          <p:stCondLst>
                                            <p:cond delay="0"/>
                                          </p:stCondLst>
                                        </p:cTn>
                                        <p:tgtEl>
                                          <p:spTgt spid="17"/>
                                        </p:tgtEl>
                                        <p:attrNameLst>
                                          <p:attrName>style.visibility</p:attrName>
                                        </p:attrNameLst>
                                      </p:cBhvr>
                                      <p:to>
                                        <p:strVal val="visible"/>
                                      </p:to>
                                    </p:set>
                                    <p:anim calcmode="lin" valueType="num">
                                      <p:cBhvr>
                                        <p:cTn id="132" dur="1000" fill="hold"/>
                                        <p:tgtEl>
                                          <p:spTgt spid="17"/>
                                        </p:tgtEl>
                                        <p:attrNameLst>
                                          <p:attrName>ppt_w</p:attrName>
                                        </p:attrNameLst>
                                      </p:cBhvr>
                                      <p:tavLst>
                                        <p:tav tm="0">
                                          <p:val>
                                            <p:fltVal val="0"/>
                                          </p:val>
                                        </p:tav>
                                        <p:tav tm="100000">
                                          <p:val>
                                            <p:strVal val="#ppt_w"/>
                                          </p:val>
                                        </p:tav>
                                      </p:tavLst>
                                    </p:anim>
                                    <p:anim calcmode="lin" valueType="num">
                                      <p:cBhvr>
                                        <p:cTn id="133" dur="1000" fill="hold"/>
                                        <p:tgtEl>
                                          <p:spTgt spid="17"/>
                                        </p:tgtEl>
                                        <p:attrNameLst>
                                          <p:attrName>ppt_h</p:attrName>
                                        </p:attrNameLst>
                                      </p:cBhvr>
                                      <p:tavLst>
                                        <p:tav tm="0">
                                          <p:val>
                                            <p:fltVal val="0"/>
                                          </p:val>
                                        </p:tav>
                                        <p:tav tm="100000">
                                          <p:val>
                                            <p:strVal val="#ppt_h"/>
                                          </p:val>
                                        </p:tav>
                                      </p:tavLst>
                                    </p:anim>
                                    <p:anim calcmode="lin" valueType="num">
                                      <p:cBhvr>
                                        <p:cTn id="134" dur="1000" fill="hold"/>
                                        <p:tgtEl>
                                          <p:spTgt spid="17"/>
                                        </p:tgtEl>
                                        <p:attrNameLst>
                                          <p:attrName>style.rotation</p:attrName>
                                        </p:attrNameLst>
                                      </p:cBhvr>
                                      <p:tavLst>
                                        <p:tav tm="0">
                                          <p:val>
                                            <p:fltVal val="90"/>
                                          </p:val>
                                        </p:tav>
                                        <p:tav tm="100000">
                                          <p:val>
                                            <p:fltVal val="0"/>
                                          </p:val>
                                        </p:tav>
                                      </p:tavLst>
                                    </p:anim>
                                    <p:animEffect transition="in" filter="fade">
                                      <p:cBhvr>
                                        <p:cTn id="135" dur="1000"/>
                                        <p:tgtEl>
                                          <p:spTgt spid="17"/>
                                        </p:tgtEl>
                                      </p:cBhvr>
                                    </p:animEffect>
                                  </p:childTnLst>
                                </p:cTn>
                              </p:par>
                            </p:childTnLst>
                          </p:cTn>
                        </p:par>
                      </p:childTnLst>
                    </p:cTn>
                  </p:par>
                  <p:par>
                    <p:cTn id="136" fill="hold">
                      <p:stCondLst>
                        <p:cond delay="indefinite"/>
                      </p:stCondLst>
                      <p:childTnLst>
                        <p:par>
                          <p:cTn id="137" fill="hold">
                            <p:stCondLst>
                              <p:cond delay="0"/>
                            </p:stCondLst>
                            <p:childTnLst>
                              <p:par>
                                <p:cTn id="138" presetID="31" presetClass="exit" presetSubtype="0" fill="hold" nodeType="clickEffect">
                                  <p:stCondLst>
                                    <p:cond delay="0"/>
                                  </p:stCondLst>
                                  <p:childTnLst>
                                    <p:anim calcmode="lin" valueType="num">
                                      <p:cBhvr>
                                        <p:cTn id="139" dur="1000"/>
                                        <p:tgtEl>
                                          <p:spTgt spid="17"/>
                                        </p:tgtEl>
                                        <p:attrNameLst>
                                          <p:attrName>ppt_w</p:attrName>
                                        </p:attrNameLst>
                                      </p:cBhvr>
                                      <p:tavLst>
                                        <p:tav tm="0">
                                          <p:val>
                                            <p:strVal val="ppt_w"/>
                                          </p:val>
                                        </p:tav>
                                        <p:tav tm="100000">
                                          <p:val>
                                            <p:fltVal val="0"/>
                                          </p:val>
                                        </p:tav>
                                      </p:tavLst>
                                    </p:anim>
                                    <p:anim calcmode="lin" valueType="num">
                                      <p:cBhvr>
                                        <p:cTn id="140" dur="1000"/>
                                        <p:tgtEl>
                                          <p:spTgt spid="17"/>
                                        </p:tgtEl>
                                        <p:attrNameLst>
                                          <p:attrName>ppt_h</p:attrName>
                                        </p:attrNameLst>
                                      </p:cBhvr>
                                      <p:tavLst>
                                        <p:tav tm="0">
                                          <p:val>
                                            <p:strVal val="ppt_h"/>
                                          </p:val>
                                        </p:tav>
                                        <p:tav tm="100000">
                                          <p:val>
                                            <p:fltVal val="0"/>
                                          </p:val>
                                        </p:tav>
                                      </p:tavLst>
                                    </p:anim>
                                    <p:anim calcmode="lin" valueType="num">
                                      <p:cBhvr>
                                        <p:cTn id="141" dur="1000"/>
                                        <p:tgtEl>
                                          <p:spTgt spid="17"/>
                                        </p:tgtEl>
                                        <p:attrNameLst>
                                          <p:attrName>style.rotation</p:attrName>
                                        </p:attrNameLst>
                                      </p:cBhvr>
                                      <p:tavLst>
                                        <p:tav tm="0">
                                          <p:val>
                                            <p:fltVal val="0"/>
                                          </p:val>
                                        </p:tav>
                                        <p:tav tm="100000">
                                          <p:val>
                                            <p:fltVal val="90"/>
                                          </p:val>
                                        </p:tav>
                                      </p:tavLst>
                                    </p:anim>
                                    <p:animEffect transition="out" filter="fade">
                                      <p:cBhvr>
                                        <p:cTn id="142" dur="1000"/>
                                        <p:tgtEl>
                                          <p:spTgt spid="17"/>
                                        </p:tgtEl>
                                      </p:cBhvr>
                                    </p:animEffect>
                                    <p:set>
                                      <p:cBhvr>
                                        <p:cTn id="143" dur="1" fill="hold">
                                          <p:stCondLst>
                                            <p:cond delay="999"/>
                                          </p:stCondLst>
                                        </p:cTn>
                                        <p:tgtEl>
                                          <p:spTgt spid="17"/>
                                        </p:tgtEl>
                                        <p:attrNameLst>
                                          <p:attrName>style.visibility</p:attrName>
                                        </p:attrNameLst>
                                      </p:cBhvr>
                                      <p:to>
                                        <p:strVal val="hidden"/>
                                      </p:to>
                                    </p:set>
                                  </p:childTnLst>
                                </p:cTn>
                              </p:par>
                            </p:childTnLst>
                          </p:cTn>
                        </p:par>
                        <p:par>
                          <p:cTn id="144" fill="hold">
                            <p:stCondLst>
                              <p:cond delay="1000"/>
                            </p:stCondLst>
                            <p:childTnLst>
                              <p:par>
                                <p:cTn id="145" presetID="31" presetClass="entr" presetSubtype="0" fill="hold" nodeType="afterEffect">
                                  <p:stCondLst>
                                    <p:cond delay="0"/>
                                  </p:stCondLst>
                                  <p:childTnLst>
                                    <p:set>
                                      <p:cBhvr>
                                        <p:cTn id="146" dur="1" fill="hold">
                                          <p:stCondLst>
                                            <p:cond delay="0"/>
                                          </p:stCondLst>
                                        </p:cTn>
                                        <p:tgtEl>
                                          <p:spTgt spid="2050"/>
                                        </p:tgtEl>
                                        <p:attrNameLst>
                                          <p:attrName>style.visibility</p:attrName>
                                        </p:attrNameLst>
                                      </p:cBhvr>
                                      <p:to>
                                        <p:strVal val="visible"/>
                                      </p:to>
                                    </p:set>
                                    <p:anim calcmode="lin" valueType="num">
                                      <p:cBhvr>
                                        <p:cTn id="147" dur="1000" fill="hold"/>
                                        <p:tgtEl>
                                          <p:spTgt spid="2050"/>
                                        </p:tgtEl>
                                        <p:attrNameLst>
                                          <p:attrName>ppt_w</p:attrName>
                                        </p:attrNameLst>
                                      </p:cBhvr>
                                      <p:tavLst>
                                        <p:tav tm="0">
                                          <p:val>
                                            <p:fltVal val="0"/>
                                          </p:val>
                                        </p:tav>
                                        <p:tav tm="100000">
                                          <p:val>
                                            <p:strVal val="#ppt_w"/>
                                          </p:val>
                                        </p:tav>
                                      </p:tavLst>
                                    </p:anim>
                                    <p:anim calcmode="lin" valueType="num">
                                      <p:cBhvr>
                                        <p:cTn id="148" dur="1000" fill="hold"/>
                                        <p:tgtEl>
                                          <p:spTgt spid="2050"/>
                                        </p:tgtEl>
                                        <p:attrNameLst>
                                          <p:attrName>ppt_h</p:attrName>
                                        </p:attrNameLst>
                                      </p:cBhvr>
                                      <p:tavLst>
                                        <p:tav tm="0">
                                          <p:val>
                                            <p:fltVal val="0"/>
                                          </p:val>
                                        </p:tav>
                                        <p:tav tm="100000">
                                          <p:val>
                                            <p:strVal val="#ppt_h"/>
                                          </p:val>
                                        </p:tav>
                                      </p:tavLst>
                                    </p:anim>
                                    <p:anim calcmode="lin" valueType="num">
                                      <p:cBhvr>
                                        <p:cTn id="149" dur="1000" fill="hold"/>
                                        <p:tgtEl>
                                          <p:spTgt spid="2050"/>
                                        </p:tgtEl>
                                        <p:attrNameLst>
                                          <p:attrName>style.rotation</p:attrName>
                                        </p:attrNameLst>
                                      </p:cBhvr>
                                      <p:tavLst>
                                        <p:tav tm="0">
                                          <p:val>
                                            <p:fltVal val="90"/>
                                          </p:val>
                                        </p:tav>
                                        <p:tav tm="100000">
                                          <p:val>
                                            <p:fltVal val="0"/>
                                          </p:val>
                                        </p:tav>
                                      </p:tavLst>
                                    </p:anim>
                                    <p:animEffect transition="in" filter="fade">
                                      <p:cBhvr>
                                        <p:cTn id="150" dur="1000"/>
                                        <p:tgtEl>
                                          <p:spTgt spid="2050"/>
                                        </p:tgtEl>
                                      </p:cBhvr>
                                    </p:animEffect>
                                  </p:childTnLst>
                                </p:cTn>
                              </p:par>
                            </p:childTnLst>
                          </p:cTn>
                        </p:par>
                      </p:childTnLst>
                    </p:cTn>
                  </p:par>
                  <p:par>
                    <p:cTn id="151" fill="hold">
                      <p:stCondLst>
                        <p:cond delay="indefinite"/>
                      </p:stCondLst>
                      <p:childTnLst>
                        <p:par>
                          <p:cTn id="152" fill="hold">
                            <p:stCondLst>
                              <p:cond delay="0"/>
                            </p:stCondLst>
                            <p:childTnLst>
                              <p:par>
                                <p:cTn id="153" presetID="31" presetClass="exit" presetSubtype="0" fill="hold" nodeType="clickEffect">
                                  <p:stCondLst>
                                    <p:cond delay="0"/>
                                  </p:stCondLst>
                                  <p:childTnLst>
                                    <p:anim calcmode="lin" valueType="num">
                                      <p:cBhvr>
                                        <p:cTn id="154" dur="1000"/>
                                        <p:tgtEl>
                                          <p:spTgt spid="2054"/>
                                        </p:tgtEl>
                                        <p:attrNameLst>
                                          <p:attrName>ppt_w</p:attrName>
                                        </p:attrNameLst>
                                      </p:cBhvr>
                                      <p:tavLst>
                                        <p:tav tm="0">
                                          <p:val>
                                            <p:strVal val="ppt_w"/>
                                          </p:val>
                                        </p:tav>
                                        <p:tav tm="100000">
                                          <p:val>
                                            <p:fltVal val="0"/>
                                          </p:val>
                                        </p:tav>
                                      </p:tavLst>
                                    </p:anim>
                                    <p:anim calcmode="lin" valueType="num">
                                      <p:cBhvr>
                                        <p:cTn id="155" dur="1000"/>
                                        <p:tgtEl>
                                          <p:spTgt spid="2054"/>
                                        </p:tgtEl>
                                        <p:attrNameLst>
                                          <p:attrName>ppt_h</p:attrName>
                                        </p:attrNameLst>
                                      </p:cBhvr>
                                      <p:tavLst>
                                        <p:tav tm="0">
                                          <p:val>
                                            <p:strVal val="ppt_h"/>
                                          </p:val>
                                        </p:tav>
                                        <p:tav tm="100000">
                                          <p:val>
                                            <p:fltVal val="0"/>
                                          </p:val>
                                        </p:tav>
                                      </p:tavLst>
                                    </p:anim>
                                    <p:anim calcmode="lin" valueType="num">
                                      <p:cBhvr>
                                        <p:cTn id="156" dur="1000"/>
                                        <p:tgtEl>
                                          <p:spTgt spid="2054"/>
                                        </p:tgtEl>
                                        <p:attrNameLst>
                                          <p:attrName>style.rotation</p:attrName>
                                        </p:attrNameLst>
                                      </p:cBhvr>
                                      <p:tavLst>
                                        <p:tav tm="0">
                                          <p:val>
                                            <p:fltVal val="0"/>
                                          </p:val>
                                        </p:tav>
                                        <p:tav tm="100000">
                                          <p:val>
                                            <p:fltVal val="90"/>
                                          </p:val>
                                        </p:tav>
                                      </p:tavLst>
                                    </p:anim>
                                    <p:animEffect transition="out" filter="fade">
                                      <p:cBhvr>
                                        <p:cTn id="157" dur="1000"/>
                                        <p:tgtEl>
                                          <p:spTgt spid="2054"/>
                                        </p:tgtEl>
                                      </p:cBhvr>
                                    </p:animEffect>
                                    <p:set>
                                      <p:cBhvr>
                                        <p:cTn id="158" dur="1" fill="hold">
                                          <p:stCondLst>
                                            <p:cond delay="999"/>
                                          </p:stCondLst>
                                        </p:cTn>
                                        <p:tgtEl>
                                          <p:spTgt spid="2054"/>
                                        </p:tgtEl>
                                        <p:attrNameLst>
                                          <p:attrName>style.visibility</p:attrName>
                                        </p:attrNameLst>
                                      </p:cBhvr>
                                      <p:to>
                                        <p:strVal val="hidden"/>
                                      </p:to>
                                    </p:set>
                                  </p:childTnLst>
                                </p:cTn>
                              </p:par>
                            </p:childTnLst>
                          </p:cTn>
                        </p:par>
                        <p:par>
                          <p:cTn id="159" fill="hold">
                            <p:stCondLst>
                              <p:cond delay="1000"/>
                            </p:stCondLst>
                            <p:childTnLst>
                              <p:par>
                                <p:cTn id="160" presetID="31" presetClass="entr" presetSubtype="0" fill="hold" grpId="0" nodeType="afterEffect">
                                  <p:stCondLst>
                                    <p:cond delay="0"/>
                                  </p:stCondLst>
                                  <p:childTnLst>
                                    <p:set>
                                      <p:cBhvr>
                                        <p:cTn id="161" dur="1" fill="hold">
                                          <p:stCondLst>
                                            <p:cond delay="0"/>
                                          </p:stCondLst>
                                        </p:cTn>
                                        <p:tgtEl>
                                          <p:spTgt spid="7"/>
                                        </p:tgtEl>
                                        <p:attrNameLst>
                                          <p:attrName>style.visibility</p:attrName>
                                        </p:attrNameLst>
                                      </p:cBhvr>
                                      <p:to>
                                        <p:strVal val="visible"/>
                                      </p:to>
                                    </p:set>
                                    <p:anim calcmode="lin" valueType="num">
                                      <p:cBhvr>
                                        <p:cTn id="162" dur="1000" fill="hold"/>
                                        <p:tgtEl>
                                          <p:spTgt spid="7"/>
                                        </p:tgtEl>
                                        <p:attrNameLst>
                                          <p:attrName>ppt_w</p:attrName>
                                        </p:attrNameLst>
                                      </p:cBhvr>
                                      <p:tavLst>
                                        <p:tav tm="0">
                                          <p:val>
                                            <p:fltVal val="0"/>
                                          </p:val>
                                        </p:tav>
                                        <p:tav tm="100000">
                                          <p:val>
                                            <p:strVal val="#ppt_w"/>
                                          </p:val>
                                        </p:tav>
                                      </p:tavLst>
                                    </p:anim>
                                    <p:anim calcmode="lin" valueType="num">
                                      <p:cBhvr>
                                        <p:cTn id="163" dur="1000" fill="hold"/>
                                        <p:tgtEl>
                                          <p:spTgt spid="7"/>
                                        </p:tgtEl>
                                        <p:attrNameLst>
                                          <p:attrName>ppt_h</p:attrName>
                                        </p:attrNameLst>
                                      </p:cBhvr>
                                      <p:tavLst>
                                        <p:tav tm="0">
                                          <p:val>
                                            <p:fltVal val="0"/>
                                          </p:val>
                                        </p:tav>
                                        <p:tav tm="100000">
                                          <p:val>
                                            <p:strVal val="#ppt_h"/>
                                          </p:val>
                                        </p:tav>
                                      </p:tavLst>
                                    </p:anim>
                                    <p:anim calcmode="lin" valueType="num">
                                      <p:cBhvr>
                                        <p:cTn id="164" dur="1000" fill="hold"/>
                                        <p:tgtEl>
                                          <p:spTgt spid="7"/>
                                        </p:tgtEl>
                                        <p:attrNameLst>
                                          <p:attrName>style.rotation</p:attrName>
                                        </p:attrNameLst>
                                      </p:cBhvr>
                                      <p:tavLst>
                                        <p:tav tm="0">
                                          <p:val>
                                            <p:fltVal val="90"/>
                                          </p:val>
                                        </p:tav>
                                        <p:tav tm="100000">
                                          <p:val>
                                            <p:fltVal val="0"/>
                                          </p:val>
                                        </p:tav>
                                      </p:tavLst>
                                    </p:anim>
                                    <p:animEffect transition="in" filter="fade">
                                      <p:cBhvr>
                                        <p:cTn id="165" dur="1000"/>
                                        <p:tgtEl>
                                          <p:spTgt spid="7"/>
                                        </p:tgtEl>
                                      </p:cBhvr>
                                    </p:animEffect>
                                  </p:childTnLst>
                                </p:cTn>
                              </p:par>
                            </p:childTnLst>
                          </p:cTn>
                        </p:par>
                        <p:par>
                          <p:cTn id="166" fill="hold">
                            <p:stCondLst>
                              <p:cond delay="2000"/>
                            </p:stCondLst>
                            <p:childTnLst>
                              <p:par>
                                <p:cTn id="167" presetID="31" presetClass="entr" presetSubtype="0" fill="hold" nodeType="after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p:cTn id="169" dur="1000" fill="hold"/>
                                        <p:tgtEl>
                                          <p:spTgt spid="18"/>
                                        </p:tgtEl>
                                        <p:attrNameLst>
                                          <p:attrName>ppt_w</p:attrName>
                                        </p:attrNameLst>
                                      </p:cBhvr>
                                      <p:tavLst>
                                        <p:tav tm="0">
                                          <p:val>
                                            <p:fltVal val="0"/>
                                          </p:val>
                                        </p:tav>
                                        <p:tav tm="100000">
                                          <p:val>
                                            <p:strVal val="#ppt_w"/>
                                          </p:val>
                                        </p:tav>
                                      </p:tavLst>
                                    </p:anim>
                                    <p:anim calcmode="lin" valueType="num">
                                      <p:cBhvr>
                                        <p:cTn id="170" dur="1000" fill="hold"/>
                                        <p:tgtEl>
                                          <p:spTgt spid="18"/>
                                        </p:tgtEl>
                                        <p:attrNameLst>
                                          <p:attrName>ppt_h</p:attrName>
                                        </p:attrNameLst>
                                      </p:cBhvr>
                                      <p:tavLst>
                                        <p:tav tm="0">
                                          <p:val>
                                            <p:fltVal val="0"/>
                                          </p:val>
                                        </p:tav>
                                        <p:tav tm="100000">
                                          <p:val>
                                            <p:strVal val="#ppt_h"/>
                                          </p:val>
                                        </p:tav>
                                      </p:tavLst>
                                    </p:anim>
                                    <p:anim calcmode="lin" valueType="num">
                                      <p:cBhvr>
                                        <p:cTn id="171" dur="1000" fill="hold"/>
                                        <p:tgtEl>
                                          <p:spTgt spid="18"/>
                                        </p:tgtEl>
                                        <p:attrNameLst>
                                          <p:attrName>style.rotation</p:attrName>
                                        </p:attrNameLst>
                                      </p:cBhvr>
                                      <p:tavLst>
                                        <p:tav tm="0">
                                          <p:val>
                                            <p:fltVal val="90"/>
                                          </p:val>
                                        </p:tav>
                                        <p:tav tm="100000">
                                          <p:val>
                                            <p:fltVal val="0"/>
                                          </p:val>
                                        </p:tav>
                                      </p:tavLst>
                                    </p:anim>
                                    <p:animEffect transition="in" filter="fade">
                                      <p:cBhvr>
                                        <p:cTn id="172" dur="1000"/>
                                        <p:tgtEl>
                                          <p:spTgt spid="18"/>
                                        </p:tgtEl>
                                      </p:cBhvr>
                                    </p:animEffect>
                                  </p:childTnLst>
                                </p:cTn>
                              </p:par>
                            </p:childTnLst>
                          </p:cTn>
                        </p:par>
                      </p:childTnLst>
                    </p:cTn>
                  </p:par>
                  <p:par>
                    <p:cTn id="173" fill="hold">
                      <p:stCondLst>
                        <p:cond delay="indefinite"/>
                      </p:stCondLst>
                      <p:childTnLst>
                        <p:par>
                          <p:cTn id="174" fill="hold">
                            <p:stCondLst>
                              <p:cond delay="0"/>
                            </p:stCondLst>
                            <p:childTnLst>
                              <p:par>
                                <p:cTn id="175" presetID="31" presetClass="exit" presetSubtype="0" fill="hold" nodeType="clickEffect">
                                  <p:stCondLst>
                                    <p:cond delay="0"/>
                                  </p:stCondLst>
                                  <p:childTnLst>
                                    <p:anim calcmode="lin" valueType="num">
                                      <p:cBhvr>
                                        <p:cTn id="176" dur="1000"/>
                                        <p:tgtEl>
                                          <p:spTgt spid="18"/>
                                        </p:tgtEl>
                                        <p:attrNameLst>
                                          <p:attrName>ppt_w</p:attrName>
                                        </p:attrNameLst>
                                      </p:cBhvr>
                                      <p:tavLst>
                                        <p:tav tm="0">
                                          <p:val>
                                            <p:strVal val="ppt_w"/>
                                          </p:val>
                                        </p:tav>
                                        <p:tav tm="100000">
                                          <p:val>
                                            <p:fltVal val="0"/>
                                          </p:val>
                                        </p:tav>
                                      </p:tavLst>
                                    </p:anim>
                                    <p:anim calcmode="lin" valueType="num">
                                      <p:cBhvr>
                                        <p:cTn id="177" dur="1000"/>
                                        <p:tgtEl>
                                          <p:spTgt spid="18"/>
                                        </p:tgtEl>
                                        <p:attrNameLst>
                                          <p:attrName>ppt_h</p:attrName>
                                        </p:attrNameLst>
                                      </p:cBhvr>
                                      <p:tavLst>
                                        <p:tav tm="0">
                                          <p:val>
                                            <p:strVal val="ppt_h"/>
                                          </p:val>
                                        </p:tav>
                                        <p:tav tm="100000">
                                          <p:val>
                                            <p:fltVal val="0"/>
                                          </p:val>
                                        </p:tav>
                                      </p:tavLst>
                                    </p:anim>
                                    <p:anim calcmode="lin" valueType="num">
                                      <p:cBhvr>
                                        <p:cTn id="178" dur="1000"/>
                                        <p:tgtEl>
                                          <p:spTgt spid="18"/>
                                        </p:tgtEl>
                                        <p:attrNameLst>
                                          <p:attrName>style.rotation</p:attrName>
                                        </p:attrNameLst>
                                      </p:cBhvr>
                                      <p:tavLst>
                                        <p:tav tm="0">
                                          <p:val>
                                            <p:fltVal val="0"/>
                                          </p:val>
                                        </p:tav>
                                        <p:tav tm="100000">
                                          <p:val>
                                            <p:fltVal val="90"/>
                                          </p:val>
                                        </p:tav>
                                      </p:tavLst>
                                    </p:anim>
                                    <p:animEffect transition="out" filter="fade">
                                      <p:cBhvr>
                                        <p:cTn id="179" dur="1000"/>
                                        <p:tgtEl>
                                          <p:spTgt spid="18"/>
                                        </p:tgtEl>
                                      </p:cBhvr>
                                    </p:animEffect>
                                    <p:set>
                                      <p:cBhvr>
                                        <p:cTn id="180" dur="1" fill="hold">
                                          <p:stCondLst>
                                            <p:cond delay="999"/>
                                          </p:stCondLst>
                                        </p:cTn>
                                        <p:tgtEl>
                                          <p:spTgt spid="18"/>
                                        </p:tgtEl>
                                        <p:attrNameLst>
                                          <p:attrName>style.visibility</p:attrName>
                                        </p:attrNameLst>
                                      </p:cBhvr>
                                      <p:to>
                                        <p:strVal val="hidden"/>
                                      </p:to>
                                    </p:set>
                                  </p:childTnLst>
                                </p:cTn>
                              </p:par>
                            </p:childTnLst>
                          </p:cTn>
                        </p:par>
                        <p:par>
                          <p:cTn id="181" fill="hold">
                            <p:stCondLst>
                              <p:cond delay="1000"/>
                            </p:stCondLst>
                            <p:childTnLst>
                              <p:par>
                                <p:cTn id="182" presetID="31" presetClass="entr" presetSubtype="0" fill="hold" nodeType="afterEffect">
                                  <p:stCondLst>
                                    <p:cond delay="0"/>
                                  </p:stCondLst>
                                  <p:childTnLst>
                                    <p:set>
                                      <p:cBhvr>
                                        <p:cTn id="183" dur="1" fill="hold">
                                          <p:stCondLst>
                                            <p:cond delay="0"/>
                                          </p:stCondLst>
                                        </p:cTn>
                                        <p:tgtEl>
                                          <p:spTgt spid="2054"/>
                                        </p:tgtEl>
                                        <p:attrNameLst>
                                          <p:attrName>style.visibility</p:attrName>
                                        </p:attrNameLst>
                                      </p:cBhvr>
                                      <p:to>
                                        <p:strVal val="visible"/>
                                      </p:to>
                                    </p:set>
                                    <p:anim calcmode="lin" valueType="num">
                                      <p:cBhvr>
                                        <p:cTn id="184" dur="1000" fill="hold"/>
                                        <p:tgtEl>
                                          <p:spTgt spid="2054"/>
                                        </p:tgtEl>
                                        <p:attrNameLst>
                                          <p:attrName>ppt_w</p:attrName>
                                        </p:attrNameLst>
                                      </p:cBhvr>
                                      <p:tavLst>
                                        <p:tav tm="0">
                                          <p:val>
                                            <p:fltVal val="0"/>
                                          </p:val>
                                        </p:tav>
                                        <p:tav tm="100000">
                                          <p:val>
                                            <p:strVal val="#ppt_w"/>
                                          </p:val>
                                        </p:tav>
                                      </p:tavLst>
                                    </p:anim>
                                    <p:anim calcmode="lin" valueType="num">
                                      <p:cBhvr>
                                        <p:cTn id="185" dur="1000" fill="hold"/>
                                        <p:tgtEl>
                                          <p:spTgt spid="2054"/>
                                        </p:tgtEl>
                                        <p:attrNameLst>
                                          <p:attrName>ppt_h</p:attrName>
                                        </p:attrNameLst>
                                      </p:cBhvr>
                                      <p:tavLst>
                                        <p:tav tm="0">
                                          <p:val>
                                            <p:fltVal val="0"/>
                                          </p:val>
                                        </p:tav>
                                        <p:tav tm="100000">
                                          <p:val>
                                            <p:strVal val="#ppt_h"/>
                                          </p:val>
                                        </p:tav>
                                      </p:tavLst>
                                    </p:anim>
                                    <p:anim calcmode="lin" valueType="num">
                                      <p:cBhvr>
                                        <p:cTn id="186" dur="1000" fill="hold"/>
                                        <p:tgtEl>
                                          <p:spTgt spid="2054"/>
                                        </p:tgtEl>
                                        <p:attrNameLst>
                                          <p:attrName>style.rotation</p:attrName>
                                        </p:attrNameLst>
                                      </p:cBhvr>
                                      <p:tavLst>
                                        <p:tav tm="0">
                                          <p:val>
                                            <p:fltVal val="90"/>
                                          </p:val>
                                        </p:tav>
                                        <p:tav tm="100000">
                                          <p:val>
                                            <p:fltVal val="0"/>
                                          </p:val>
                                        </p:tav>
                                      </p:tavLst>
                                    </p:anim>
                                    <p:animEffect transition="in" filter="fade">
                                      <p:cBhvr>
                                        <p:cTn id="187"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7882" y="1213503"/>
            <a:ext cx="7718612" cy="477186"/>
          </a:xfrm>
        </p:spPr>
        <p:txBody>
          <a:bodyPr>
            <a:normAutofit fontScale="90000"/>
          </a:bodyPr>
          <a:lstStyle/>
          <a:p>
            <a:pPr algn="ctr"/>
            <a:r>
              <a:rPr lang="ru-RU" sz="4000" b="1" dirty="0" smtClean="0"/>
              <a:t>Успешному запоминанию способствует соблюдение определенных условий</a:t>
            </a:r>
            <a:r>
              <a:rPr lang="ru-RU" b="1" dirty="0" smtClean="0"/>
              <a:t>:</a:t>
            </a:r>
            <a:endParaRPr lang="ru-RU" dirty="0"/>
          </a:p>
        </p:txBody>
      </p:sp>
      <p:sp>
        <p:nvSpPr>
          <p:cNvPr id="3" name="Содержимое 2"/>
          <p:cNvSpPr>
            <a:spLocks noGrp="1"/>
          </p:cNvSpPr>
          <p:nvPr>
            <p:ph idx="1"/>
          </p:nvPr>
        </p:nvSpPr>
        <p:spPr>
          <a:xfrm>
            <a:off x="628650" y="2187723"/>
            <a:ext cx="7486650" cy="3819377"/>
          </a:xfrm>
        </p:spPr>
        <p:txBody>
          <a:bodyPr>
            <a:normAutofit fontScale="92500"/>
          </a:bodyPr>
          <a:lstStyle/>
          <a:p>
            <a:r>
              <a:rPr lang="ru-RU" b="1" dirty="0" smtClean="0">
                <a:solidFill>
                  <a:srgbClr val="FF0000"/>
                </a:solidFill>
              </a:rPr>
              <a:t>- установка на запоминание</a:t>
            </a:r>
            <a:r>
              <a:rPr lang="ru-RU" b="1" dirty="0" smtClean="0"/>
              <a:t>: ученик должен хотеть запомнить то, что ему надо запомнить;</a:t>
            </a:r>
            <a:br>
              <a:rPr lang="ru-RU" b="1" dirty="0" smtClean="0"/>
            </a:br>
            <a:r>
              <a:rPr lang="ru-RU" b="1" dirty="0" smtClean="0"/>
              <a:t>- </a:t>
            </a:r>
            <a:r>
              <a:rPr lang="ru-RU" b="1" dirty="0" smtClean="0">
                <a:solidFill>
                  <a:srgbClr val="FF0000"/>
                </a:solidFill>
              </a:rPr>
              <a:t>заинтересованность:</a:t>
            </a:r>
            <a:r>
              <a:rPr lang="ru-RU" b="1" dirty="0" smtClean="0"/>
              <a:t> легче запоминается то, что интересно;</a:t>
            </a:r>
            <a:br>
              <a:rPr lang="ru-RU" b="1" dirty="0" smtClean="0"/>
            </a:br>
            <a:r>
              <a:rPr lang="ru-RU" b="1" dirty="0" smtClean="0"/>
              <a:t>- </a:t>
            </a:r>
            <a:r>
              <a:rPr lang="ru-RU" b="1" dirty="0" smtClean="0">
                <a:solidFill>
                  <a:srgbClr val="FF0000"/>
                </a:solidFill>
              </a:rPr>
              <a:t>яркость восприятия</a:t>
            </a:r>
            <a:r>
              <a:rPr lang="ru-RU" b="1" dirty="0" smtClean="0"/>
              <a:t>: лучше запоминается все яркое, необычное, то, что вызывает определенные эмоции;</a:t>
            </a:r>
            <a:br>
              <a:rPr lang="ru-RU" b="1" dirty="0" smtClean="0"/>
            </a:br>
            <a:r>
              <a:rPr lang="ru-RU" b="1" dirty="0" smtClean="0"/>
              <a:t>- </a:t>
            </a:r>
            <a:r>
              <a:rPr lang="ru-RU" b="1" dirty="0" smtClean="0">
                <a:solidFill>
                  <a:srgbClr val="FF0000"/>
                </a:solidFill>
              </a:rPr>
              <a:t>образность запечатления</a:t>
            </a:r>
            <a:r>
              <a:rPr lang="ru-RU" b="1" dirty="0" smtClean="0"/>
              <a:t>: запоминание, опирающееся на образы, гораздо лучше механического запоминания.</a:t>
            </a:r>
            <a:endParaRPr lang="ru-RU" dirty="0"/>
          </a:p>
        </p:txBody>
      </p:sp>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6845" y="949519"/>
            <a:ext cx="9016282" cy="852489"/>
          </a:xfrm>
        </p:spPr>
        <p:txBody>
          <a:bodyPr>
            <a:noAutofit/>
          </a:bodyPr>
          <a:lstStyle/>
          <a:p>
            <a:r>
              <a:rPr lang="ru-RU"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Классификация </a:t>
            </a:r>
            <a:r>
              <a:rPr lang="ru-RU"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приемов</a:t>
            </a:r>
            <a:br>
              <a:rPr lang="ru-RU"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br>
            <a:r>
              <a:rPr lang="ru-RU"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 </a:t>
            </a:r>
            <a:r>
              <a:rPr lang="ru-RU"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мнемотехники</a:t>
            </a:r>
          </a:p>
        </p:txBody>
      </p:sp>
      <p:sp>
        <p:nvSpPr>
          <p:cNvPr id="3" name="Объект 2"/>
          <p:cNvSpPr>
            <a:spLocks noGrp="1"/>
          </p:cNvSpPr>
          <p:nvPr>
            <p:ph idx="1"/>
          </p:nvPr>
        </p:nvSpPr>
        <p:spPr>
          <a:xfrm>
            <a:off x="620699" y="1968749"/>
            <a:ext cx="7486650" cy="4181475"/>
          </a:xfrm>
        </p:spPr>
        <p:txBody>
          <a:bodyPr>
            <a:normAutofit/>
          </a:bodyPr>
          <a:lstStyle/>
          <a:p>
            <a:r>
              <a:rPr lang="ru-RU" i="1" dirty="0">
                <a:solidFill>
                  <a:srgbClr val="002060"/>
                </a:solidFill>
                <a:latin typeface="Arial" panose="020B0604020202020204" pitchFamily="34" charset="0"/>
                <a:cs typeface="Arial" panose="020B0604020202020204" pitchFamily="34" charset="0"/>
              </a:rPr>
              <a:t>Буквенно-звуковая</a:t>
            </a:r>
          </a:p>
          <a:p>
            <a:r>
              <a:rPr lang="ru-RU" i="1" dirty="0">
                <a:solidFill>
                  <a:srgbClr val="002060"/>
                </a:solidFill>
                <a:latin typeface="Arial" panose="020B0604020202020204" pitchFamily="34" charset="0"/>
                <a:cs typeface="Arial" panose="020B0604020202020204" pitchFamily="34" charset="0"/>
              </a:rPr>
              <a:t>Рифмовки. Общность ударений</a:t>
            </a:r>
          </a:p>
          <a:p>
            <a:r>
              <a:rPr lang="ru-RU" i="1" dirty="0">
                <a:solidFill>
                  <a:srgbClr val="002060"/>
                </a:solidFill>
                <a:latin typeface="Arial" panose="020B0604020202020204" pitchFamily="34" charset="0"/>
                <a:cs typeface="Arial" panose="020B0604020202020204" pitchFamily="34" charset="0"/>
              </a:rPr>
              <a:t>Отнесенность к одному словообразовательному типу</a:t>
            </a:r>
          </a:p>
          <a:p>
            <a:r>
              <a:rPr lang="ru-RU" i="1" dirty="0">
                <a:solidFill>
                  <a:srgbClr val="002060"/>
                </a:solidFill>
                <a:latin typeface="Arial" panose="020B0604020202020204" pitchFamily="34" charset="0"/>
                <a:cs typeface="Arial" panose="020B0604020202020204" pitchFamily="34" charset="0"/>
              </a:rPr>
              <a:t>Сказки-ассоциации</a:t>
            </a:r>
          </a:p>
          <a:p>
            <a:r>
              <a:rPr lang="ru-RU" i="1" dirty="0">
                <a:solidFill>
                  <a:srgbClr val="002060"/>
                </a:solidFill>
                <a:latin typeface="Arial" panose="020B0604020202020204" pitchFamily="34" charset="0"/>
                <a:cs typeface="Arial" panose="020B0604020202020204" pitchFamily="34" charset="0"/>
              </a:rPr>
              <a:t>Схематично- рисуночная мнемоника</a:t>
            </a:r>
          </a:p>
          <a:p>
            <a:r>
              <a:rPr lang="ru-RU" i="1" dirty="0">
                <a:solidFill>
                  <a:srgbClr val="002060"/>
                </a:solidFill>
                <a:latin typeface="Arial" panose="020B0604020202020204" pitchFamily="34" charset="0"/>
                <a:cs typeface="Arial" panose="020B0604020202020204" pitchFamily="34" charset="0"/>
              </a:rPr>
              <a:t>«Материальная», «пальчиковая» мнемоника</a:t>
            </a:r>
          </a:p>
        </p:txBody>
      </p:sp>
    </p:spTree>
    <p:extLst>
      <p:ext uri="{BB962C8B-B14F-4D97-AF65-F5344CB8AC3E}">
        <p14:creationId xmlns:p14="http://schemas.microsoft.com/office/powerpoint/2010/main" val="485409501"/>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652</TotalTime>
  <Words>915</Words>
  <Application>Microsoft Office PowerPoint</Application>
  <PresentationFormat>Экран (4:3)</PresentationFormat>
  <Paragraphs>120</Paragraphs>
  <Slides>28</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28</vt:i4>
      </vt:variant>
    </vt:vector>
  </HeadingPairs>
  <TitlesOfParts>
    <vt:vector size="33" baseType="lpstr">
      <vt:lpstr>Arial</vt:lpstr>
      <vt:lpstr>Calibri</vt:lpstr>
      <vt:lpstr>Calibri Light</vt:lpstr>
      <vt:lpstr>Times New Roman</vt:lpstr>
      <vt:lpstr>Тема Office</vt:lpstr>
      <vt:lpstr> </vt:lpstr>
      <vt:lpstr>Актуальность</vt:lpstr>
      <vt:lpstr>Актуальность применения мнемонических приёмов на уроке</vt:lpstr>
      <vt:lpstr>Цель:</vt:lpstr>
      <vt:lpstr>Задачи:</vt:lpstr>
      <vt:lpstr>Презентация PowerPoint</vt:lpstr>
      <vt:lpstr>Мнемотехника развивает</vt:lpstr>
      <vt:lpstr>Успешному запоминанию способствует соблюдение определенных условий:</vt:lpstr>
      <vt:lpstr>Классификация приемов  мнемотехники</vt:lpstr>
      <vt:lpstr> Фонетика Буквенно-звуковая мнемоника (мнемонические фразы) </vt:lpstr>
      <vt:lpstr>Презентация PowerPoint</vt:lpstr>
      <vt:lpstr>Орфография.</vt:lpstr>
      <vt:lpstr>    Культура речи. Надежда поможет? одеть Надежду–  надеть одежду  </vt:lpstr>
      <vt:lpstr>Презентация PowerPoint</vt:lpstr>
      <vt:lpstr> Орфоэпия     Рифмовки (мнемонические стишки- запоминалки)</vt:lpstr>
      <vt:lpstr> </vt:lpstr>
      <vt:lpstr> Фразеологический словарь </vt:lpstr>
      <vt:lpstr> Мнемоиллюстрации «Веселые правила» </vt:lpstr>
      <vt:lpstr>Презентация PowerPoint</vt:lpstr>
      <vt:lpstr>Презентация PowerPoint</vt:lpstr>
      <vt:lpstr>   Заучивание словарных слов – исключений из орфографических правил – путем включения их в связный рассказ или предложение; </vt:lpstr>
      <vt:lpstr>Схематично- рисуночная мнемоника </vt:lpstr>
      <vt:lpstr>Рисунки  словарных слов</vt:lpstr>
      <vt:lpstr>Орфоэпия</vt:lpstr>
      <vt:lpstr>Презентация PowerPoint</vt:lpstr>
      <vt:lpstr>Презентация PowerPoint</vt:lpstr>
      <vt:lpstr>«Каждое общение ребенка со своим педагогом должно вселять в него радость и оптимизм».                            Ш.М. Амонашвили.</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Инна</dc:creator>
  <cp:lastModifiedBy>татьяна</cp:lastModifiedBy>
  <cp:revision>70</cp:revision>
  <dcterms:created xsi:type="dcterms:W3CDTF">2014-08-28T12:49:16Z</dcterms:created>
  <dcterms:modified xsi:type="dcterms:W3CDTF">2025-03-16T13:34:31Z</dcterms:modified>
</cp:coreProperties>
</file>