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Тревожность по Филлипсу у ученащихся</a:t>
            </a:r>
            <a:r>
              <a:rPr lang="ru-RU" baseline="0"/>
              <a:t> 5 классов</a:t>
            </a:r>
            <a:endParaRPr lang="ru-RU"/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4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5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Страх самовыражения ,%</c:v>
                </c:pt>
                <c:pt idx="1">
                  <c:v>Страх ситуации проверки знаний,%</c:v>
                </c:pt>
                <c:pt idx="2">
                  <c:v>Страх несоответствия ожиданиям,%</c:v>
                </c:pt>
                <c:pt idx="3">
                  <c:v>Низкая сопротивляемость стрессу,%</c:v>
                </c:pt>
                <c:pt idx="4">
                  <c:v>Проблемы в отношениях с учителями,%</c:v>
                </c:pt>
                <c:pt idx="5">
                  <c:v>Количество учеников общей,переживание соц. Стресса,фрустрация потребности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13.1</c:v>
                </c:pt>
                <c:pt idx="1">
                  <c:v>23</c:v>
                </c:pt>
                <c:pt idx="2">
                  <c:v>12.6</c:v>
                </c:pt>
                <c:pt idx="3">
                  <c:v>7.9</c:v>
                </c:pt>
                <c:pt idx="4">
                  <c:v>17.3</c:v>
                </c:pt>
                <c:pt idx="5">
                  <c:v>26.1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D071A-39D9-4D7C-977D-5ACBDF27F0F3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9C1D7-F1FF-4E0E-B5FB-5EA14F6FE1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863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9C1D7-F1FF-4E0E-B5FB-5EA14F6FE1F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55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9C1D7-F1FF-4E0E-B5FB-5EA14F6FE1F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2955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6DBC-640E-4E9D-9F04-44EEBB40A455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89D3-F9E9-45AB-8E00-8FFFA62A09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979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6DBC-640E-4E9D-9F04-44EEBB40A455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89D3-F9E9-45AB-8E00-8FFFA62A09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17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6DBC-640E-4E9D-9F04-44EEBB40A455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89D3-F9E9-45AB-8E00-8FFFA62A09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8036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6DBC-640E-4E9D-9F04-44EEBB40A455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89D3-F9E9-45AB-8E00-8FFFA62A09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993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6DBC-640E-4E9D-9F04-44EEBB40A455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89D3-F9E9-45AB-8E00-8FFFA62A09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0185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6DBC-640E-4E9D-9F04-44EEBB40A455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89D3-F9E9-45AB-8E00-8FFFA62A09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818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6DBC-640E-4E9D-9F04-44EEBB40A455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89D3-F9E9-45AB-8E00-8FFFA62A09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848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6DBC-640E-4E9D-9F04-44EEBB40A455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89D3-F9E9-45AB-8E00-8FFFA62A09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863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6DBC-640E-4E9D-9F04-44EEBB40A455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89D3-F9E9-45AB-8E00-8FFFA62A09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246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6DBC-640E-4E9D-9F04-44EEBB40A455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89D3-F9E9-45AB-8E00-8FFFA62A09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514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6DBC-640E-4E9D-9F04-44EEBB40A455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89D3-F9E9-45AB-8E00-8FFFA62A09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8026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7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F6DBC-640E-4E9D-9F04-44EEBB40A455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289D3-F9E9-45AB-8E00-8FFFA62A09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843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МАОУ </a:t>
            </a: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ицей </a:t>
            </a:r>
            <a:r>
              <a:rPr lang="ru-RU" sz="1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пгт</a:t>
            </a: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Афипского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МО Северский район имени Д.И. Вишни</a:t>
            </a:r>
            <a:endParaRPr lang="ru-RU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2608" y="1488000"/>
            <a:ext cx="7729024" cy="4351338"/>
          </a:xfr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«МНОГОФАКТОРНАЯ АДАПТАЦИЯ ПЯТИКЛАССНИКОВ»</a:t>
            </a:r>
          </a:p>
          <a:p>
            <a:pPr marL="0" indent="0" algn="ctr">
              <a:buNone/>
            </a:pPr>
            <a:endParaRPr lang="ru-RU" sz="16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buNone/>
            </a:pPr>
            <a:r>
              <a:rPr lang="ru-RU" sz="14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1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 Вал М.Е.</a:t>
            </a:r>
            <a:endParaRPr lang="ru-RU" sz="14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400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  <a:p>
            <a:pPr marL="0" indent="0" algn="ctr">
              <a:buNone/>
            </a:pPr>
            <a:endParaRPr lang="ru-RU" sz="1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56" y="167369"/>
            <a:ext cx="1155264" cy="123166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8678720" y="1500213"/>
            <a:ext cx="3513279" cy="436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83402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Волшебная страна чувств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b="1" dirty="0"/>
              <a:t>Цель</a:t>
            </a:r>
            <a:r>
              <a:rPr lang="ru-RU" sz="1600" dirty="0"/>
              <a:t>: познакомить детей с разными эмоциональными состояниями, развивать у детей способность к рефлексии эмоционального поведения, развивать у детей навыки самоконтроля</a:t>
            </a:r>
            <a:r>
              <a:rPr lang="ru-RU" sz="1600" dirty="0" smtClean="0"/>
              <a:t>.</a:t>
            </a:r>
          </a:p>
          <a:p>
            <a:r>
              <a:rPr lang="ru-RU" sz="1600" b="1" dirty="0"/>
              <a:t>Задачи</a:t>
            </a:r>
            <a:r>
              <a:rPr lang="ru-RU" sz="1600" dirty="0"/>
              <a:t>:</a:t>
            </a:r>
          </a:p>
          <a:p>
            <a:r>
              <a:rPr lang="ru-RU" sz="1600" dirty="0"/>
              <a:t>— познакомить детей с разными эмоциональными состояниями;</a:t>
            </a:r>
            <a:br>
              <a:rPr lang="ru-RU" sz="1600" dirty="0"/>
            </a:br>
            <a:r>
              <a:rPr lang="ru-RU" sz="1600" dirty="0"/>
              <a:t>— развивать у детей способность к рефлексии эмоционального поведения;</a:t>
            </a:r>
            <a:br>
              <a:rPr lang="ru-RU" sz="1600" dirty="0"/>
            </a:br>
            <a:r>
              <a:rPr lang="ru-RU" sz="1600" dirty="0"/>
              <a:t>— развивать у детей навыки самоконтроля.</a:t>
            </a:r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746" y="3564603"/>
            <a:ext cx="1822706" cy="2819623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26742" t="38046" r="53955" b="37531"/>
          <a:stretch/>
        </p:blipFill>
        <p:spPr bwMode="auto">
          <a:xfrm>
            <a:off x="3099998" y="3564603"/>
            <a:ext cx="2208030" cy="1409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35" b="6662"/>
          <a:stretch/>
        </p:blipFill>
        <p:spPr bwMode="auto">
          <a:xfrm>
            <a:off x="5308028" y="4881181"/>
            <a:ext cx="2280031" cy="15030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40208" t="28918" r="40247" b="27169"/>
          <a:stretch/>
        </p:blipFill>
        <p:spPr bwMode="auto">
          <a:xfrm>
            <a:off x="7856125" y="2451608"/>
            <a:ext cx="1952012" cy="2751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6"/>
          <a:srcRect l="29143" t="25957" r="51167" b="27290"/>
          <a:stretch/>
        </p:blipFill>
        <p:spPr bwMode="auto">
          <a:xfrm>
            <a:off x="9981873" y="3918395"/>
            <a:ext cx="1975485" cy="2362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207462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Тренинговое  занятие «Линия жизни»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Цель: формирование у обучающихся чувства самоценности и ответственности за свою жизнь и свой выбор. </a:t>
            </a:r>
            <a:endParaRPr lang="ru-RU" sz="1600" dirty="0" smtClean="0"/>
          </a:p>
          <a:p>
            <a:r>
              <a:rPr lang="ru-RU" sz="1600" dirty="0" smtClean="0"/>
              <a:t>Задача</a:t>
            </a:r>
            <a:r>
              <a:rPr lang="ru-RU" sz="1600" dirty="0"/>
              <a:t>: группа совместно обсуждает, что может помогать справляться со сложными ситуациями, анализировать важность полученного опыта, который может быть очень полезен в будущем при столкновении с трудностями</a:t>
            </a:r>
            <a:r>
              <a:rPr lang="ru-RU" sz="1600" dirty="0" smtClean="0"/>
              <a:t>.</a:t>
            </a:r>
          </a:p>
          <a:p>
            <a:endParaRPr lang="ru-RU" sz="16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40007" t="19147" r="42631" b="30417"/>
          <a:stretch/>
        </p:blipFill>
        <p:spPr bwMode="auto">
          <a:xfrm>
            <a:off x="838200" y="2762631"/>
            <a:ext cx="1449070" cy="2228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42686" t="40353" r="42226" b="31107"/>
          <a:stretch/>
        </p:blipFill>
        <p:spPr bwMode="auto">
          <a:xfrm>
            <a:off x="2449448" y="4991481"/>
            <a:ext cx="1802511" cy="18281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05" r="1"/>
          <a:stretch/>
        </p:blipFill>
        <p:spPr bwMode="auto">
          <a:xfrm>
            <a:off x="4321556" y="3054032"/>
            <a:ext cx="1610360" cy="20300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36526" t="32537" r="36987" b="32159"/>
          <a:stretch/>
        </p:blipFill>
        <p:spPr bwMode="auto">
          <a:xfrm>
            <a:off x="6286245" y="5084127"/>
            <a:ext cx="1959610" cy="1541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6"/>
          <a:srcRect l="39787" t="37362" r="38158" b="32733"/>
          <a:stretch/>
        </p:blipFill>
        <p:spPr bwMode="auto">
          <a:xfrm>
            <a:off x="7266050" y="3054032"/>
            <a:ext cx="1983740" cy="1510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7"/>
          <a:srcRect l="42134" t="32728" r="42599" b="31987"/>
          <a:stretch/>
        </p:blipFill>
        <p:spPr bwMode="auto">
          <a:xfrm>
            <a:off x="10113009" y="3840481"/>
            <a:ext cx="1595120" cy="1947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341930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Командная игра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сплочение групп, развитие коммуникативных навыков учащихся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развитие коммуникативных навыков, формирование взаимного доверия друг другу, выстраивание отношений на основе сотрудничество в совместной деятельности , сплочение коллектива на основе сотрудничества, проявления уважения друг к другу, доброжелательности, взаимного доверия.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902" t="35497" r="39896" b="32042"/>
          <a:stretch/>
        </p:blipFill>
        <p:spPr bwMode="auto">
          <a:xfrm>
            <a:off x="3565399" y="5143558"/>
            <a:ext cx="2045526" cy="1610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36134" t="32482" r="36596" b="31113"/>
          <a:stretch/>
        </p:blipFill>
        <p:spPr bwMode="auto">
          <a:xfrm>
            <a:off x="3416365" y="3262835"/>
            <a:ext cx="2194560" cy="1759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40308" t="27843" r="41552" b="28325"/>
          <a:stretch/>
        </p:blipFill>
        <p:spPr bwMode="auto">
          <a:xfrm>
            <a:off x="6096000" y="3374962"/>
            <a:ext cx="1998345" cy="2245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 cstate="print"/>
          <a:srcRect l="31570" t="6494" r="31379" b="4442"/>
          <a:stretch/>
        </p:blipFill>
        <p:spPr bwMode="auto">
          <a:xfrm>
            <a:off x="719773" y="3262835"/>
            <a:ext cx="2398331" cy="29141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6" cstate="print"/>
          <a:srcRect l="16827" t="6261" r="18842" b="6740"/>
          <a:stretch/>
        </p:blipFill>
        <p:spPr bwMode="auto">
          <a:xfrm>
            <a:off x="8412480" y="3611880"/>
            <a:ext cx="3239581" cy="28536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549746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Многофакторная адаптация 5 – х классов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Адаптация пятых классов относится не только к  учащимся пришедшим в 5 класс, но и классным руководителям, учителям предметникам и конечно же </a:t>
            </a:r>
            <a:r>
              <a:rPr lang="ru-RU" sz="1600" dirty="0" smtClean="0"/>
              <a:t>родителям.</a:t>
            </a:r>
            <a:endParaRPr lang="en-US" sz="1600" dirty="0" smtClean="0"/>
          </a:p>
          <a:p>
            <a:pPr algn="ctr">
              <a:buNone/>
            </a:pP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Короткая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мудрая притча: </a:t>
            </a:r>
            <a:endParaRPr lang="ru-RU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 шел вдоль реки. Вдруг он увидел, как из-за поворота река выносит тонущих детей. Он бросился в реку и начал спасать их. Мимо проходил другой человек. Увидев происходящее он тут же бросился на подмогу. Третий прохожий внимательно наблюдал какое-то время, потом быстро пошел дальше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Куда же ты, почему не помогаешь нам? 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вижу, что вы вдвоем справляетесь здесь. Посмотрю за поворотом реки, что происходит там, почему дети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попадают в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реку.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Зная все это классные руководители, педагоги, родители только все вместе мы можем предотвратить все это падение наших детей.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94001" y="5503901"/>
            <a:ext cx="577028" cy="59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3502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latin typeface="Cambria" pitchFamily="18" charset="0"/>
            </a:endParaRPr>
          </a:p>
          <a:p>
            <a:pPr algn="ctr">
              <a:buNone/>
            </a:pPr>
            <a:endParaRPr lang="ru-RU" dirty="0" smtClean="0">
              <a:latin typeface="Cambria" pitchFamily="18" charset="0"/>
            </a:endParaRPr>
          </a:p>
          <a:p>
            <a:pPr algn="ctr">
              <a:buNone/>
            </a:pPr>
            <a:endParaRPr lang="ru-RU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ru-RU" smtClean="0">
                <a:latin typeface="Cambria" pitchFamily="18" charset="0"/>
              </a:rPr>
              <a:t>БЛАГОДАРЮ </a:t>
            </a:r>
            <a:r>
              <a:rPr lang="ru-RU" dirty="0" smtClean="0">
                <a:latin typeface="Cambria" pitchFamily="18" charset="0"/>
              </a:rPr>
              <a:t>ЗА ВНИМАНИЕ!</a:t>
            </a: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Пятый класс переход не только на новую ступень, но и в новый период развития - отрочество.</a:t>
            </a:r>
          </a:p>
          <a:p>
            <a:pPr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8243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Психологические особенности младшего подростка: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89648"/>
            <a:ext cx="10515600" cy="499403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1.Проявление чувства взрослости. Стремление отмежеваться от всего «детского»  (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предпубертат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2.Рост самооценки, самосознания, саморегуляции. 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3.Проявление самостоятельности в приобретении знаний.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4.Появление познавательной мотивации.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5. Желание быть не хуже других. 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6. Потребность в достойном положении в коллективе сверстников, в семье; 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7. Установление доверительных отношений со сверстниками (ведущая деятельность – общение)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8 Повышенное внимание к своей внешности. 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9.  Ярко выраженная эмоциональность, высокая тревожность, неустойчивая психика, 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10. Отсутствие авторитета возраста; намеренная манипуляция взрослыми. 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11. Переоценка своих возможностей.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13.Отсутствие адаптации к неудачам.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56542" y="5050301"/>
            <a:ext cx="2616590" cy="156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Успешность адаптации пятиклассника в большой степени зависит не только от интеллектуальной готовности ребенка, но и от: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Способности ученика  к установлению межличностных отношений с учителями;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навыков ориентации в пространстве школы;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навыков достойного поведения с новыми одноклассниками;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способности принимать и соблюдать классные и школьные правила;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формирование положительного отношения к школьному миру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2308" y="4473526"/>
            <a:ext cx="2695257" cy="192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Умения и навыки, определяющие успешность адаптации: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06769"/>
            <a:ext cx="10515600" cy="4770194"/>
          </a:xfrm>
          <a:blipFill dpi="0" rotWithShape="1">
            <a:blip r:embed="rId2">
              <a:alphaModFix amt="0"/>
            </a:blip>
            <a:srcRect/>
            <a:stretch>
              <a:fillRect/>
            </a:stretch>
          </a:blipFill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умение осознавать требования учителя и соответствовать им;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умение устанавливать межличностные отношения с педагогами;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умение принимать и соблюдать правила жизни класса и школы;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навыки общения и достойного поведения с одноклассниками;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навыки уверенного поведения;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навыки совместной (коллективной) деятельности;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навыки самостоятельного решения конфликтов мирным путем;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навыки самоподдержки;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навыки адекватной оценки собственных возможностей и способностей.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Признаки дезадаптации: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36430"/>
            <a:ext cx="10515600" cy="506436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Усталый, утомлённый внешний вид ребёнка.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Нежелание ребёнка делиться своими впечатлениями о проведённом дне.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Стремление отвлечь взрослого от школьных событий, переключить внимание на другие темы.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Нежелания выполнять домашние задания.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Негативные характеристики в адрес школы, учителей, одноклассников.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Беспокойный сон. Нарушение аппетита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Трудности утреннего пробуждения, вялость.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Снижение работоспособности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Забывчивость.</a:t>
            </a:r>
          </a:p>
          <a:p>
            <a:pPr algn="ctr"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Все переживания этого возраста естественны и помогают ученику взрослеть, поэтому родителям и учителям надо просто быть внимательнее и добрее к ребятам в новом периоде их школьной жизни.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12811" y="3094891"/>
            <a:ext cx="2349305" cy="213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616" y="355981"/>
            <a:ext cx="10515600" cy="1325563"/>
          </a:xfrm>
        </p:spPr>
        <p:txBody>
          <a:bodyPr/>
          <a:lstStyle/>
          <a:p>
            <a:r>
              <a:rPr lang="ru-RU" dirty="0" smtClean="0"/>
              <a:t>Многофакторная адаптация 5 –х классов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психологическим фактором, оказывающим негативное влияние на ребенка среднего школьного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тревожность. Для выявления этого беспокоящего состояния психологами активно применяется методика диагностики уровня школьной тревожности Филлипса, она включает многие моменты для адаптации такие как: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общая тревожность в школе,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фрустрация потребности в достижении успеха,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страх самовыражения,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страх ситуации проверки знаний,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проблема и страхи в отношении с учителями.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3742" t="22968" r="32930" b="8587"/>
          <a:stretch/>
        </p:blipFill>
        <p:spPr bwMode="auto">
          <a:xfrm>
            <a:off x="5678424" y="2688336"/>
            <a:ext cx="5916167" cy="39684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Всего обучающихся в 5-х классах 213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учащихся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Приняло участие 201 учащийся отсутствовало 12 учащихся  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26399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5981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Углубленная работа с дезадаптированными детьми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После углубленной диагностики, те учащиеся которые показали высокий уровень тревожности были распределены на малые группы по (5 – 6) учащихся. Были взяты на углубленную психологическую работу.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24672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774</Words>
  <Application>Microsoft Office PowerPoint</Application>
  <PresentationFormat>Произвольный</PresentationFormat>
  <Paragraphs>83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МАОУ Лицей пгт Афипского МО Северский район имени Д.И. Вишни</vt:lpstr>
      <vt:lpstr>Слайд 2</vt:lpstr>
      <vt:lpstr>Психологические особенности младшего подростка:</vt:lpstr>
      <vt:lpstr>Успешность адаптации пятиклассника в большой степени зависит не только от интеллектуальной готовности ребенка, но и от:</vt:lpstr>
      <vt:lpstr>Умения и навыки, определяющие успешность адаптации:</vt:lpstr>
      <vt:lpstr>Признаки дезадаптации: </vt:lpstr>
      <vt:lpstr>Многофакторная адаптация 5 –х классов </vt:lpstr>
      <vt:lpstr>Всего обучающихся в 5-х классах 213 учащихся  Приняло участие 201 учащийся отсутствовало 12 учащихся  </vt:lpstr>
      <vt:lpstr>Углубленная работа с дезадаптированными детьми </vt:lpstr>
      <vt:lpstr>Волшебная страна чувств </vt:lpstr>
      <vt:lpstr>Тренинговое  занятие «Линия жизни»</vt:lpstr>
      <vt:lpstr>Командная игра</vt:lpstr>
      <vt:lpstr>Многофакторная адаптация 5 – х классов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 39</dc:creator>
  <cp:lastModifiedBy>Windows User</cp:lastModifiedBy>
  <cp:revision>42</cp:revision>
  <dcterms:created xsi:type="dcterms:W3CDTF">2023-11-03T07:46:09Z</dcterms:created>
  <dcterms:modified xsi:type="dcterms:W3CDTF">2023-11-18T21:40:15Z</dcterms:modified>
</cp:coreProperties>
</file>