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0" r:id="rId3"/>
    <p:sldId id="257" r:id="rId4"/>
    <p:sldId id="264" r:id="rId5"/>
    <p:sldId id="267" r:id="rId6"/>
    <p:sldId id="283" r:id="rId7"/>
    <p:sldId id="288" r:id="rId8"/>
    <p:sldId id="278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60093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660"/>
  </p:normalViewPr>
  <p:slideViewPr>
    <p:cSldViewPr>
      <p:cViewPr varScale="1">
        <p:scale>
          <a:sx n="69" d="100"/>
          <a:sy n="69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CCA44C-7B8F-4584-B507-E32FE52D992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068335-C5C4-4088-92A7-6E8673BE9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A44C-7B8F-4584-B507-E32FE52D992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335-C5C4-4088-92A7-6E8673BE9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A44C-7B8F-4584-B507-E32FE52D992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335-C5C4-4088-92A7-6E8673BE9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CCA44C-7B8F-4584-B507-E32FE52D992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068335-C5C4-4088-92A7-6E8673BE9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CCA44C-7B8F-4584-B507-E32FE52D992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068335-C5C4-4088-92A7-6E8673BE9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A44C-7B8F-4584-B507-E32FE52D992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335-C5C4-4088-92A7-6E8673BE9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A44C-7B8F-4584-B507-E32FE52D992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335-C5C4-4088-92A7-6E8673BE9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CCA44C-7B8F-4584-B507-E32FE52D992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068335-C5C4-4088-92A7-6E8673BE9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A44C-7B8F-4584-B507-E32FE52D992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68335-C5C4-4088-92A7-6E8673BE9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CCA44C-7B8F-4584-B507-E32FE52D992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068335-C5C4-4088-92A7-6E8673BE9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CCA44C-7B8F-4584-B507-E32FE52D992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068335-C5C4-4088-92A7-6E8673BE9A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CCA44C-7B8F-4584-B507-E32FE52D992F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068335-C5C4-4088-92A7-6E8673BE9A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60648"/>
            <a:ext cx="6550496" cy="259228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    </a:t>
            </a:r>
            <a:r>
              <a:rPr lang="ru-RU" sz="4400" cap="none" dirty="0" smtClean="0">
                <a:solidFill>
                  <a:schemeClr val="tx1"/>
                </a:solidFill>
              </a:rPr>
              <a:t>Исследовательский</a:t>
            </a:r>
            <a:br>
              <a:rPr lang="ru-RU" sz="4400" cap="none" dirty="0" smtClean="0">
                <a:solidFill>
                  <a:schemeClr val="tx1"/>
                </a:solidFill>
              </a:rPr>
            </a:br>
            <a:r>
              <a:rPr lang="ru-RU" sz="4400" cap="none" dirty="0">
                <a:solidFill>
                  <a:schemeClr val="tx1"/>
                </a:solidFill>
              </a:rPr>
              <a:t> </a:t>
            </a:r>
            <a:r>
              <a:rPr lang="ru-RU" sz="4400" cap="none" dirty="0" smtClean="0">
                <a:solidFill>
                  <a:schemeClr val="tx1"/>
                </a:solidFill>
              </a:rPr>
              <a:t>             проект</a:t>
            </a:r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r>
              <a:rPr lang="ru-RU" sz="4400" dirty="0" smtClean="0">
                <a:solidFill>
                  <a:schemeClr val="tx1"/>
                </a:solidFill>
              </a:rPr>
              <a:t>     «</a:t>
            </a:r>
            <a:r>
              <a:rPr lang="ru-RU" sz="4400" cap="none" dirty="0">
                <a:solidFill>
                  <a:schemeClr val="tx1"/>
                </a:solidFill>
              </a:rPr>
              <a:t>Берегите зрение</a:t>
            </a:r>
            <a:r>
              <a:rPr lang="ru-RU" sz="4400" dirty="0" smtClean="0">
                <a:solidFill>
                  <a:schemeClr val="tx1"/>
                </a:solidFill>
              </a:rPr>
              <a:t>»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3717032"/>
            <a:ext cx="3096344" cy="2808312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9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Михайлова Таисия</a:t>
            </a:r>
            <a:endParaRPr lang="ru-RU" sz="2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обучающаяся 4 класса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СОШ №7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п.Корзуново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Мищенко </a:t>
            </a:r>
          </a:p>
          <a:p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Елена Сергеевна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4800" dirty="0" smtClean="0">
                <a:solidFill>
                  <a:schemeClr val="tx1"/>
                </a:solidFill>
              </a:rPr>
              <a:t> 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2999003" cy="189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2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3200" cap="none" dirty="0" smtClean="0">
                <a:solidFill>
                  <a:schemeClr val="tx1"/>
                </a:solidFill>
              </a:rPr>
              <a:t>           Библиографический список</a:t>
            </a:r>
            <a:br>
              <a:rPr lang="ru-RU" sz="3200" cap="none" dirty="0" smtClean="0">
                <a:solidFill>
                  <a:schemeClr val="tx1"/>
                </a:solidFill>
              </a:rPr>
            </a:br>
            <a:r>
              <a:rPr lang="ru-RU" sz="3200" cap="none" dirty="0" smtClean="0">
                <a:solidFill>
                  <a:schemeClr val="tx1"/>
                </a:solidFill>
              </a:rPr>
              <a:t>Большая Детская Энциклопедия. - АСТ  «</a:t>
            </a:r>
            <a:r>
              <a:rPr lang="ru-RU" sz="3200" cap="none" dirty="0" err="1" smtClean="0">
                <a:solidFill>
                  <a:schemeClr val="tx1"/>
                </a:solidFill>
              </a:rPr>
              <a:t>Астрель</a:t>
            </a:r>
            <a:r>
              <a:rPr lang="ru-RU" sz="3200" cap="none" dirty="0" smtClean="0">
                <a:solidFill>
                  <a:schemeClr val="tx1"/>
                </a:solidFill>
              </a:rPr>
              <a:t>», 2000. – с.140-144 </a:t>
            </a:r>
            <a:br>
              <a:rPr lang="ru-RU" sz="3200" cap="none" dirty="0" smtClean="0">
                <a:solidFill>
                  <a:schemeClr val="tx1"/>
                </a:solidFill>
              </a:rPr>
            </a:br>
            <a:r>
              <a:rPr lang="ru-RU" sz="3200" cap="none" dirty="0" smtClean="0">
                <a:solidFill>
                  <a:schemeClr val="tx1"/>
                </a:solidFill>
              </a:rPr>
              <a:t>2.	Детская энциклопедия. Я познаю мир. Медицина. – М.: «АСТ», 2005. – </a:t>
            </a:r>
            <a:r>
              <a:rPr lang="ru-RU" sz="3200" cap="none" dirty="0">
                <a:solidFill>
                  <a:schemeClr val="tx1"/>
                </a:solidFill>
              </a:rPr>
              <a:t>с.229-232</a:t>
            </a:r>
            <a:br>
              <a:rPr lang="ru-RU" sz="3200" cap="none" dirty="0">
                <a:solidFill>
                  <a:schemeClr val="tx1"/>
                </a:solidFill>
              </a:rPr>
            </a:br>
            <a:r>
              <a:rPr lang="ru-RU" sz="3200" cap="none" dirty="0" smtClean="0">
                <a:solidFill>
                  <a:schemeClr val="tx1"/>
                </a:solidFill>
              </a:rPr>
              <a:t>                  Интернет ресурсы</a:t>
            </a:r>
            <a:br>
              <a:rPr lang="ru-RU" sz="3200" cap="none" dirty="0" smtClean="0">
                <a:solidFill>
                  <a:schemeClr val="tx1"/>
                </a:solidFill>
              </a:rPr>
            </a:br>
            <a:r>
              <a:rPr lang="en-US" sz="28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http://glaza.by/fakty/620/Tsentralnoe_i_perifericheskoe_zrenie.html</a:t>
            </a:r>
            <a:r>
              <a:rPr lang="ru-RU" sz="28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br>
              <a:rPr lang="ru-RU" sz="28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8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http://znaikin.net/article/kak-nuzhno-berech-zrenie.html</a:t>
            </a:r>
            <a:br>
              <a:rPr lang="en-US" sz="28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sz="28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/</a:t>
            </a:r>
            <a:r>
              <a:rPr lang="en-US" sz="2800" cap="none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yandex.ru/images/</a:t>
            </a:r>
            <a:r>
              <a:rPr lang="ru-RU" sz="2800" cap="none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берегите </a:t>
            </a:r>
            <a:r>
              <a:rPr lang="ru-RU" sz="2800" cap="none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зрение </a:t>
            </a:r>
            <a:r>
              <a:rPr lang="ru-RU" sz="4000" cap="none" dirty="0" smtClean="0">
                <a:solidFill>
                  <a:schemeClr val="tx1"/>
                </a:solidFill>
              </a:rPr>
              <a:t/>
            </a:r>
            <a:br>
              <a:rPr lang="ru-RU" sz="4000" cap="none" dirty="0" smtClean="0">
                <a:solidFill>
                  <a:schemeClr val="tx1"/>
                </a:solidFill>
              </a:rPr>
            </a:br>
            <a:endParaRPr lang="ru-RU" sz="28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cap="none" dirty="0" smtClean="0">
                <a:solidFill>
                  <a:schemeClr val="tx1"/>
                </a:solidFill>
              </a:rPr>
              <a:t/>
            </a:r>
            <a:br>
              <a:rPr lang="ru-RU" sz="2800" b="1" u="sng" cap="none" dirty="0" smtClean="0">
                <a:solidFill>
                  <a:schemeClr val="tx1"/>
                </a:solidFill>
              </a:rPr>
            </a:br>
            <a:r>
              <a:rPr lang="ru-RU" sz="2800" b="1" u="sng" cap="none" dirty="0">
                <a:solidFill>
                  <a:schemeClr val="tx1"/>
                </a:solidFill>
              </a:rPr>
              <a:t/>
            </a:r>
            <a:br>
              <a:rPr lang="ru-RU" sz="2800" b="1" u="sng" cap="none" dirty="0">
                <a:solidFill>
                  <a:schemeClr val="tx1"/>
                </a:solidFill>
              </a:rPr>
            </a:br>
            <a:r>
              <a:rPr lang="ru-RU" sz="3100" b="1" u="sng" cap="none" dirty="0">
                <a:solidFill>
                  <a:prstClr val="black"/>
                </a:solidFill>
              </a:rPr>
              <a:t>Актуальность</a:t>
            </a:r>
            <a:r>
              <a:rPr lang="ru-RU" sz="3100" cap="none" dirty="0">
                <a:solidFill>
                  <a:prstClr val="black"/>
                </a:solidFill>
              </a:rPr>
              <a:t/>
            </a:r>
            <a:br>
              <a:rPr lang="ru-RU" sz="3100" cap="none" dirty="0">
                <a:solidFill>
                  <a:prstClr val="black"/>
                </a:solidFill>
              </a:rPr>
            </a:br>
            <a:r>
              <a:rPr lang="ru-RU" sz="3100" cap="none" dirty="0">
                <a:solidFill>
                  <a:prstClr val="black"/>
                </a:solidFill>
              </a:rPr>
              <a:t> Всё чаще мы видим людей, которым приходится носить очки.</a:t>
            </a:r>
            <a:r>
              <a:rPr lang="ru-RU" sz="3100" b="1" u="sng" cap="none" dirty="0" smtClean="0">
                <a:solidFill>
                  <a:schemeClr val="tx1"/>
                </a:solidFill>
              </a:rPr>
              <a:t/>
            </a:r>
            <a:br>
              <a:rPr lang="ru-RU" sz="3100" b="1" u="sng" cap="none" dirty="0" smtClean="0">
                <a:solidFill>
                  <a:schemeClr val="tx1"/>
                </a:solidFill>
              </a:rPr>
            </a:br>
            <a:r>
              <a:rPr lang="ru-RU" sz="3100" b="1" u="sng" cap="none" dirty="0" smtClean="0">
                <a:solidFill>
                  <a:schemeClr val="tx1"/>
                </a:solidFill>
              </a:rPr>
              <a:t>Объект исследования: </a:t>
            </a:r>
            <a:r>
              <a:rPr lang="ru-RU" sz="2700" dirty="0" smtClean="0">
                <a:solidFill>
                  <a:schemeClr val="tx1"/>
                </a:solidFill>
                <a:ea typeface="Calibri"/>
                <a:cs typeface="Times New Roman"/>
              </a:rPr>
              <a:t>отношение </a:t>
            </a:r>
            <a:r>
              <a:rPr lang="ru-RU" sz="2700" dirty="0">
                <a:solidFill>
                  <a:schemeClr val="tx1"/>
                </a:solidFill>
                <a:ea typeface="Calibri"/>
                <a:cs typeface="Times New Roman"/>
              </a:rPr>
              <a:t>к зрению учащихся </a:t>
            </a:r>
            <a:r>
              <a:rPr lang="ru-RU" sz="2700" dirty="0" smtClean="0">
                <a:solidFill>
                  <a:schemeClr val="tx1"/>
                </a:solidFill>
                <a:ea typeface="Calibri"/>
                <a:cs typeface="Times New Roman"/>
              </a:rPr>
              <a:t>1-4 классов МБОУ </a:t>
            </a:r>
            <a:r>
              <a:rPr lang="ru-RU" sz="2700" dirty="0">
                <a:solidFill>
                  <a:schemeClr val="tx1"/>
                </a:solidFill>
                <a:ea typeface="Calibri"/>
                <a:cs typeface="Times New Roman"/>
              </a:rPr>
              <a:t>СОШ № 7</a:t>
            </a:r>
            <a:r>
              <a:rPr lang="ru-RU" sz="2700" dirty="0" smtClean="0">
                <a:solidFill>
                  <a:schemeClr val="tx1"/>
                </a:solidFill>
                <a:ea typeface="Calibri"/>
                <a:cs typeface="Times New Roman"/>
              </a:rPr>
              <a:t>.</a:t>
            </a:r>
            <a:r>
              <a:rPr lang="ru-RU" sz="2700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+mn-lt"/>
              </a:rPr>
            </a:br>
            <a:r>
              <a:rPr lang="ru-RU" sz="3100" b="1" u="sng" cap="none" dirty="0">
                <a:solidFill>
                  <a:schemeClr val="tx1"/>
                </a:solidFill>
              </a:rPr>
              <a:t>Предмет исследования: </a:t>
            </a:r>
            <a:br>
              <a:rPr lang="ru-RU" sz="3100" b="1" u="sng" cap="none" dirty="0">
                <a:solidFill>
                  <a:schemeClr val="tx1"/>
                </a:solidFill>
              </a:rPr>
            </a:br>
            <a:r>
              <a:rPr lang="ru-RU" sz="3100" cap="none" dirty="0" smtClean="0">
                <a:solidFill>
                  <a:schemeClr val="tx1"/>
                </a:solidFill>
              </a:rPr>
              <a:t>бережное </a:t>
            </a:r>
            <a:r>
              <a:rPr lang="ru-RU" sz="3100" cap="none" dirty="0">
                <a:solidFill>
                  <a:schemeClr val="tx1"/>
                </a:solidFill>
              </a:rPr>
              <a:t>отношение к своему зрению</a:t>
            </a:r>
            <a:r>
              <a:rPr lang="ru-RU" sz="3100" cap="none" dirty="0" smtClean="0">
                <a:solidFill>
                  <a:schemeClr val="tx1"/>
                </a:solidFill>
              </a:rPr>
              <a:t>.</a:t>
            </a:r>
            <a:r>
              <a:rPr lang="ru-RU" sz="3100" b="1" cap="none" dirty="0" smtClean="0">
                <a:solidFill>
                  <a:schemeClr val="tx1"/>
                </a:solidFill>
              </a:rPr>
              <a:t/>
            </a:r>
            <a:br>
              <a:rPr lang="ru-RU" sz="3100" b="1" cap="none" dirty="0" smtClean="0">
                <a:solidFill>
                  <a:schemeClr val="tx1"/>
                </a:solidFill>
              </a:rPr>
            </a:br>
            <a:r>
              <a:rPr lang="ru-RU" sz="3100" b="1" u="sng" cap="none" dirty="0" smtClean="0">
                <a:solidFill>
                  <a:schemeClr val="tx1"/>
                </a:solidFill>
              </a:rPr>
              <a:t>Гипотеза</a:t>
            </a:r>
            <a:r>
              <a:rPr lang="ru-RU" sz="3100" b="1" cap="none" dirty="0">
                <a:solidFill>
                  <a:schemeClr val="tx1"/>
                </a:solidFill>
              </a:rPr>
              <a:t>: </a:t>
            </a:r>
            <a:r>
              <a:rPr lang="ru-RU" sz="3100" b="1" cap="none" dirty="0" smtClean="0">
                <a:solidFill>
                  <a:schemeClr val="tx1"/>
                </a:solidFill>
              </a:rPr>
              <a:t/>
            </a:r>
            <a:br>
              <a:rPr lang="ru-RU" sz="3100" b="1" cap="none" dirty="0" smtClean="0">
                <a:solidFill>
                  <a:schemeClr val="tx1"/>
                </a:solidFill>
              </a:rPr>
            </a:br>
            <a:r>
              <a:rPr lang="ru-RU" sz="3100" cap="none" dirty="0" smtClean="0">
                <a:solidFill>
                  <a:schemeClr val="tx1"/>
                </a:solidFill>
              </a:rPr>
              <a:t> </a:t>
            </a:r>
            <a:r>
              <a:rPr lang="ru-RU" sz="3100" cap="none" dirty="0">
                <a:solidFill>
                  <a:schemeClr val="tx1"/>
                </a:solidFill>
              </a:rPr>
              <a:t>если </a:t>
            </a:r>
            <a:r>
              <a:rPr lang="ru-RU" sz="3100" cap="none" dirty="0" smtClean="0">
                <a:solidFill>
                  <a:schemeClr val="tx1"/>
                </a:solidFill>
              </a:rPr>
              <a:t>выполнять рекомендации по гигиене зрения, </a:t>
            </a:r>
            <a:r>
              <a:rPr lang="ru-RU" sz="3100" cap="none" dirty="0">
                <a:solidFill>
                  <a:schemeClr val="tx1"/>
                </a:solidFill>
              </a:rPr>
              <a:t>то можно </a:t>
            </a:r>
            <a:r>
              <a:rPr lang="ru-RU" sz="3100" cap="none" dirty="0" smtClean="0">
                <a:solidFill>
                  <a:schemeClr val="tx1"/>
                </a:solidFill>
              </a:rPr>
              <a:t>надолго сохранить </a:t>
            </a:r>
            <a:r>
              <a:rPr lang="ru-RU" sz="3100" cap="none" dirty="0">
                <a:solidFill>
                  <a:schemeClr val="tx1"/>
                </a:solidFill>
              </a:rPr>
              <a:t>хорошее </a:t>
            </a:r>
            <a:r>
              <a:rPr lang="ru-RU" sz="3100" cap="none" dirty="0" smtClean="0">
                <a:solidFill>
                  <a:schemeClr val="tx1"/>
                </a:solidFill>
              </a:rPr>
              <a:t>зрение.</a:t>
            </a:r>
            <a:r>
              <a:rPr lang="ru-RU" sz="3100" cap="none" dirty="0">
                <a:solidFill>
                  <a:schemeClr val="tx1"/>
                </a:solidFill>
              </a:rPr>
              <a:t/>
            </a:r>
            <a:br>
              <a:rPr lang="ru-RU" sz="3100" cap="none" dirty="0">
                <a:solidFill>
                  <a:schemeClr val="tx1"/>
                </a:solidFill>
              </a:rPr>
            </a:br>
            <a:endParaRPr lang="ru-RU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8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Цель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sz="2800" cap="none" dirty="0" smtClean="0">
                <a:solidFill>
                  <a:schemeClr val="tx1"/>
                </a:solidFill>
              </a:rPr>
              <a:t>уточнить влияние внешних факторов на здоровье глаз.</a:t>
            </a:r>
            <a:br>
              <a:rPr lang="ru-RU" sz="2800" cap="none" dirty="0" smtClean="0">
                <a:solidFill>
                  <a:schemeClr val="tx1"/>
                </a:solidFill>
              </a:rPr>
            </a:br>
            <a:r>
              <a:rPr lang="ru-RU" sz="2800" b="1" u="sng" cap="none" dirty="0">
                <a:solidFill>
                  <a:schemeClr val="tx1"/>
                </a:solidFill>
              </a:rPr>
              <a:t>Задачи</a:t>
            </a:r>
            <a:r>
              <a:rPr lang="ru-RU" sz="2800" u="sng" cap="none" dirty="0" smtClean="0">
                <a:solidFill>
                  <a:schemeClr val="tx1"/>
                </a:solidFill>
              </a:rPr>
              <a:t>:</a:t>
            </a:r>
            <a:br>
              <a:rPr lang="ru-RU" sz="2800" u="sng" cap="none" dirty="0" smtClean="0">
                <a:solidFill>
                  <a:schemeClr val="tx1"/>
                </a:solidFill>
              </a:rPr>
            </a:br>
            <a:r>
              <a:rPr lang="ru-RU" sz="2800" cap="none" dirty="0" smtClean="0">
                <a:solidFill>
                  <a:schemeClr val="tx1"/>
                </a:solidFill>
              </a:rPr>
              <a:t>-показать значимость заботы о глазах;</a:t>
            </a:r>
            <a:br>
              <a:rPr lang="ru-RU" sz="2800" cap="none" dirty="0" smtClean="0">
                <a:solidFill>
                  <a:schemeClr val="tx1"/>
                </a:solidFill>
              </a:rPr>
            </a:br>
            <a:r>
              <a:rPr lang="ru-RU" sz="2800" cap="none" dirty="0" smtClean="0">
                <a:solidFill>
                  <a:schemeClr val="tx1"/>
                </a:solidFill>
              </a:rPr>
              <a:t>- проанализировать мнение одноклассников о</a:t>
            </a:r>
            <a:br>
              <a:rPr lang="ru-RU" sz="2800" cap="none" dirty="0" smtClean="0">
                <a:solidFill>
                  <a:schemeClr val="tx1"/>
                </a:solidFill>
              </a:rPr>
            </a:br>
            <a:r>
              <a:rPr lang="ru-RU" sz="2800" cap="none" dirty="0">
                <a:solidFill>
                  <a:schemeClr val="tx1"/>
                </a:solidFill>
              </a:rPr>
              <a:t> </a:t>
            </a:r>
            <a:r>
              <a:rPr lang="ru-RU" sz="2800" cap="none" dirty="0" smtClean="0">
                <a:solidFill>
                  <a:schemeClr val="tx1"/>
                </a:solidFill>
              </a:rPr>
              <a:t> важности сохранения здоровья глаз.</a:t>
            </a:r>
            <a:r>
              <a:rPr lang="ru-RU" sz="2800" cap="none" dirty="0">
                <a:solidFill>
                  <a:schemeClr val="tx1"/>
                </a:solidFill>
              </a:rPr>
              <a:t/>
            </a:r>
            <a:br>
              <a:rPr lang="ru-RU" sz="2800" cap="none" dirty="0">
                <a:solidFill>
                  <a:schemeClr val="tx1"/>
                </a:solidFill>
              </a:rPr>
            </a:br>
            <a:r>
              <a:rPr lang="ru-RU" sz="2800" cap="none" dirty="0" smtClean="0">
                <a:solidFill>
                  <a:schemeClr val="tx1"/>
                </a:solidFill>
              </a:rPr>
              <a:t>- составить  правила </a:t>
            </a:r>
            <a:r>
              <a:rPr lang="ru-RU" sz="2800" cap="none" dirty="0">
                <a:solidFill>
                  <a:schemeClr val="tx1"/>
                </a:solidFill>
              </a:rPr>
              <a:t>бережного отношения к </a:t>
            </a:r>
            <a:r>
              <a:rPr lang="ru-RU" sz="2800" cap="none" dirty="0" smtClean="0">
                <a:solidFill>
                  <a:schemeClr val="tx1"/>
                </a:solidFill>
              </a:rPr>
              <a:t/>
            </a:r>
            <a:br>
              <a:rPr lang="ru-RU" sz="2800" cap="none" dirty="0" smtClean="0">
                <a:solidFill>
                  <a:schemeClr val="tx1"/>
                </a:solidFill>
              </a:rPr>
            </a:br>
            <a:r>
              <a:rPr lang="ru-RU" sz="2800" cap="none" dirty="0">
                <a:solidFill>
                  <a:schemeClr val="tx1"/>
                </a:solidFill>
              </a:rPr>
              <a:t> </a:t>
            </a:r>
            <a:r>
              <a:rPr lang="ru-RU" sz="2800" cap="none" dirty="0" smtClean="0">
                <a:solidFill>
                  <a:schemeClr val="tx1"/>
                </a:solidFill>
              </a:rPr>
              <a:t>  зрению</a:t>
            </a:r>
            <a:r>
              <a:rPr lang="ru-RU" sz="2800" cap="none" dirty="0">
                <a:solidFill>
                  <a:schemeClr val="tx1"/>
                </a:solidFill>
              </a:rPr>
              <a:t>.</a:t>
            </a:r>
            <a:br>
              <a:rPr lang="ru-RU" sz="2800" cap="none" dirty="0">
                <a:solidFill>
                  <a:schemeClr val="tx1"/>
                </a:solidFill>
              </a:rPr>
            </a:br>
            <a:r>
              <a:rPr lang="ru-RU" sz="3200" b="1" u="sng" dirty="0">
                <a:solidFill>
                  <a:prstClr val="black"/>
                </a:solidFill>
              </a:rPr>
              <a:t>Методы </a:t>
            </a:r>
            <a:r>
              <a:rPr lang="ru-RU" sz="3600" u="sng" dirty="0">
                <a:solidFill>
                  <a:prstClr val="black"/>
                </a:solidFill>
              </a:rPr>
              <a:t>:</a:t>
            </a: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2800" cap="none" dirty="0">
                <a:solidFill>
                  <a:prstClr val="black"/>
                </a:solidFill>
              </a:rPr>
              <a:t>-поиск материала в интернете;</a:t>
            </a:r>
            <a:br>
              <a:rPr lang="ru-RU" sz="2800" cap="none" dirty="0">
                <a:solidFill>
                  <a:prstClr val="black"/>
                </a:solidFill>
              </a:rPr>
            </a:br>
            <a:r>
              <a:rPr lang="ru-RU" sz="2800" cap="none" dirty="0">
                <a:solidFill>
                  <a:prstClr val="black"/>
                </a:solidFill>
              </a:rPr>
              <a:t>- изучение литературы данному вопросу;</a:t>
            </a:r>
            <a:br>
              <a:rPr lang="ru-RU" sz="2800" cap="none" dirty="0">
                <a:solidFill>
                  <a:prstClr val="black"/>
                </a:solidFill>
              </a:rPr>
            </a:br>
            <a:r>
              <a:rPr lang="ru-RU" sz="2800" cap="none" dirty="0">
                <a:solidFill>
                  <a:prstClr val="black"/>
                </a:solidFill>
              </a:rPr>
              <a:t>- анкетирование;</a:t>
            </a:r>
            <a:br>
              <a:rPr lang="ru-RU" sz="2800" cap="none" dirty="0">
                <a:solidFill>
                  <a:prstClr val="black"/>
                </a:solidFill>
              </a:rPr>
            </a:br>
            <a:r>
              <a:rPr lang="ru-RU" sz="2800" cap="none" dirty="0">
                <a:solidFill>
                  <a:prstClr val="black"/>
                </a:solidFill>
              </a:rPr>
              <a:t>- анализ собранного материала.</a:t>
            </a:r>
            <a:br>
              <a:rPr lang="ru-RU" sz="2800" cap="none" dirty="0">
                <a:solidFill>
                  <a:prstClr val="black"/>
                </a:solidFill>
              </a:rPr>
            </a:br>
            <a:endParaRPr lang="ru-RU" sz="2800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250706"/>
          </a:xfrm>
        </p:spPr>
        <p:txBody>
          <a:bodyPr>
            <a:normAutofit fontScale="90000"/>
          </a:bodyPr>
          <a:lstStyle/>
          <a:p>
            <a:r>
              <a:rPr lang="ru-RU" sz="2400" cap="none" dirty="0" smtClean="0">
                <a:solidFill>
                  <a:schemeClr val="tx1"/>
                </a:solidFill>
              </a:rPr>
              <a:t>                 </a:t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>                      </a:t>
            </a:r>
            <a:r>
              <a:rPr lang="ru-RU" sz="2000" cap="none" dirty="0" smtClean="0">
                <a:solidFill>
                  <a:schemeClr val="tx1"/>
                </a:solidFill>
              </a:rPr>
              <a:t>Нормальная </a:t>
            </a:r>
            <a:r>
              <a:rPr lang="ru-RU" sz="2000" cap="none" dirty="0">
                <a:solidFill>
                  <a:schemeClr val="tx1"/>
                </a:solidFill>
              </a:rPr>
              <a:t>величина</a:t>
            </a:r>
            <a:br>
              <a:rPr lang="ru-RU" sz="2000" cap="none" dirty="0">
                <a:solidFill>
                  <a:schemeClr val="tx1"/>
                </a:solidFill>
              </a:rPr>
            </a:br>
            <a:r>
              <a:rPr lang="ru-RU" sz="2000" cap="none" dirty="0">
                <a:solidFill>
                  <a:schemeClr val="tx1"/>
                </a:solidFill>
              </a:rPr>
              <a:t> </a:t>
            </a:r>
            <a:r>
              <a:rPr lang="ru-RU" sz="2000" cap="none" dirty="0" smtClean="0">
                <a:solidFill>
                  <a:schemeClr val="tx1"/>
                </a:solidFill>
              </a:rPr>
              <a:t>                          зрачка.</a:t>
            </a:r>
            <a:br>
              <a:rPr lang="ru-RU" sz="20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/>
            </a:r>
            <a:br>
              <a:rPr lang="ru-RU" sz="2400" cap="none" dirty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>                       </a:t>
            </a:r>
            <a:r>
              <a:rPr lang="ru-RU" sz="2400" cap="none" dirty="0" smtClean="0">
                <a:solidFill>
                  <a:schemeClr val="tx1"/>
                </a:solidFill>
              </a:rPr>
              <a:t>      </a:t>
            </a:r>
            <a:r>
              <a:rPr lang="ru-RU" sz="2000" cap="none" dirty="0" smtClean="0">
                <a:solidFill>
                  <a:schemeClr val="tx1"/>
                </a:solidFill>
              </a:rPr>
              <a:t>В </a:t>
            </a:r>
            <a:r>
              <a:rPr lang="ru-RU" sz="2000" cap="none" dirty="0">
                <a:solidFill>
                  <a:schemeClr val="tx1"/>
                </a:solidFill>
              </a:rPr>
              <a:t>полумраке </a:t>
            </a:r>
            <a:r>
              <a:rPr lang="ru-RU" sz="2000" cap="none" dirty="0" smtClean="0">
                <a:solidFill>
                  <a:schemeClr val="tx1"/>
                </a:solidFill>
              </a:rPr>
              <a:t>зрачок              При </a:t>
            </a:r>
            <a:r>
              <a:rPr lang="ru-RU" sz="2000" cap="none" dirty="0">
                <a:solidFill>
                  <a:schemeClr val="tx1"/>
                </a:solidFill>
              </a:rPr>
              <a:t>сильном свете </a:t>
            </a:r>
            <a:r>
              <a:rPr lang="ru-RU" sz="2000" cap="none" dirty="0" smtClean="0">
                <a:solidFill>
                  <a:schemeClr val="tx1"/>
                </a:solidFill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</a:rPr>
            </a:br>
            <a:r>
              <a:rPr lang="ru-RU" sz="2000" cap="none" dirty="0">
                <a:solidFill>
                  <a:schemeClr val="tx1"/>
                </a:solidFill>
              </a:rPr>
              <a:t> </a:t>
            </a:r>
            <a:r>
              <a:rPr lang="ru-RU" sz="2000" cap="none" dirty="0" smtClean="0">
                <a:solidFill>
                  <a:schemeClr val="tx1"/>
                </a:solidFill>
              </a:rPr>
              <a:t>                                  расширяется</a:t>
            </a:r>
            <a:r>
              <a:rPr lang="ru-RU" sz="2000" cap="none" dirty="0">
                <a:solidFill>
                  <a:schemeClr val="tx1"/>
                </a:solidFill>
              </a:rPr>
              <a:t>, </a:t>
            </a:r>
            <a:r>
              <a:rPr lang="ru-RU" sz="2000" cap="none" dirty="0" smtClean="0">
                <a:solidFill>
                  <a:schemeClr val="tx1"/>
                </a:solidFill>
              </a:rPr>
              <a:t>чтобы              зрачок суживается,</a:t>
            </a:r>
            <a:br>
              <a:rPr lang="ru-RU" sz="2000" cap="none" dirty="0" smtClean="0">
                <a:solidFill>
                  <a:schemeClr val="tx1"/>
                </a:solidFill>
              </a:rPr>
            </a:br>
            <a:r>
              <a:rPr lang="ru-RU" sz="2000" cap="none" dirty="0">
                <a:solidFill>
                  <a:schemeClr val="tx1"/>
                </a:solidFill>
              </a:rPr>
              <a:t> </a:t>
            </a:r>
            <a:r>
              <a:rPr lang="ru-RU" sz="2000" cap="none" dirty="0" smtClean="0">
                <a:solidFill>
                  <a:schemeClr val="tx1"/>
                </a:solidFill>
              </a:rPr>
              <a:t>                                 впустить </a:t>
            </a:r>
            <a:r>
              <a:rPr lang="ru-RU" sz="2000" cap="none" dirty="0">
                <a:solidFill>
                  <a:schemeClr val="tx1"/>
                </a:solidFill>
              </a:rPr>
              <a:t>больше света. </a:t>
            </a:r>
            <a:r>
              <a:rPr lang="ru-RU" sz="2000" cap="none" dirty="0" smtClean="0">
                <a:solidFill>
                  <a:schemeClr val="tx1"/>
                </a:solidFill>
              </a:rPr>
              <a:t>        </a:t>
            </a:r>
            <a:r>
              <a:rPr lang="ru-RU" sz="2000" cap="none" dirty="0">
                <a:solidFill>
                  <a:schemeClr val="tx1"/>
                </a:solidFill>
              </a:rPr>
              <a:t>чтобы предохранить</a:t>
            </a:r>
            <a:r>
              <a:rPr lang="ru-RU" sz="2000" cap="none" dirty="0" smtClean="0">
                <a:solidFill>
                  <a:schemeClr val="tx1"/>
                </a:solidFill>
              </a:rPr>
              <a:t/>
            </a:r>
            <a:br>
              <a:rPr lang="ru-RU" sz="2000" cap="none" dirty="0" smtClean="0">
                <a:solidFill>
                  <a:schemeClr val="tx1"/>
                </a:solidFill>
              </a:rPr>
            </a:br>
            <a:r>
              <a:rPr lang="ru-RU" sz="2000" cap="none" dirty="0">
                <a:solidFill>
                  <a:schemeClr val="tx1"/>
                </a:solidFill>
              </a:rPr>
              <a:t>                                                                                    сетчатку от </a:t>
            </a:r>
            <a:r>
              <a:rPr lang="ru-RU" sz="2000" cap="none" dirty="0" smtClean="0">
                <a:solidFill>
                  <a:schemeClr val="tx1"/>
                </a:solidFill>
              </a:rPr>
              <a:t>повреждения </a:t>
            </a:r>
            <a:endParaRPr lang="ru-RU" sz="2400" cap="none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9" y="49065"/>
            <a:ext cx="8363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Проблема: как можно больше узнать о зрении глаз</a:t>
            </a:r>
          </a:p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31" y="3213335"/>
            <a:ext cx="1670125" cy="105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49" y="3485298"/>
            <a:ext cx="1711717" cy="98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58" y="3353001"/>
            <a:ext cx="1851929" cy="11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54" y="3935535"/>
            <a:ext cx="229840" cy="60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18" y="4240138"/>
            <a:ext cx="227677" cy="187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280" y="4347993"/>
            <a:ext cx="214556" cy="176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5" y="1555404"/>
            <a:ext cx="72570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ea typeface="+mj-ea"/>
                <a:cs typeface="+mj-cs"/>
              </a:rPr>
              <a:t>Строение 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глаза и </a:t>
            </a:r>
            <a:r>
              <a:rPr lang="ru-RU" sz="2400" dirty="0" smtClean="0"/>
              <a:t>как </a:t>
            </a:r>
            <a:r>
              <a:rPr lang="ru-RU" sz="2400" dirty="0"/>
              <a:t>реагирует зрачок на свет</a:t>
            </a:r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" y="1958509"/>
            <a:ext cx="2788434" cy="228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8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034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cap="none" dirty="0" smtClean="0">
                <a:solidFill>
                  <a:schemeClr val="tx1"/>
                </a:solidFill>
              </a:rPr>
              <a:t>Из специальной литературы мы узнали, что причинами ухудшения зрения оказываются различные факторы:</a:t>
            </a:r>
            <a:r>
              <a:rPr lang="ru-RU" sz="3100" cap="none" dirty="0" smtClean="0">
                <a:solidFill>
                  <a:schemeClr val="tx1"/>
                </a:solidFill>
              </a:rPr>
              <a:t/>
            </a:r>
            <a:br>
              <a:rPr lang="ru-RU" sz="3100" cap="none" dirty="0" smtClean="0">
                <a:solidFill>
                  <a:schemeClr val="tx1"/>
                </a:solidFill>
              </a:rPr>
            </a:br>
            <a:r>
              <a:rPr lang="ru-RU" sz="3100" cap="none" dirty="0" smtClean="0">
                <a:solidFill>
                  <a:schemeClr val="tx1"/>
                </a:solidFill>
              </a:rPr>
              <a:t>    * наследственная предрасположенность;</a:t>
            </a:r>
            <a:br>
              <a:rPr lang="ru-RU" sz="3100" cap="none" dirty="0" smtClean="0">
                <a:solidFill>
                  <a:schemeClr val="tx1"/>
                </a:solidFill>
              </a:rPr>
            </a:br>
            <a:r>
              <a:rPr lang="ru-RU" sz="3100" cap="none" dirty="0" smtClean="0">
                <a:solidFill>
                  <a:schemeClr val="tx1"/>
                </a:solidFill>
              </a:rPr>
              <a:t>    * наличие болезней;</a:t>
            </a:r>
            <a:br>
              <a:rPr lang="ru-RU" sz="3100" cap="none" dirty="0" smtClean="0">
                <a:solidFill>
                  <a:schemeClr val="tx1"/>
                </a:solidFill>
              </a:rPr>
            </a:br>
            <a:r>
              <a:rPr lang="ru-RU" sz="3100" cap="none" dirty="0" smtClean="0">
                <a:solidFill>
                  <a:schemeClr val="tx1"/>
                </a:solidFill>
              </a:rPr>
              <a:t>    * характер питания;</a:t>
            </a:r>
            <a:br>
              <a:rPr lang="ru-RU" sz="3100" cap="none" dirty="0" smtClean="0">
                <a:solidFill>
                  <a:schemeClr val="tx1"/>
                </a:solidFill>
              </a:rPr>
            </a:br>
            <a:r>
              <a:rPr lang="ru-RU" sz="3100" cap="none" dirty="0" smtClean="0">
                <a:solidFill>
                  <a:schemeClr val="tx1"/>
                </a:solidFill>
              </a:rPr>
              <a:t>    * условия зрительной работы;</a:t>
            </a:r>
            <a:br>
              <a:rPr lang="ru-RU" sz="3100" cap="none" dirty="0" smtClean="0">
                <a:solidFill>
                  <a:schemeClr val="tx1"/>
                </a:solidFill>
              </a:rPr>
            </a:br>
            <a:r>
              <a:rPr lang="ru-RU" sz="3100" cap="none" dirty="0" smtClean="0">
                <a:solidFill>
                  <a:schemeClr val="tx1"/>
                </a:solidFill>
              </a:rPr>
              <a:t>    * окружающая  среда;</a:t>
            </a:r>
            <a:br>
              <a:rPr lang="ru-RU" sz="3100" cap="none" dirty="0" smtClean="0">
                <a:solidFill>
                  <a:schemeClr val="tx1"/>
                </a:solidFill>
              </a:rPr>
            </a:br>
            <a:r>
              <a:rPr lang="ru-RU" sz="3100" cap="none" dirty="0" smtClean="0">
                <a:solidFill>
                  <a:schemeClr val="tx1"/>
                </a:solidFill>
              </a:rPr>
              <a:t>    * вредные привычки  и многое другое.   </a:t>
            </a:r>
            <a:br>
              <a:rPr lang="ru-RU" sz="3100" cap="none" dirty="0" smtClean="0">
                <a:solidFill>
                  <a:schemeClr val="tx1"/>
                </a:solidFill>
              </a:rPr>
            </a:br>
            <a:r>
              <a:rPr lang="ru-RU" sz="3100" b="1" u="sng" cap="none" dirty="0">
                <a:solidFill>
                  <a:prstClr val="black"/>
                </a:solidFill>
              </a:rPr>
              <a:t>Нарушения в работе органов зрения:</a:t>
            </a:r>
            <a:br>
              <a:rPr lang="ru-RU" sz="3100" b="1" u="sng" cap="none" dirty="0">
                <a:solidFill>
                  <a:prstClr val="black"/>
                </a:solidFill>
              </a:rPr>
            </a:br>
            <a:r>
              <a:rPr lang="ru-RU" sz="3100" cap="none" dirty="0">
                <a:solidFill>
                  <a:prstClr val="black"/>
                </a:solidFill>
              </a:rPr>
              <a:t>- близорукость (миопия);</a:t>
            </a:r>
            <a:br>
              <a:rPr lang="ru-RU" sz="3100" cap="none" dirty="0">
                <a:solidFill>
                  <a:prstClr val="black"/>
                </a:solidFill>
              </a:rPr>
            </a:br>
            <a:r>
              <a:rPr lang="ru-RU" sz="3100" cap="none" dirty="0">
                <a:solidFill>
                  <a:prstClr val="black"/>
                </a:solidFill>
              </a:rPr>
              <a:t>- дальнозоркость;</a:t>
            </a:r>
            <a:br>
              <a:rPr lang="ru-RU" sz="3100" cap="none" dirty="0">
                <a:solidFill>
                  <a:prstClr val="black"/>
                </a:solidFill>
              </a:rPr>
            </a:br>
            <a:r>
              <a:rPr lang="ru-RU" sz="3100" cap="none" dirty="0">
                <a:solidFill>
                  <a:prstClr val="black"/>
                </a:solidFill>
              </a:rPr>
              <a:t>- астигматизм;</a:t>
            </a:r>
            <a:br>
              <a:rPr lang="ru-RU" sz="3100" cap="none" dirty="0">
                <a:solidFill>
                  <a:prstClr val="black"/>
                </a:solidFill>
              </a:rPr>
            </a:br>
            <a:r>
              <a:rPr lang="ru-RU" sz="3100" cap="none" dirty="0">
                <a:solidFill>
                  <a:prstClr val="black"/>
                </a:solidFill>
              </a:rPr>
              <a:t>- астенопия</a:t>
            </a:r>
            <a:r>
              <a:rPr lang="ru-RU" sz="3100" cap="none" dirty="0" smtClean="0">
                <a:solidFill>
                  <a:prstClr val="black"/>
                </a:solidFill>
              </a:rPr>
              <a:t>.</a:t>
            </a:r>
            <a:r>
              <a:rPr lang="ru-RU" sz="2200" cap="none" dirty="0" smtClean="0">
                <a:solidFill>
                  <a:schemeClr val="tx1"/>
                </a:solidFill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4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6322714"/>
          </a:xfrm>
        </p:spPr>
        <p:txBody>
          <a:bodyPr>
            <a:normAutofit/>
          </a:bodyPr>
          <a:lstStyle/>
          <a:p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Причины, по которым развивается астенопия, по мнению ученых - медиков:</a:t>
            </a:r>
            <a:b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•	работа на компьютере, независимо </a:t>
            </a: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</a:t>
            </a:r>
            <a:b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 </a:t>
            </a: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типа монитора; </a:t>
            </a:r>
            <a:b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•	работа, требующая постоянного </a:t>
            </a: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зрительного </a:t>
            </a: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внимания; </a:t>
            </a:r>
            <a:b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•	длительное чтение; </a:t>
            </a:r>
            <a:b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•	ежедневный просмотр телепередач; </a:t>
            </a:r>
            <a:b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•	неправильно подобранные очки; </a:t>
            </a:r>
            <a:b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•	неправильно организованное освещение </a:t>
            </a: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  в </a:t>
            </a: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  <a:t>помещении.</a:t>
            </a:r>
            <a:b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cap="none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cap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720080"/>
          </a:xfrm>
        </p:spPr>
        <p:txBody>
          <a:bodyPr>
            <a:noAutofit/>
          </a:bodyPr>
          <a:lstStyle/>
          <a:p>
            <a:r>
              <a:rPr lang="ru-RU" sz="2000" b="1" cap="none" dirty="0">
                <a:solidFill>
                  <a:prstClr val="black"/>
                </a:solidFill>
              </a:rPr>
              <a:t>Анализ анкеты «Забочусь ли я о </a:t>
            </a:r>
            <a:r>
              <a:rPr lang="ru-RU" sz="2000" b="1" cap="none" dirty="0" smtClean="0">
                <a:solidFill>
                  <a:prstClr val="black"/>
                </a:solidFill>
              </a:rPr>
              <a:t>своём зрении глаз» </a:t>
            </a:r>
            <a:br>
              <a:rPr lang="ru-RU" sz="2000" b="1" cap="none" dirty="0" smtClean="0">
                <a:solidFill>
                  <a:prstClr val="black"/>
                </a:solidFill>
              </a:rPr>
            </a:br>
            <a:r>
              <a:rPr lang="ru-RU" sz="2000" b="1" cap="none" dirty="0" smtClean="0">
                <a:solidFill>
                  <a:prstClr val="black"/>
                </a:solidFill>
              </a:rPr>
              <a:t>до обучения и после обучения.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888432" cy="284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406015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small" dirty="0">
                <a:solidFill>
                  <a:prstClr val="black"/>
                </a:solidFill>
                <a:ea typeface="+mj-ea"/>
                <a:cs typeface="+mj-cs"/>
              </a:rPr>
              <a:t>Правила  бережного  отношения  к  зрению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176" y="3846905"/>
            <a:ext cx="838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-Необходимо 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подобрать стол и стул, соответствующие росту; 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- Помнить об осанке; 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- Обеспечить достаточное освещение; 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- Не читать лежа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;</a:t>
            </a:r>
          </a:p>
          <a:p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-</a:t>
            </a: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Посещать окулиста не реже 1 раза в год; 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- Соблюдать правила при просмотре телевизора и при работе за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   компьютером;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2000" dirty="0" smtClean="0">
                <a:solidFill>
                  <a:prstClr val="black"/>
                </a:solidFill>
                <a:ea typeface="+mj-ea"/>
                <a:cs typeface="+mj-cs"/>
              </a:rPr>
              <a:t>- </a:t>
            </a:r>
            <a: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  <a:t>Делать гимнастику для глаз; </a:t>
            </a:r>
            <a:br>
              <a:rPr lang="ru-RU" sz="20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54" y="482658"/>
            <a:ext cx="3924928" cy="326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40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9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24936" cy="6466730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chemeClr val="tx1"/>
                </a:solidFill>
              </a:rPr>
              <a:t>                                     Вывод:</a:t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>  Выдвинутая мною гипотеза о том, что если правильно следить за здоровьем глаз, то можно сохранить их здоровье надолго, полностью подтвердилась. Проведя первое анкетирование в начале обучения, </a:t>
            </a:r>
            <a:r>
              <a:rPr lang="ru-RU" sz="2400" cap="none" dirty="0">
                <a:solidFill>
                  <a:schemeClr val="tx1"/>
                </a:solidFill>
              </a:rPr>
              <a:t>я</a:t>
            </a:r>
            <a:r>
              <a:rPr lang="ru-RU" sz="2400" cap="none" dirty="0" smtClean="0">
                <a:solidFill>
                  <a:schemeClr val="tx1"/>
                </a:solidFill>
              </a:rPr>
              <a:t> увидела, что13% учеников редко заботятся о своём зрении. </a:t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>
                <a:solidFill>
                  <a:schemeClr val="tx1"/>
                </a:solidFill>
              </a:rPr>
              <a:t> </a:t>
            </a:r>
            <a:r>
              <a:rPr lang="ru-RU" sz="2400" cap="none" dirty="0" smtClean="0">
                <a:solidFill>
                  <a:schemeClr val="tx1"/>
                </a:solidFill>
              </a:rPr>
              <a:t>   После обучения было проведено анкетирование «Забочусь ли я о своих глазах», в результате которого видно, что 21% наших учеников ухудшили зрение.     </a:t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>    Если долго и усердно помогать своим глазам, то можно сохранить свое зрение. Таких обучающихся с 1 по </a:t>
            </a:r>
            <a:r>
              <a:rPr lang="ru-RU" sz="2400" cap="none" smtClean="0">
                <a:solidFill>
                  <a:schemeClr val="tx1"/>
                </a:solidFill>
              </a:rPr>
              <a:t>4 класс </a:t>
            </a:r>
            <a:r>
              <a:rPr lang="ru-RU" sz="2400" cap="none" dirty="0" smtClean="0">
                <a:solidFill>
                  <a:schemeClr val="tx1"/>
                </a:solidFill>
              </a:rPr>
              <a:t>в МБОУ СОШ №7 - 79%человек. А самое главное, если зрение ухудшилось, то его можно поправить, соблюдая простые правила.</a:t>
            </a:r>
            <a:br>
              <a:rPr lang="ru-RU" sz="2400" cap="none" dirty="0" smtClean="0">
                <a:solidFill>
                  <a:schemeClr val="tx1"/>
                </a:solidFill>
              </a:rPr>
            </a:br>
            <a:r>
              <a:rPr lang="ru-RU" sz="2400" cap="none" dirty="0" smtClean="0">
                <a:solidFill>
                  <a:schemeClr val="tx1"/>
                </a:solidFill>
              </a:rPr>
              <a:t>Мне очень хотелось бы, чтобы мое исследование помогло ребятам сохранить  и укрепить свое зрение на долгие годы. Ведь потерять зрение легко, а сохранить сложно.</a:t>
            </a:r>
            <a:endParaRPr lang="ru-RU" sz="24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1351</TotalTime>
  <Words>109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    Исследовательский               проект      «Берегите зрение»</vt:lpstr>
      <vt:lpstr>  Актуальность  Всё чаще мы видим людей, которым приходится носить очки. Объект исследования: отношение к зрению учащихся 1-4 классов МБОУ СОШ № 7. Предмет исследования:  бережное отношение к своему зрению. Гипотеза:   если выполнять рекомендации по гигиене зрения, то можно надолго сохранить хорошее зрение. </vt:lpstr>
      <vt:lpstr>Цель: уточнить влияние внешних факторов на здоровье глаз. Задачи: -показать значимость заботы о глазах; - проанализировать мнение одноклассников о   важности сохранения здоровья глаз. - составить  правила бережного отношения к     зрению. Методы : -поиск материала в интернете; - изучение литературы данному вопросу; - анкетирование; - анализ собранного материала. </vt:lpstr>
      <vt:lpstr>                                                                Нормальная величина                            зрачка.                               В полумраке зрачок              При сильном свете                                     расширяется, чтобы              зрачок суживается,                                   впустить больше света.         чтобы предохранить                                                                                     сетчатку от повреждения </vt:lpstr>
      <vt:lpstr> Из специальной литературы мы узнали, что причинами ухудшения зрения оказываются различные факторы:     * наследственная предрасположенность;     * наличие болезней;     * характер питания;     * условия зрительной работы;     * окружающая  среда;     * вредные привычки  и многое другое.    Нарушения в работе органов зрения: - близорукость (миопия); - дальнозоркость; - астигматизм; - астенопия.  </vt:lpstr>
      <vt:lpstr>Причины, по которым развивается астенопия, по мнению ученых - медиков: • работа на компьютере, независимо от            типа монитора;  • работа, требующая постоянного            зрительного внимания;  • длительное чтение;  • ежедневный просмотр телепередач;  • неправильно подобранные очки;  • неправильно организованное освещение            в помещении.  </vt:lpstr>
      <vt:lpstr>Анализ анкеты «Забочусь ли я о своём зрении глаз»  до обучения и после обучения.</vt:lpstr>
      <vt:lpstr>Презентация PowerPoint</vt:lpstr>
      <vt:lpstr>                                     Вывод:   Выдвинутая мною гипотеза о том, что если правильно следить за здоровьем глаз, то можно сохранить их здоровье надолго, полностью подтвердилась. Проведя первое анкетирование в начале обучения, я увидела, что13% учеников редко заботятся о своём зрении.      После обучения было проведено анкетирование «Забочусь ли я о своих глазах», в результате которого видно, что 21% наших учеников ухудшили зрение.          Если долго и усердно помогать своим глазам, то можно сохранить свое зрение. Таких обучающихся с 1 по 4 класс в МБОУ СОШ №7 - 79%человек. А самое главное, если зрение ухудшилось, то его можно поправить, соблюдая простые правила. Мне очень хотелось бы, чтобы мое исследование помогло ребятам сохранить  и укрепить свое зрение на долгие годы. Ведь потерять зрение легко, а сохранить сложно.</vt:lpstr>
      <vt:lpstr>           Библиографический список Большая Детская Энциклопедия. - АСТ  «Астрель», 2000. – с.140-144  2. Детская энциклопедия. Я познаю мир. Медицина. – М.: «АСТ», 2005. – с.229-232                   Интернет ресурсы http://glaza.by/fakty/620/Tsentralnoe_i_perifericheskoe_zrenie.html  http://znaikin.net/article/kak-nuzhno-berech-zrenie.html /yandex.ru/images/берегите зрение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Берегите зрение</dc:title>
  <dc:creator>admin</dc:creator>
  <cp:lastModifiedBy>Учитель</cp:lastModifiedBy>
  <cp:revision>74</cp:revision>
  <dcterms:created xsi:type="dcterms:W3CDTF">2016-03-21T21:26:10Z</dcterms:created>
  <dcterms:modified xsi:type="dcterms:W3CDTF">2025-03-26T08:26:02Z</dcterms:modified>
</cp:coreProperties>
</file>