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1" d="100"/>
          <a:sy n="81" d="100"/>
        </p:scale>
        <p:origin x="4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728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914250" y="2686350"/>
            <a:ext cx="103635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Медикаментозная терапия в сестринской практике
</a:t>
            </a:r>
            <a:r>
              <a:rPr lang="en-US" sz="3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Введение и хранение лекарств в сестринской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практике</a:t>
            </a:r>
            <a:r>
              <a:rPr lang="en-US" sz="20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ru-RU" sz="2000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</a:pPr>
            <a:endParaRPr lang="ru-RU" sz="2000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Преподаватель клинических дисциплин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Лепехина Л.С.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896496" y="2857252"/>
            <a:ext cx="3806700" cy="600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Text 1"/>
          <p:cNvSpPr txBox="1"/>
          <p:nvPr/>
        </p:nvSpPr>
        <p:spPr>
          <a:xfrm>
            <a:off x="593525" y="1222350"/>
            <a:ext cx="11004900" cy="6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Работа с наркотическими средствами группы А и Б</a:t>
            </a:r>
            <a:endParaRPr lang="en-US" sz="3200" dirty="0"/>
          </a:p>
        </p:txBody>
      </p:sp>
      <p:sp>
        <p:nvSpPr>
          <p:cNvPr id="5" name="Text 2"/>
          <p:cNvSpPr txBox="1"/>
          <p:nvPr/>
        </p:nvSpPr>
        <p:spPr>
          <a:xfrm>
            <a:off x="589875" y="2955038"/>
            <a:ext cx="3339600" cy="431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Хранятся в сейфах или железных шкафах, перечень и дозировка указаны внутри. Недопустимо превышение установленных запасов наркотических средств.</a:t>
            </a:r>
            <a:endParaRPr lang="en-US" sz="1600" dirty="0"/>
          </a:p>
        </p:txBody>
      </p:sp>
      <p:sp>
        <p:nvSpPr>
          <p:cNvPr id="6" name="Text 3"/>
          <p:cNvSpPr txBox="1"/>
          <p:nvPr/>
        </p:nvSpPr>
        <p:spPr>
          <a:xfrm>
            <a:off x="4207675" y="2955038"/>
            <a:ext cx="3862200" cy="190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в частности при экстренной помощи, под контролем старшей медсестры. Учёт ведётся строго по установленным правилам.
</a:t>
            </a:r>
            <a:r>
              <a:rPr lang="en-US" sz="1600" dirty="0">
                <a:solidFill>
                  <a:srgbClr val="59595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600" dirty="0"/>
          </a:p>
        </p:txBody>
      </p:sp>
      <p:sp>
        <p:nvSpPr>
          <p:cNvPr id="7" name="Text 4"/>
          <p:cNvSpPr txBox="1"/>
          <p:nvPr/>
        </p:nvSpPr>
        <p:spPr>
          <a:xfrm>
            <a:off x="8258825" y="2955038"/>
            <a:ext cx="3339600" cy="1662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Наркотические средства распределяются процедурной медсестрой в присутствии врача с последующей записью в документе.
</a:t>
            </a:r>
            <a:r>
              <a:rPr lang="en-US" sz="1600" dirty="0">
                <a:solidFill>
                  <a:srgbClr val="59595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600" dirty="0"/>
          </a:p>
        </p:txBody>
      </p:sp>
      <p:sp>
        <p:nvSpPr>
          <p:cNvPr id="8" name="Text 5"/>
          <p:cNvSpPr txBox="1"/>
          <p:nvPr/>
        </p:nvSpPr>
        <p:spPr>
          <a:xfrm>
            <a:off x="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23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322401" y="2606225"/>
            <a:ext cx="4730400" cy="231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Утреннее получение и выборка
</a:t>
            </a:r>
            <a:r>
              <a:rPr lang="en-US" sz="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Получение лекарственных форм, проверяя упаковку и срок годности до начала работы.</a:t>
            </a:r>
            <a:endParaRPr lang="en-US" sz="1900" dirty="0"/>
          </a:p>
        </p:txBody>
      </p:sp>
      <p:sp>
        <p:nvSpPr>
          <p:cNvPr id="4" name="Text 1"/>
          <p:cNvSpPr txBox="1"/>
          <p:nvPr/>
        </p:nvSpPr>
        <p:spPr>
          <a:xfrm>
            <a:off x="4191598" y="4872249"/>
            <a:ext cx="5270400" cy="231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Дневное применение и наблюдение
</a:t>
            </a:r>
            <a:r>
              <a:rPr lang="en-US" sz="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Контролирование поступления медикаментов пациенту в соответствии с назначениями врача со строгим соблюдением времени введения.</a:t>
            </a:r>
            <a:endParaRPr lang="en-US" sz="1900" dirty="0"/>
          </a:p>
        </p:txBody>
      </p:sp>
      <p:sp>
        <p:nvSpPr>
          <p:cNvPr id="5" name="Text 2"/>
          <p:cNvSpPr txBox="1"/>
          <p:nvPr/>
        </p:nvSpPr>
        <p:spPr>
          <a:xfrm>
            <a:off x="7040476" y="2606225"/>
            <a:ext cx="4730400" cy="231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Вечерний учет и консервация
</a:t>
            </a:r>
            <a:r>
              <a:rPr lang="en-US" sz="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Полный отчет о выданных медикаментах и их количество в конце рабочего дня для учета будущих потребностей.</a:t>
            </a:r>
            <a:endParaRPr lang="en-US" sz="1900" dirty="0"/>
          </a:p>
        </p:txBody>
      </p:sp>
      <p:sp>
        <p:nvSpPr>
          <p:cNvPr id="6" name="Text 3"/>
          <p:cNvSpPr txBox="1"/>
          <p:nvPr/>
        </p:nvSpPr>
        <p:spPr>
          <a:xfrm>
            <a:off x="1386799" y="526300"/>
            <a:ext cx="9418500" cy="62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9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Ежедневные процедуры и учет медсестры</a:t>
            </a:r>
            <a:endParaRPr lang="en-US" sz="2900" dirty="0"/>
          </a:p>
        </p:txBody>
      </p:sp>
      <p:sp>
        <p:nvSpPr>
          <p:cNvPr id="7" name="Text 4"/>
          <p:cNvSpPr txBox="1"/>
          <p:nvPr/>
        </p:nvSpPr>
        <p:spPr>
          <a:xfrm>
            <a:off x="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23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5625" y="177200"/>
            <a:ext cx="6495600" cy="6495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5567331" y="1278567"/>
            <a:ext cx="6432000" cy="62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Осложнения и их профилактика в терапевтической практике</a:t>
            </a:r>
            <a:endParaRPr lang="en-US" sz="3200" dirty="0"/>
          </a:p>
        </p:txBody>
      </p:sp>
      <p:sp>
        <p:nvSpPr>
          <p:cNvPr id="6" name="Text 1"/>
          <p:cNvSpPr txBox="1"/>
          <p:nvPr/>
        </p:nvSpPr>
        <p:spPr>
          <a:xfrm>
            <a:off x="5570836" y="2185509"/>
            <a:ext cx="6107047" cy="1903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Осложнения от лекарств могут быть различными, от аллергий до анафилактического шока. Важно быстрое реагирование на симптомы.</a:t>
            </a:r>
            <a:endParaRPr lang="en-US" sz="1600" dirty="0"/>
          </a:p>
        </p:txBody>
      </p:sp>
      <p:sp>
        <p:nvSpPr>
          <p:cNvPr id="7" name="Text 2"/>
          <p:cNvSpPr txBox="1"/>
          <p:nvPr/>
        </p:nvSpPr>
        <p:spPr>
          <a:xfrm>
            <a:off x="5570836" y="3859655"/>
            <a:ext cx="6107047" cy="1903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Превентивные меры включают своевременное выявление предрасположенности и тестирование на чувствительность перед началом лечения.</a:t>
            </a:r>
            <a:endParaRPr lang="en-US" sz="1600" dirty="0"/>
          </a:p>
        </p:txBody>
      </p:sp>
      <p:sp>
        <p:nvSpPr>
          <p:cNvPr id="8" name="Text 3"/>
          <p:cNvSpPr txBox="1"/>
          <p:nvPr/>
        </p:nvSpPr>
        <p:spPr>
          <a:xfrm>
            <a:off x="1155920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2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17" y="2511713"/>
            <a:ext cx="485100" cy="485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933" y="2553383"/>
            <a:ext cx="502200" cy="40176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016" y="4753825"/>
            <a:ext cx="485100" cy="4851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4120" y="4753825"/>
            <a:ext cx="363825" cy="4851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1379075" y="2600375"/>
            <a:ext cx="38622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Ошибки в дозировке</a:t>
            </a:r>
            <a:endParaRPr lang="en-US" sz="1800" dirty="0"/>
          </a:p>
        </p:txBody>
      </p:sp>
      <p:sp>
        <p:nvSpPr>
          <p:cNvPr id="8" name="Text 1"/>
          <p:cNvSpPr txBox="1"/>
          <p:nvPr/>
        </p:nvSpPr>
        <p:spPr>
          <a:xfrm>
            <a:off x="693428" y="3223257"/>
            <a:ext cx="4899600" cy="21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Немедленно сообщите врачу, если введен неправильный препарат или превышенная дозировка.</a:t>
            </a:r>
            <a:endParaRPr lang="en-US" sz="1400" dirty="0"/>
          </a:p>
        </p:txBody>
      </p:sp>
      <p:sp>
        <p:nvSpPr>
          <p:cNvPr id="9" name="Text 2"/>
          <p:cNvSpPr txBox="1"/>
          <p:nvPr/>
        </p:nvSpPr>
        <p:spPr>
          <a:xfrm>
            <a:off x="7017527" y="2600375"/>
            <a:ext cx="38622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Аллергические реакции</a:t>
            </a:r>
            <a:endParaRPr lang="en-US" sz="1800" dirty="0"/>
          </a:p>
        </p:txBody>
      </p:sp>
      <p:sp>
        <p:nvSpPr>
          <p:cNvPr id="10" name="Text 3"/>
          <p:cNvSpPr txBox="1"/>
          <p:nvPr/>
        </p:nvSpPr>
        <p:spPr>
          <a:xfrm>
            <a:off x="6331895" y="3223257"/>
            <a:ext cx="4899600" cy="21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Обозначение побочных реакций и воздействий на организм, проведение срочных мероприятий для минимизации риска.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1379075" y="4842475"/>
            <a:ext cx="38622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Невозможность использования</a:t>
            </a:r>
            <a:endParaRPr lang="en-US" sz="1800" dirty="0"/>
          </a:p>
        </p:txBody>
      </p:sp>
      <p:sp>
        <p:nvSpPr>
          <p:cNvPr id="12" name="Text 5"/>
          <p:cNvSpPr txBox="1"/>
          <p:nvPr/>
        </p:nvSpPr>
        <p:spPr>
          <a:xfrm>
            <a:off x="693427" y="5469769"/>
            <a:ext cx="4899600" cy="21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Пациентам следует обеспечить доступ к экстренной помощи при невозможности проведения стандартной инъекции.</a:t>
            </a:r>
            <a:endParaRPr lang="en-US" sz="1400" dirty="0"/>
          </a:p>
        </p:txBody>
      </p:sp>
      <p:sp>
        <p:nvSpPr>
          <p:cNvPr id="13" name="Text 6"/>
          <p:cNvSpPr txBox="1"/>
          <p:nvPr/>
        </p:nvSpPr>
        <p:spPr>
          <a:xfrm>
            <a:off x="7017527" y="4842475"/>
            <a:ext cx="38622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Документирование</a:t>
            </a:r>
            <a:endParaRPr lang="en-US" sz="1800" dirty="0"/>
          </a:p>
        </p:txBody>
      </p:sp>
      <p:sp>
        <p:nvSpPr>
          <p:cNvPr id="14" name="Text 7"/>
          <p:cNvSpPr txBox="1"/>
          <p:nvPr/>
        </p:nvSpPr>
        <p:spPr>
          <a:xfrm>
            <a:off x="6331894" y="5469769"/>
            <a:ext cx="4899600" cy="21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Все инциденты должны задокументироваться в журнале с подписью ответственного лица и его руководителя.</a:t>
            </a:r>
            <a:endParaRPr lang="en-US" sz="1400" dirty="0"/>
          </a:p>
        </p:txBody>
      </p:sp>
      <p:sp>
        <p:nvSpPr>
          <p:cNvPr id="15" name="Text 8"/>
          <p:cNvSpPr txBox="1"/>
          <p:nvPr/>
        </p:nvSpPr>
        <p:spPr>
          <a:xfrm>
            <a:off x="11558958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2300" dirty="0"/>
          </a:p>
        </p:txBody>
      </p:sp>
      <p:sp>
        <p:nvSpPr>
          <p:cNvPr id="16" name="Text 9"/>
          <p:cNvSpPr txBox="1"/>
          <p:nvPr/>
        </p:nvSpPr>
        <p:spPr>
          <a:xfrm>
            <a:off x="565500" y="559250"/>
            <a:ext cx="11061000" cy="62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Критические инциденты и безопасное реагирование</a:t>
            </a:r>
            <a:endParaRPr lang="en-US" sz="3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48800" y="1607375"/>
            <a:ext cx="5122800" cy="312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 дня
</a:t>
            </a:r>
            <a:r>
              <a:rPr lang="en-US" sz="1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Стандартное хранение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i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Стандарты хранения лекарственных средств в медицинских учреждениях.</a:t>
            </a:r>
            <a:endParaRPr lang="en-US" sz="3000" dirty="0"/>
          </a:p>
        </p:txBody>
      </p:sp>
      <p:sp>
        <p:nvSpPr>
          <p:cNvPr id="4" name="Text 1"/>
          <p:cNvSpPr txBox="1"/>
          <p:nvPr/>
        </p:nvSpPr>
        <p:spPr>
          <a:xfrm>
            <a:off x="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2300" dirty="0"/>
          </a:p>
        </p:txBody>
      </p:sp>
      <p:sp>
        <p:nvSpPr>
          <p:cNvPr id="5" name="Text 2"/>
          <p:cNvSpPr txBox="1"/>
          <p:nvPr/>
        </p:nvSpPr>
        <p:spPr>
          <a:xfrm>
            <a:off x="6420400" y="2951825"/>
            <a:ext cx="5122800" cy="431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Стандартное максимальное время хранения стерильных растворов, полученных из аптеки, не должно превышать этого интервала.</a:t>
            </a:r>
            <a:endParaRPr lang="en-US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754825" y="2567100"/>
            <a:ext cx="9940500" cy="1723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выводы и рекомендации
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Медикаментозная терапия требует ответственного отношения к безопасности, правильной технике введения и учёта лекарственных средств для обеспечения эффективности. Уважение к правилам способствует снижению риска ошибок.</a:t>
            </a:r>
            <a:endParaRPr lang="en-US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509" y="0"/>
            <a:ext cx="6864900" cy="6864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277465" y="4433850"/>
            <a:ext cx="5835600" cy="431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Эффективное и безопасное лечение пациента в стационаре напрямую зависит от правильной медикаментозной терапии и учёта всех нюансов дозировки, хранения, расфасовки и выписывания лекарственных средств.</a:t>
            </a:r>
            <a:endParaRPr lang="en-US" sz="1600" dirty="0"/>
          </a:p>
        </p:txBody>
      </p:sp>
      <p:sp>
        <p:nvSpPr>
          <p:cNvPr id="6" name="Text 1"/>
          <p:cNvSpPr txBox="1"/>
          <p:nvPr/>
        </p:nvSpPr>
        <p:spPr>
          <a:xfrm>
            <a:off x="277465" y="1261000"/>
            <a:ext cx="58356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Памятка медсестре по обращения с лекарствами</a:t>
            </a:r>
            <a:endParaRPr lang="en-US" sz="3200" dirty="0"/>
          </a:p>
        </p:txBody>
      </p:sp>
      <p:sp>
        <p:nvSpPr>
          <p:cNvPr id="7" name="Text 2"/>
          <p:cNvSpPr txBox="1"/>
          <p:nvPr/>
        </p:nvSpPr>
        <p:spPr>
          <a:xfrm>
            <a:off x="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2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5625" y="177200"/>
            <a:ext cx="6495600" cy="6495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5567331" y="1278567"/>
            <a:ext cx="6432000" cy="62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Энтеральные методы</a:t>
            </a:r>
            <a:endParaRPr lang="en-US" sz="3200" dirty="0"/>
          </a:p>
        </p:txBody>
      </p:sp>
      <p:sp>
        <p:nvSpPr>
          <p:cNvPr id="6" name="Text 1"/>
          <p:cNvSpPr txBox="1"/>
          <p:nvPr/>
        </p:nvSpPr>
        <p:spPr>
          <a:xfrm>
            <a:off x="5570836" y="2185509"/>
            <a:ext cx="6107047" cy="1903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Организм получает лекарство через желудок и кишечник, детали зависят от типа препарата. К энтеральным способам относятся введение внутрь, под язык, за щёку и в прямую кишку.</a:t>
            </a:r>
            <a:endParaRPr lang="en-US" sz="1600" dirty="0"/>
          </a:p>
        </p:txBody>
      </p:sp>
      <p:sp>
        <p:nvSpPr>
          <p:cNvPr id="7" name="Text 2"/>
          <p:cNvSpPr txBox="1"/>
          <p:nvPr/>
        </p:nvSpPr>
        <p:spPr>
          <a:xfrm>
            <a:off x="5570836" y="3859655"/>
            <a:ext cx="6107047" cy="1903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Независимо от метода, медсестра должна соблюдать протоколы по время установленного времени и правильной дозировки.</a:t>
            </a:r>
            <a:endParaRPr lang="en-US" sz="1600" dirty="0"/>
          </a:p>
        </p:txBody>
      </p:sp>
      <p:sp>
        <p:nvSpPr>
          <p:cNvPr id="8" name="Text 3"/>
          <p:cNvSpPr txBox="1"/>
          <p:nvPr/>
        </p:nvSpPr>
        <p:spPr>
          <a:xfrm>
            <a:off x="1155920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2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5625" y="177200"/>
            <a:ext cx="6495600" cy="6495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5567331" y="1278567"/>
            <a:ext cx="6432000" cy="62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Парентеральные методы</a:t>
            </a:r>
            <a:endParaRPr lang="en-US" sz="3200" dirty="0"/>
          </a:p>
        </p:txBody>
      </p:sp>
      <p:sp>
        <p:nvSpPr>
          <p:cNvPr id="6" name="Text 1"/>
          <p:cNvSpPr txBox="1"/>
          <p:nvPr/>
        </p:nvSpPr>
        <p:spPr>
          <a:xfrm>
            <a:off x="5570836" y="2185509"/>
            <a:ext cx="6107047" cy="1903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Лекарство вводится непосредственно в кровеносную систему, что обеспечивает быстрое действие. К парентеральным способам относятся внутривенное, внутримышечное и подкожное введение.</a:t>
            </a:r>
            <a:endParaRPr lang="en-US" sz="1600" dirty="0"/>
          </a:p>
        </p:txBody>
      </p:sp>
      <p:sp>
        <p:nvSpPr>
          <p:cNvPr id="7" name="Text 2"/>
          <p:cNvSpPr txBox="1"/>
          <p:nvPr/>
        </p:nvSpPr>
        <p:spPr>
          <a:xfrm>
            <a:off x="5570836" y="3859655"/>
            <a:ext cx="6107047" cy="1903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Подходы для стационара: важное значение имеет соблюдение стерильности и техникой введения, что минимизирует риск инфицирования.</a:t>
            </a:r>
            <a:endParaRPr lang="en-US" sz="1600" dirty="0"/>
          </a:p>
        </p:txBody>
      </p:sp>
      <p:sp>
        <p:nvSpPr>
          <p:cNvPr id="8" name="Text 3"/>
          <p:cNvSpPr txBox="1"/>
          <p:nvPr/>
        </p:nvSpPr>
        <p:spPr>
          <a:xfrm>
            <a:off x="1155920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2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35" y="2511713"/>
            <a:ext cx="424462" cy="485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802" y="2511713"/>
            <a:ext cx="424462" cy="485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66" y="4795495"/>
            <a:ext cx="502200" cy="40176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933" y="4795495"/>
            <a:ext cx="502200" cy="40176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1379075" y="2600375"/>
            <a:ext cx="38622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Медсестра</a:t>
            </a:r>
            <a:endParaRPr lang="en-US" sz="1800" dirty="0"/>
          </a:p>
        </p:txBody>
      </p:sp>
      <p:sp>
        <p:nvSpPr>
          <p:cNvPr id="8" name="Text 1"/>
          <p:cNvSpPr txBox="1"/>
          <p:nvPr/>
        </p:nvSpPr>
        <p:spPr>
          <a:xfrm>
            <a:off x="693428" y="3223257"/>
            <a:ext cx="4899600" cy="21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Отвечает за хранение медикаментов на своем рабочем месте и выполнение врачебных назначений.</a:t>
            </a:r>
            <a:endParaRPr lang="en-US" sz="1400" dirty="0"/>
          </a:p>
        </p:txBody>
      </p:sp>
      <p:sp>
        <p:nvSpPr>
          <p:cNvPr id="9" name="Text 2"/>
          <p:cNvSpPr txBox="1"/>
          <p:nvPr/>
        </p:nvSpPr>
        <p:spPr>
          <a:xfrm>
            <a:off x="7017527" y="2600375"/>
            <a:ext cx="38622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Старшая сестра</a:t>
            </a:r>
            <a:endParaRPr lang="en-US" sz="1800" dirty="0"/>
          </a:p>
        </p:txBody>
      </p:sp>
      <p:sp>
        <p:nvSpPr>
          <p:cNvPr id="10" name="Text 3"/>
          <p:cNvSpPr txBox="1"/>
          <p:nvPr/>
        </p:nvSpPr>
        <p:spPr>
          <a:xfrm>
            <a:off x="6331895" y="3223257"/>
            <a:ext cx="4899600" cy="21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Руководит и контролирует правильность использования и сохранность лекарств.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1379075" y="4842475"/>
            <a:ext cx="38622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Заведующий отделением</a:t>
            </a:r>
            <a:endParaRPr lang="en-US" sz="1800" dirty="0"/>
          </a:p>
        </p:txBody>
      </p:sp>
      <p:sp>
        <p:nvSpPr>
          <p:cNvPr id="12" name="Text 5"/>
          <p:cNvSpPr txBox="1"/>
          <p:nvPr/>
        </p:nvSpPr>
        <p:spPr>
          <a:xfrm>
            <a:off x="693427" y="5469769"/>
            <a:ext cx="4899600" cy="21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Осуществляет контроль за расходом и хранением медикаментов в целом.</a:t>
            </a:r>
            <a:endParaRPr lang="en-US" sz="1400" dirty="0"/>
          </a:p>
        </p:txBody>
      </p:sp>
      <p:sp>
        <p:nvSpPr>
          <p:cNvPr id="13" name="Text 6"/>
          <p:cNvSpPr txBox="1"/>
          <p:nvPr/>
        </p:nvSpPr>
        <p:spPr>
          <a:xfrm>
            <a:off x="7017527" y="4842475"/>
            <a:ext cx="38622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Аптека</a:t>
            </a:r>
            <a:endParaRPr lang="en-US" sz="1800" dirty="0"/>
          </a:p>
        </p:txBody>
      </p:sp>
      <p:sp>
        <p:nvSpPr>
          <p:cNvPr id="14" name="Text 7"/>
          <p:cNvSpPr txBox="1"/>
          <p:nvPr/>
        </p:nvSpPr>
        <p:spPr>
          <a:xfrm>
            <a:off x="6331894" y="5469769"/>
            <a:ext cx="4899600" cy="21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Обеспечивает отделения необходимыми лекарственными формами в необходимых количествах.</a:t>
            </a:r>
            <a:endParaRPr lang="en-US" sz="1400" dirty="0"/>
          </a:p>
        </p:txBody>
      </p:sp>
      <p:sp>
        <p:nvSpPr>
          <p:cNvPr id="15" name="Text 8"/>
          <p:cNvSpPr txBox="1"/>
          <p:nvPr/>
        </p:nvSpPr>
        <p:spPr>
          <a:xfrm>
            <a:off x="11558958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2300" dirty="0"/>
          </a:p>
        </p:txBody>
      </p:sp>
      <p:sp>
        <p:nvSpPr>
          <p:cNvPr id="16" name="Text 9"/>
          <p:cNvSpPr txBox="1"/>
          <p:nvPr/>
        </p:nvSpPr>
        <p:spPr>
          <a:xfrm>
            <a:off x="565500" y="559250"/>
            <a:ext cx="11061000" cy="62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Ответственные за безопасность хранения</a:t>
            </a:r>
            <a:endParaRPr lang="en-US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2300" dirty="0"/>
          </a:p>
        </p:txBody>
      </p:sp>
      <p:sp>
        <p:nvSpPr>
          <p:cNvPr id="4" name="Text 1"/>
          <p:cNvSpPr txBox="1"/>
          <p:nvPr/>
        </p:nvSpPr>
        <p:spPr>
          <a:xfrm>
            <a:off x="504500" y="2031800"/>
            <a:ext cx="3725700" cy="1268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Медикаменты подразделяются по токсикологическим группам. Группа А - ядовитые и наркотические, группа Б - сильнодействующие лекарства.</a:t>
            </a:r>
            <a:endParaRPr lang="en-US" sz="1400" dirty="0"/>
          </a:p>
        </p:txBody>
      </p:sp>
      <p:sp>
        <p:nvSpPr>
          <p:cNvPr id="5" name="Text 2"/>
          <p:cNvSpPr txBox="1"/>
          <p:nvPr/>
        </p:nvSpPr>
        <p:spPr>
          <a:xfrm>
            <a:off x="8026400" y="2628075"/>
            <a:ext cx="3606900" cy="1268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Лекарства общего списка могут отпускаться без рецепта, например, ацетилсалициловая кислота.</a:t>
            </a:r>
            <a:endParaRPr lang="en-US" sz="1400" dirty="0"/>
          </a:p>
        </p:txBody>
      </p:sp>
      <p:sp>
        <p:nvSpPr>
          <p:cNvPr id="6" name="Text 3"/>
          <p:cNvSpPr txBox="1"/>
          <p:nvPr/>
        </p:nvSpPr>
        <p:spPr>
          <a:xfrm>
            <a:off x="516200" y="4417275"/>
            <a:ext cx="3725700" cy="115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Медикаменты расставляются по токсикологическим группам, хранятся отдельно. Препараты внутреннего и внешнего применения располагаются раздельно.</a:t>
            </a:r>
            <a:endParaRPr lang="en-US" sz="1400" dirty="0"/>
          </a:p>
        </p:txBody>
      </p:sp>
      <p:sp>
        <p:nvSpPr>
          <p:cNvPr id="7" name="Text 4"/>
          <p:cNvSpPr txBox="1"/>
          <p:nvPr/>
        </p:nvSpPr>
        <p:spPr>
          <a:xfrm>
            <a:off x="8026400" y="4973775"/>
            <a:ext cx="3606900" cy="1268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Физико-химические свойства учитываются при хранении. Лекарства, разлагающиеся на свету, располагаются в специальной упаковке.</a:t>
            </a:r>
            <a:endParaRPr lang="en-US" sz="1400" dirty="0"/>
          </a:p>
        </p:txBody>
      </p:sp>
      <p:sp>
        <p:nvSpPr>
          <p:cNvPr id="8" name="Text 5"/>
          <p:cNvSpPr txBox="1"/>
          <p:nvPr/>
        </p:nvSpPr>
        <p:spPr>
          <a:xfrm>
            <a:off x="398600" y="482825"/>
            <a:ext cx="11394900" cy="738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Хранение лекарств: организация и маркировка</a:t>
            </a:r>
            <a:endParaRPr lang="en-US" sz="3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322401" y="2606225"/>
            <a:ext cx="4730400" cy="231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Назначение лекарств врачом
</a:t>
            </a:r>
            <a:r>
              <a:rPr lang="en-US" sz="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Ежедневный осмотр врачом пациентов и запись в историю болезни или лист назначений дозировок и методов применения.</a:t>
            </a:r>
            <a:endParaRPr lang="en-US" sz="1900" dirty="0"/>
          </a:p>
        </p:txBody>
      </p:sp>
      <p:sp>
        <p:nvSpPr>
          <p:cNvPr id="4" name="Text 1"/>
          <p:cNvSpPr txBox="1"/>
          <p:nvPr/>
        </p:nvSpPr>
        <p:spPr>
          <a:xfrm>
            <a:off x="4191598" y="4872249"/>
            <a:ext cx="5270400" cy="231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Выборка назначений медсестрой
</a:t>
            </a:r>
            <a:r>
              <a:rPr lang="en-US" sz="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Палатная медсестра выписывает медикаменты в 'Тетрадь назначений', проверяет наличия на посту и подает список старшей сестре.</a:t>
            </a:r>
            <a:endParaRPr lang="en-US" sz="1900" dirty="0"/>
          </a:p>
        </p:txBody>
      </p:sp>
      <p:sp>
        <p:nvSpPr>
          <p:cNvPr id="5" name="Text 2"/>
          <p:cNvSpPr txBox="1"/>
          <p:nvPr/>
        </p:nvSpPr>
        <p:spPr>
          <a:xfrm>
            <a:off x="7040476" y="2606225"/>
            <a:ext cx="4730400" cy="231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Получение лекарств старшей сестрой
</a:t>
            </a:r>
            <a:r>
              <a:rPr lang="en-US" sz="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Старшая медсестра получает медикаменты из аптеки, проверяет соответствие заявки и внешность препаратов.</a:t>
            </a:r>
            <a:endParaRPr lang="en-US" sz="1900" dirty="0"/>
          </a:p>
        </p:txBody>
      </p:sp>
      <p:sp>
        <p:nvSpPr>
          <p:cNvPr id="6" name="Text 3"/>
          <p:cNvSpPr txBox="1"/>
          <p:nvPr/>
        </p:nvSpPr>
        <p:spPr>
          <a:xfrm>
            <a:off x="1386799" y="526300"/>
            <a:ext cx="9418500" cy="62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9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Процедура получения лекарств из аптеки</a:t>
            </a:r>
            <a:endParaRPr lang="en-US" sz="2900" dirty="0"/>
          </a:p>
        </p:txBody>
      </p:sp>
      <p:sp>
        <p:nvSpPr>
          <p:cNvPr id="7" name="Text 4"/>
          <p:cNvSpPr txBox="1"/>
          <p:nvPr/>
        </p:nvSpPr>
        <p:spPr>
          <a:xfrm>
            <a:off x="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2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175" y="2123519"/>
            <a:ext cx="6488400" cy="399286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2300" dirty="0"/>
          </a:p>
        </p:txBody>
      </p:sp>
      <p:sp>
        <p:nvSpPr>
          <p:cNvPr id="5" name="Text 1"/>
          <p:cNvSpPr txBox="1"/>
          <p:nvPr/>
        </p:nvSpPr>
        <p:spPr>
          <a:xfrm>
            <a:off x="461400" y="3035750"/>
            <a:ext cx="4634100" cy="2168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Энтеральное введение проще, но может быть менее эффективным. Выбор метода зависит от пациента и цели терапии.Энтеральное введение часто удобнее, но парентеральное может быть более точным и быстрым.</a:t>
            </a:r>
            <a:endParaRPr lang="en-US" sz="1600" dirty="0"/>
          </a:p>
        </p:txBody>
      </p:sp>
      <p:sp>
        <p:nvSpPr>
          <p:cNvPr id="6" name="Text 2"/>
          <p:cNvSpPr txBox="1"/>
          <p:nvPr/>
        </p:nvSpPr>
        <p:spPr>
          <a:xfrm>
            <a:off x="5541167" y="6420933"/>
            <a:ext cx="64884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buNone/>
            </a:pPr>
            <a:r>
              <a:rPr lang="en-US" sz="1200" i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Исследования в фармакологии, 2022</a:t>
            </a:r>
            <a:endParaRPr lang="en-US" sz="1200" dirty="0"/>
          </a:p>
        </p:txBody>
      </p:sp>
      <p:sp>
        <p:nvSpPr>
          <p:cNvPr id="7" name="Text 3"/>
          <p:cNvSpPr txBox="1"/>
          <p:nvPr/>
        </p:nvSpPr>
        <p:spPr>
          <a:xfrm>
            <a:off x="367592" y="444575"/>
            <a:ext cx="11456700" cy="62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 методов введения лекарств</a:t>
            </a:r>
            <a:endParaRPr lang="en-US" sz="3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9482" y="159818"/>
            <a:ext cx="6537900" cy="6537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155920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2300" dirty="0"/>
          </a:p>
        </p:txBody>
      </p:sp>
      <p:sp>
        <p:nvSpPr>
          <p:cNvPr id="6" name="Text 1"/>
          <p:cNvSpPr txBox="1"/>
          <p:nvPr/>
        </p:nvSpPr>
        <p:spPr>
          <a:xfrm>
            <a:off x="5682475" y="853075"/>
            <a:ext cx="6140100" cy="5159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Протоколы назначения и соблюдение врачебных инструкций
</a:t>
            </a:r>
            <a:r>
              <a:rPr lang="en-US" sz="30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0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Выдача лекарств по назначению
</a:t>
            </a:r>
            <a:r>
              <a:rPr lang="en-US" sz="13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Медсестры обязаны следовать строго врачебным назначениям и не могут заменять или изменять лекарства без согласования с врачом.
</a:t>
            </a: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0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Инструкции по врачебным назначениям
</a:t>
            </a:r>
            <a:r>
              <a:rPr lang="en-US" sz="13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Обязанность медсестры - информировать врача об инцидентах, таких как случайное избыточное потребление или ошибка в дозировке.</a:t>
            </a:r>
            <a:endParaRPr lang="en-US" sz="3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550</Words>
  <Application>Microsoft Office PowerPoint</Application>
  <PresentationFormat>Широкоэкранный</PresentationFormat>
  <Paragraphs>86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Пользователь</cp:lastModifiedBy>
  <cp:revision>2</cp:revision>
  <dcterms:created xsi:type="dcterms:W3CDTF">2025-01-15T11:11:06Z</dcterms:created>
  <dcterms:modified xsi:type="dcterms:W3CDTF">2025-01-15T13:07:04Z</dcterms:modified>
</cp:coreProperties>
</file>