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3" r:id="rId5"/>
    <p:sldId id="282" r:id="rId6"/>
    <p:sldId id="274" r:id="rId7"/>
    <p:sldId id="275" r:id="rId8"/>
    <p:sldId id="272" r:id="rId9"/>
    <p:sldId id="276" r:id="rId10"/>
    <p:sldId id="277" r:id="rId11"/>
    <p:sldId id="278" r:id="rId12"/>
    <p:sldId id="279" r:id="rId13"/>
    <p:sldId id="265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49DB-DBCF-4F5F-A2D3-E4B3398A2BB2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0495-2460-41C8-86F5-74A5F647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521495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r>
              <a:rPr lang="ru-RU" sz="2400" b="1" i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Тапилина</a:t>
            </a:r>
            <a:r>
              <a:rPr lang="ru-RU" sz="2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Валентина Николаевна </a:t>
            </a:r>
            <a:endParaRPr lang="ru-RU" sz="2400" b="1" i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928670"/>
            <a:ext cx="6500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коммуникативных компетенций у обучающихся с ЗПР на уроках английского языка в общеобразовательной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ru-RU" sz="32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условиях инклюзивного образования</a:t>
            </a:r>
            <a:r>
              <a:rPr lang="ru-RU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214414" y="185736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СИСТЕМА  </a:t>
            </a:r>
            <a:r>
              <a:rPr lang="en-US" sz="3200" b="1" u="sng" dirty="0" smtClean="0"/>
              <a:t>PECS</a:t>
            </a:r>
            <a:r>
              <a:rPr lang="ru-RU" sz="3200" b="1" u="sng" dirty="0" smtClean="0"/>
              <a:t> </a:t>
            </a:r>
            <a:endParaRPr lang="ru-RU" sz="3200" b="1" u="sng" dirty="0"/>
          </a:p>
        </p:txBody>
      </p:sp>
      <p:pic>
        <p:nvPicPr>
          <p:cNvPr id="13" name="Picture 2" descr="https://ae01.alicdn.com/kf/HTB1D0cbOpXXXXXoaXXXq6xXFXXXA/Learn-English-Words-Children-Puzzle-Swift-Bingo-Cards-Learning-Educational-Toys-English-Word-Picture-Match-G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12" y="0"/>
            <a:ext cx="91881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214414" y="185736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СИСТЕМА  </a:t>
            </a:r>
            <a:r>
              <a:rPr lang="en-US" sz="3200" b="1" u="sng" dirty="0" smtClean="0"/>
              <a:t>PECS</a:t>
            </a:r>
            <a:r>
              <a:rPr lang="ru-RU" sz="3200" b="1" u="sng" dirty="0" smtClean="0"/>
              <a:t> </a:t>
            </a:r>
            <a:endParaRPr lang="ru-RU" sz="3200" b="1" u="sng" dirty="0"/>
          </a:p>
        </p:txBody>
      </p:sp>
      <p:pic>
        <p:nvPicPr>
          <p:cNvPr id="13" name="Рисунок 12" descr="https://3.bp.blogspot.com/-nS8dRLM9jWw/U7KWphBYerI/AAAAAAAAAk4/rPhlFx4bRiw/s1600/class-rul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0" name="Рисунок 9" descr="https://i.pinimg.com/originals/2c/6c/8a/2c6c8ac1dd1e494f514490d7497729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3" y="2967334"/>
            <a:ext cx="87154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http://4.bp.blogspot.com/-A4TdQKA3vzs/UejAST5TcUI/AAAAAAAABck/OoPPk2TKPrk/s1600/PECS+book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0" y="0"/>
            <a:ext cx="9296400" cy="7153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2967334"/>
            <a:ext cx="8697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о видах альтернативных средств общения в установлении взаимопонимания и межличностных отношений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практические умения применять альтернативные средства общения </a:t>
            </a:r>
            <a:r>
              <a:rPr lang="ru-RU" sz="2800" i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обучения детей с ОВЗ в условиях инклюзивного образования</a:t>
            </a:r>
            <a:r>
              <a:rPr lang="ru-RU" sz="2800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Цель мастер-класса: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умения практического использования различных альтернативных средств общения  при обучении детей с ОВЗ</a:t>
            </a:r>
            <a:endParaRPr lang="ru-RU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Альтернативные средства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это любые средства помимо речи, которые облегчают социальную коммуникацию для ребенка</a:t>
            </a:r>
          </a:p>
          <a:p>
            <a:endParaRPr lang="ru-RU" sz="2800" dirty="0"/>
          </a:p>
        </p:txBody>
      </p:sp>
      <p:pic>
        <p:nvPicPr>
          <p:cNvPr id="10" name="Picture 2" descr="http://www.tinlib.ru/medicina/igry_i_zanjatija_s_osobym_rebenkom_rukovodstvo_dlja_roditelei/i_0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571745"/>
            <a:ext cx="6858048" cy="3488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428604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500174"/>
            <a:ext cx="8429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8288" algn="l"/>
                <a:tab pos="349250" algn="l"/>
              </a:tabLst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облегчить общение;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8288" algn="l"/>
                <a:tab pos="349250" algn="l"/>
              </a:tabLst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улучшить  всестороннее развитие ребенка;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8288" algn="l"/>
                <a:tab pos="349250" algn="l"/>
              </a:tabLst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активизировать его участие в педагогическом процессе;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8288" algn="l"/>
                <a:tab pos="349250" algn="l"/>
              </a:tabLst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обеспечить возможность интеграции детей в  социум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Использование языковой альтернативы призвано: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280"/>
            <a:ext cx="9144000" cy="80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i="1" u="sng" dirty="0" smtClean="0">
                <a:cs typeface="Times New Roman" pitchFamily="18" charset="0"/>
              </a:rPr>
              <a:t>Пиктограмма</a:t>
            </a:r>
            <a:r>
              <a:rPr lang="ru-RU" altLang="ru-RU" sz="2800" i="1" dirty="0" smtClean="0">
                <a:cs typeface="Times New Roman" pitchFamily="18" charset="0"/>
              </a:rPr>
              <a:t> </a:t>
            </a:r>
            <a:r>
              <a:rPr lang="ru-RU" altLang="ru-RU" sz="2800" dirty="0" smtClean="0">
                <a:cs typeface="Times New Roman" pitchFamily="18" charset="0"/>
              </a:rPr>
              <a:t>– </a:t>
            </a:r>
            <a:r>
              <a:rPr lang="ru-RU" altLang="ru-RU" sz="2800" b="1" i="1" dirty="0" smtClean="0">
                <a:cs typeface="Times New Roman" pitchFamily="18" charset="0"/>
              </a:rPr>
              <a:t>символическое изображение, заменяющее слова и относятся к невербальным средствам общения. </a:t>
            </a:r>
          </a:p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00240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2071678"/>
            <a:ext cx="359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3429000"/>
            <a:ext cx="3672408" cy="93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i="1" u="sng" dirty="0" smtClean="0">
                <a:latin typeface="Times New Roman" pitchFamily="18" charset="0"/>
                <a:cs typeface="Times New Roman" pitchFamily="18" charset="0"/>
              </a:rPr>
              <a:t>Пиктограммы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 могут использоваться в следующих качествах:</a:t>
            </a:r>
          </a:p>
          <a:p>
            <a:pPr algn="just"/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а) как средство временного общения, когда ребенок пока не говорит, но в перспективе может овладеть звуковой речью;</a:t>
            </a:r>
          </a:p>
          <a:p>
            <a:pPr algn="just"/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)как средство постоянного общения для ребенка, неспособного говорить и в будущем;</a:t>
            </a:r>
          </a:p>
          <a:p>
            <a:pPr algn="just"/>
            <a:r>
              <a:rPr lang="en-US" altLang="ru-RU" sz="2800" i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как средство, облегчающее развитие общения, речи, когнитивных функций;</a:t>
            </a:r>
          </a:p>
          <a:p>
            <a:pPr algn="just"/>
            <a:r>
              <a:rPr lang="en-US" altLang="ru-RU" sz="2800" i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как подготовительный этап к освоению письма и чтения детьми с проблемами в развитии;</a:t>
            </a:r>
          </a:p>
          <a:p>
            <a:pPr algn="just"/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е)как средство, помогающее изложить мысли в устной форме.</a:t>
            </a:r>
          </a:p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Применяются: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неговорящими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детьми,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имеющими речевое недоразвитие,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нарушениями эмоционально-волевой сферы, испытывающими коммуникативные трудности,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выраженными нарушениями интеллектуальной деятельности</a:t>
            </a:r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00024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I can see a carrot.       I can see a plum</a:t>
            </a:r>
            <a:endParaRPr lang="ru-RU" sz="28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0244" name="Picture 4" descr="https://urok.1sept.ru/%D1%81%D1%82%D0%B0%D1%82%D1%8C%D0%B8/567783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79"/>
            <a:ext cx="6572296" cy="1285885"/>
          </a:xfrm>
          <a:prstGeom prst="rect">
            <a:avLst/>
          </a:prstGeom>
          <a:noFill/>
        </p:spPr>
      </p:pic>
      <p:pic>
        <p:nvPicPr>
          <p:cNvPr id="10246" name="Picture 6" descr="https://urok.1sept.ru/%D1%81%D1%82%D0%B0%D1%82%D1%8C%D0%B8/567783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86"/>
            <a:ext cx="5895975" cy="15716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85785" y="5000636"/>
            <a:ext cx="5643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 like potatoes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71745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114298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СИСТЕМА  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PECS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000240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</a:p>
          <a:p>
            <a:pPr>
              <a:buFontTx/>
              <a:buChar char="-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неговорящими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детьми, </a:t>
            </a:r>
          </a:p>
          <a:p>
            <a:pPr>
              <a:buFontTx/>
              <a:buChar char="-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детьми, имеющими речевое недоразвитие, </a:t>
            </a:r>
          </a:p>
          <a:p>
            <a:pPr>
              <a:buFontTx/>
              <a:buChar char="-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детьми с нарушениями эмоционально-волевой сферы, испытывающими коммуникативные трудности, </a:t>
            </a:r>
          </a:p>
          <a:p>
            <a:pPr>
              <a:buFontTx/>
              <a:buChar char="-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детьми с выраженными нарушениями интеллектуальной деятельности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292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</cp:revision>
  <dcterms:created xsi:type="dcterms:W3CDTF">2016-03-22T08:18:50Z</dcterms:created>
  <dcterms:modified xsi:type="dcterms:W3CDTF">2020-03-11T02:45:50Z</dcterms:modified>
</cp:coreProperties>
</file>