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9" r:id="rId7"/>
    <p:sldId id="261" r:id="rId8"/>
    <p:sldId id="262" r:id="rId9"/>
    <p:sldId id="271" r:id="rId10"/>
    <p:sldId id="272" r:id="rId11"/>
    <p:sldId id="273" r:id="rId12"/>
    <p:sldId id="274" r:id="rId13"/>
    <p:sldId id="264" r:id="rId14"/>
    <p:sldId id="265" r:id="rId15"/>
    <p:sldId id="276" r:id="rId16"/>
    <p:sldId id="277" r:id="rId17"/>
    <p:sldId id="286" r:id="rId18"/>
    <p:sldId id="285" r:id="rId19"/>
    <p:sldId id="283" r:id="rId20"/>
    <p:sldId id="281" r:id="rId21"/>
    <p:sldId id="278" r:id="rId22"/>
    <p:sldId id="279" r:id="rId23"/>
    <p:sldId id="268" r:id="rId24"/>
    <p:sldId id="280" r:id="rId25"/>
    <p:sldId id="287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58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096E1-41F6-909D-3F2F-1117BED49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FA3D63-9689-D650-4CCF-FC2471B80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B2160B-2FC3-3A52-2D13-B85C08E0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6C8-3ACE-411D-8FB6-D650E720C593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B9FA06-509D-627C-30DC-28FA5325B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78FE57-642A-6243-A7AF-9628FFD64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D845-E081-4D4A-9D1D-E13805A1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12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71278-2788-C606-DD89-DD1B59E4D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15A4CA-B0AE-D2F1-54D2-E7A9B0282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81F1F6-7A0B-BDAD-9B4B-277253DC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6C8-3ACE-411D-8FB6-D650E720C593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871FCB-10CD-7370-4C3C-D92702C65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6E43B0-392F-503A-2414-1357E6AD1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D845-E081-4D4A-9D1D-E13805A1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075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02BB9E-DF50-3006-6297-3E7E337AD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2AC47D-0DD4-E59A-BA38-E85D9AA0E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8CB7EA-186C-E5BF-0BF7-D805F78A3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6C8-3ACE-411D-8FB6-D650E720C593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6C91CB-D590-424F-40C9-05724A222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5E6950-51C1-1FD2-9A28-9EDFD52E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D845-E081-4D4A-9D1D-E13805A1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605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96BC6-85F4-67A5-3439-277213E0C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0D542E-8949-2DAA-F230-2D4DC018E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790F1B-3F17-A086-4136-12B24275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6C8-3ACE-411D-8FB6-D650E720C593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60D59-0B42-70C6-853B-75527C7E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ACE7F4-5594-CD98-A001-F2FB7E48F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D845-E081-4D4A-9D1D-E13805A1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92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A0251-133F-D663-EA54-52CFD730D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1B7B64-F369-9779-7D0F-50BE49595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FD11C9-B684-86BC-2327-0AA2F0FA1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6C8-3ACE-411D-8FB6-D650E720C593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E0C4DE-9BDF-1982-6E51-0B298B8C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893DE3-0845-BF17-7629-3E41AD6CD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D845-E081-4D4A-9D1D-E13805A1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506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E07093-BF17-5B89-C33A-7457109B5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9C94AF-5039-2BC5-1A3B-B230D51E1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ED1325-F795-F88A-D15C-CE205BD8B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5BF281-39EC-8A60-36B4-8AED8598A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6C8-3ACE-411D-8FB6-D650E720C593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A0FABF-2591-FBDB-A5FF-257261D7C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199E4C-0C05-CFA0-D7A1-030F999E8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D845-E081-4D4A-9D1D-E13805A1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990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E2F05-3C1E-F5B2-9E57-C36915787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51E0AA-E24F-4F7A-C0BC-C78830A28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667213-A3EC-E48F-432A-C7D2B56F6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0FFD9C-078A-9337-80DB-C2BCEAAF15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1C8CE9-C3D2-AD1D-E2FE-4550EBF8D6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085DFA-099C-3BF9-6FD8-412E3E22D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6C8-3ACE-411D-8FB6-D650E720C593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C9A33D-FC20-2ACD-0DAE-934FB2EA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F08FF7-BE19-55F7-DEF2-4E3E430C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D845-E081-4D4A-9D1D-E13805A1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76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694B0-5691-0FE6-CC53-FB86907DA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BE7932-4621-9424-BCF0-3E8AE0C9A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6C8-3ACE-411D-8FB6-D650E720C593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6BBF1CD-FDFF-9335-7610-A0B7507B1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2AAA2C-93F8-4D6C-EC54-DC90C3B9D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D845-E081-4D4A-9D1D-E13805A1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540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CC7024-14BF-844D-2038-7CEC7AADF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6C8-3ACE-411D-8FB6-D650E720C593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B6ED0FA-79DC-560D-46A3-C7FF0A638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02D99B-DC50-0005-4DED-903D5025F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D845-E081-4D4A-9D1D-E13805A1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48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5810B-9361-318C-4BB9-440B98AA6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D78A60-F182-0542-E39C-57F71FD1F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B54840-2D2C-8F73-AA38-AB464DEC9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24E763-2034-3019-ECE2-15BCE1E16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6C8-3ACE-411D-8FB6-D650E720C593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1203EE-B98D-07CE-7C32-928750B8D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F4AB51-D5C3-4CE7-0F3B-FE41E883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D845-E081-4D4A-9D1D-E13805A1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9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28E723-C55F-58D1-9704-0184ED2E9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B0645D7-DE6B-9915-2136-63A9C7E436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0163AC-8199-B812-0520-0F176F47D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066370-EF89-9875-D86B-A49F1259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6C8-3ACE-411D-8FB6-D650E720C593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E93C99-6291-B560-F91B-67F5759B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48B71F-58D5-11C0-BDF3-742F5749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D845-E081-4D4A-9D1D-E13805A1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756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E1DC4-6B2B-FD84-7F35-21C138F4B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F6C1A9-6B91-81F2-FD2B-8BA9BA32B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B3330-0C9D-C031-E1E8-0422B2BF2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6D6C8-3ACE-411D-8FB6-D650E720C593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9066BC-ADC7-65A4-0C6F-6F2A88594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D8E309-AA43-C5F0-A206-69A936FCD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7D845-E081-4D4A-9D1D-E13805A17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75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B8DB6-BD4A-64D3-D212-D5652750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781" y="335280"/>
            <a:ext cx="11067393" cy="429768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  <a:tabLst>
                <a:tab pos="1715770" algn="l"/>
              </a:tabLst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«Солнышко»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п.Новоселки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 «Мелекесский район» Ульяновской области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на лучшую педагогическую разработку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педагогическая находка – 2025»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методическая разработка по социально-коммуникативному развитию»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Авторское дидактическое пособие </a:t>
            </a:r>
            <a:b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«Театр на платке» </a:t>
            </a:r>
            <a:br>
              <a:rPr lang="ru-RU" sz="32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театрализованной деятельности детей раннего возраста</a:t>
            </a:r>
            <a:b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E02FEA-CEEC-6C2F-3517-5D66CD284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34606"/>
            <a:ext cx="10284372" cy="1497725"/>
          </a:xfrm>
        </p:spPr>
        <p:txBody>
          <a:bodyPr>
            <a:normAutofit fontScale="70000" lnSpcReduction="20000"/>
          </a:bodyPr>
          <a:lstStyle/>
          <a:p>
            <a:pPr algn="r">
              <a:lnSpc>
                <a:spcPct val="110000"/>
              </a:lnSpc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 высшей категории</a:t>
            </a:r>
          </a:p>
          <a:p>
            <a:pPr algn="r">
              <a:lnSpc>
                <a:spcPct val="110000"/>
              </a:lnSpc>
            </a:pP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Ляпкало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Васильевна</a:t>
            </a:r>
          </a:p>
          <a:p>
            <a:pPr algn="r">
              <a:lnSpc>
                <a:spcPct val="110000"/>
              </a:lnSpc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Новоселки, 2025г.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3946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6AC76-D846-459F-A5D8-A50176E9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30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1.Сказочный персонаж «Лисичка» </a:t>
            </a:r>
            <a:br>
              <a:rPr lang="ru-RU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сюрпризных моментов в образовательной </a:t>
            </a:r>
            <a:br>
              <a:rPr lang="ru-RU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театрализованной деятельности.</a:t>
            </a:r>
            <a:endParaRPr lang="ru-RU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30E2E3-C046-F852-2EE7-B2CECE2E9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8" t="26720" r="41" b="55"/>
          <a:stretch/>
        </p:blipFill>
        <p:spPr>
          <a:xfrm>
            <a:off x="1966509" y="1530968"/>
            <a:ext cx="3525626" cy="226034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AC6677-23EB-77DC-20B2-A41A905FA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24652" r="9038"/>
          <a:stretch/>
        </p:blipFill>
        <p:spPr>
          <a:xfrm>
            <a:off x="1966509" y="3996716"/>
            <a:ext cx="3525626" cy="25295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172587-AA19-F1FA-CD0F-22304FA82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4330" b="5705"/>
          <a:stretch/>
        </p:blipFill>
        <p:spPr>
          <a:xfrm>
            <a:off x="6096000" y="1511365"/>
            <a:ext cx="3234180" cy="22407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5DCDD5-1E26-CBC8-BB69-4D986E538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8" t="32157" r="18845" b="3123"/>
          <a:stretch/>
        </p:blipFill>
        <p:spPr>
          <a:xfrm>
            <a:off x="6096000" y="3922726"/>
            <a:ext cx="3234180" cy="260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10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323C34-E034-4422-9E34-8E61B85CF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987" y="-9196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Сказочный платок - театр на столе </a:t>
            </a:r>
            <a:br>
              <a:rPr lang="ru-RU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«Трудолюбивые лисички» 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4E45D34C-E0CF-79B7-53CB-541496776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8" y="1073176"/>
            <a:ext cx="3738193" cy="2803645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563E6F-AD6A-B68E-938A-FC4CD5082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4" r="11203" b="-1100"/>
          <a:stretch/>
        </p:blipFill>
        <p:spPr>
          <a:xfrm>
            <a:off x="6360550" y="1496454"/>
            <a:ext cx="4870488" cy="34903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1299AAB-C35E-8657-5D39-896292BCD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17988" r="2184"/>
          <a:stretch/>
        </p:blipFill>
        <p:spPr>
          <a:xfrm>
            <a:off x="2417553" y="4044098"/>
            <a:ext cx="3738193" cy="264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69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1743E-1B91-86B9-16AB-B6806E136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743" y="18255"/>
            <a:ext cx="652727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Театр на платке - узелковая </a:t>
            </a:r>
            <a:r>
              <a:rPr lang="ru-RU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игрушка</a:t>
            </a:r>
            <a:br>
              <a:rPr lang="ru-RU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«Зайчик на пальчик».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C72885D-BBB5-2AF5-7667-08545C324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997" y="1739628"/>
            <a:ext cx="3657638" cy="337874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A7BB90-2A20-CFF7-C48A-C85326E05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9" y="4285080"/>
            <a:ext cx="3264816" cy="24486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0D352D-AD91-55AF-323D-8178F8661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15" y="1161256"/>
            <a:ext cx="3764436" cy="28233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588DA5-FDF6-5AD7-4088-F4D3B23BF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238" y="4285080"/>
            <a:ext cx="3264816" cy="244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51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B51BDB-46CB-9CDB-7BD7-39A6E526A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862" y="34621"/>
            <a:ext cx="10515600" cy="11345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Техника и описание </a:t>
            </a:r>
            <a:b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узелковой игрушки из носового платочка.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C5960C-4FDF-2800-875A-ADE75CB7B0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12460" y="1176062"/>
            <a:ext cx="5181600" cy="4351338"/>
          </a:xfrm>
        </p:spPr>
        <p:txBody>
          <a:bodyPr>
            <a:normAutofit/>
          </a:bodyPr>
          <a:lstStyle/>
          <a:p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«Зайчик на пальчик»</a:t>
            </a:r>
            <a:endParaRPr lang="ru-RU" sz="4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DEE34C-2051-B577-C1B9-8D19FA38A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6" y="2768468"/>
            <a:ext cx="1878494" cy="25046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0F8059-2148-5953-0289-C140CF464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 r="11635"/>
          <a:stretch/>
        </p:blipFill>
        <p:spPr>
          <a:xfrm>
            <a:off x="2164060" y="3775820"/>
            <a:ext cx="1654014" cy="27455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27322B-35EA-C226-D49C-7655E3B90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2" r="27915"/>
          <a:stretch/>
        </p:blipFill>
        <p:spPr>
          <a:xfrm>
            <a:off x="3973025" y="2312392"/>
            <a:ext cx="1041252" cy="291164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59C9E30-C6FF-2B08-87BA-C07001CC2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5" t="1788" r="25747" b="7292"/>
          <a:stretch/>
        </p:blipFill>
        <p:spPr>
          <a:xfrm>
            <a:off x="5152525" y="3351731"/>
            <a:ext cx="1180710" cy="32450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935EF1-18E1-0BF1-E558-B220BB3E16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3" t="14983" r="26759" b="9930"/>
          <a:stretch/>
        </p:blipFill>
        <p:spPr>
          <a:xfrm>
            <a:off x="6471483" y="2327603"/>
            <a:ext cx="1415831" cy="289643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5C051D2-E6C0-BCB1-DA8E-3627F10DD5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5" t="38151" r="8570" b="21374"/>
          <a:stretch/>
        </p:blipFill>
        <p:spPr>
          <a:xfrm rot="16200000">
            <a:off x="7878820" y="4588776"/>
            <a:ext cx="2001757" cy="153656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F943569-19A9-B689-F6B0-AC46D3C849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6" b="5635"/>
          <a:stretch/>
        </p:blipFill>
        <p:spPr>
          <a:xfrm>
            <a:off x="8973842" y="1266494"/>
            <a:ext cx="2223770" cy="2894980"/>
          </a:xfrm>
          <a:prstGeom prst="rect">
            <a:avLst/>
          </a:prstGeom>
        </p:spPr>
      </p:pic>
      <p:sp>
        <p:nvSpPr>
          <p:cNvPr id="25" name="Стрелка: изогнутая вверх 24">
            <a:extLst>
              <a:ext uri="{FF2B5EF4-FFF2-40B4-BE49-F238E27FC236}">
                <a16:creationId xmlns:a16="http://schemas.microsoft.com/office/drawing/2014/main" id="{30D5708D-336E-641C-B0E6-DCF9B342275B}"/>
              </a:ext>
            </a:extLst>
          </p:cNvPr>
          <p:cNvSpPr/>
          <p:nvPr/>
        </p:nvSpPr>
        <p:spPr>
          <a:xfrm rot="5400000">
            <a:off x="1493546" y="5354831"/>
            <a:ext cx="571429" cy="52126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: изогнутая 26">
            <a:extLst>
              <a:ext uri="{FF2B5EF4-FFF2-40B4-BE49-F238E27FC236}">
                <a16:creationId xmlns:a16="http://schemas.microsoft.com/office/drawing/2014/main" id="{EB4A81B7-015F-4352-3DBA-93FDAEBADB97}"/>
              </a:ext>
            </a:extLst>
          </p:cNvPr>
          <p:cNvSpPr/>
          <p:nvPr/>
        </p:nvSpPr>
        <p:spPr>
          <a:xfrm>
            <a:off x="3207384" y="3208836"/>
            <a:ext cx="483570" cy="44032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949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Стрелка: изогнутая вверх 27">
            <a:extLst>
              <a:ext uri="{FF2B5EF4-FFF2-40B4-BE49-F238E27FC236}">
                <a16:creationId xmlns:a16="http://schemas.microsoft.com/office/drawing/2014/main" id="{8184F016-86DF-BDA3-948F-7C4FBD4BAA0A}"/>
              </a:ext>
            </a:extLst>
          </p:cNvPr>
          <p:cNvSpPr/>
          <p:nvPr/>
        </p:nvSpPr>
        <p:spPr>
          <a:xfrm rot="5400000">
            <a:off x="4413518" y="5354830"/>
            <a:ext cx="571429" cy="52126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изогнутая вверх 28">
            <a:extLst>
              <a:ext uri="{FF2B5EF4-FFF2-40B4-BE49-F238E27FC236}">
                <a16:creationId xmlns:a16="http://schemas.microsoft.com/office/drawing/2014/main" id="{FF936327-B259-8FB4-DE3B-D41FAE9A24A8}"/>
              </a:ext>
            </a:extLst>
          </p:cNvPr>
          <p:cNvSpPr/>
          <p:nvPr/>
        </p:nvSpPr>
        <p:spPr>
          <a:xfrm rot="5400000">
            <a:off x="7340966" y="5354830"/>
            <a:ext cx="571429" cy="52126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изогнутая 29">
            <a:extLst>
              <a:ext uri="{FF2B5EF4-FFF2-40B4-BE49-F238E27FC236}">
                <a16:creationId xmlns:a16="http://schemas.microsoft.com/office/drawing/2014/main" id="{7F4582B9-9A21-766C-F5A0-929CEA7454D6}"/>
              </a:ext>
            </a:extLst>
          </p:cNvPr>
          <p:cNvSpPr/>
          <p:nvPr/>
        </p:nvSpPr>
        <p:spPr>
          <a:xfrm>
            <a:off x="5759623" y="2737871"/>
            <a:ext cx="483570" cy="44032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949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Стрелка: изогнутая 30">
            <a:extLst>
              <a:ext uri="{FF2B5EF4-FFF2-40B4-BE49-F238E27FC236}">
                <a16:creationId xmlns:a16="http://schemas.microsoft.com/office/drawing/2014/main" id="{3D0769E3-65B8-A171-D358-68DFEC678788}"/>
              </a:ext>
            </a:extLst>
          </p:cNvPr>
          <p:cNvSpPr/>
          <p:nvPr/>
        </p:nvSpPr>
        <p:spPr>
          <a:xfrm>
            <a:off x="8426503" y="3721147"/>
            <a:ext cx="483570" cy="44032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038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CC34766-4209-8EF0-84C4-20ED7A2D4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938" y="410318"/>
            <a:ext cx="5600028" cy="475531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Примеры использования «Театр на платке» для социально-коммуникативного развития детей раннего возраста: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-Сюрпризный момент в образовательной деятельности.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-Организация режимных моментов в группе: «Лисичка» может показать, похвалить, рассказать, спросить, помочь.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FFFAB4-26ED-FC60-F4BB-D5CB35993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4" t="9622" r="4399"/>
          <a:stretch/>
        </p:blipFill>
        <p:spPr>
          <a:xfrm>
            <a:off x="2247341" y="1067380"/>
            <a:ext cx="3222731" cy="27096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4937D3-C63E-9C86-6767-6FC1B8DD6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7" t="19519" r="12027" b="12715"/>
          <a:stretch/>
        </p:blipFill>
        <p:spPr>
          <a:xfrm>
            <a:off x="311034" y="4070023"/>
            <a:ext cx="3547672" cy="25570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9D2A3E-E87F-5A3A-9235-F8DC3D2AD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619" y="4070022"/>
            <a:ext cx="3409361" cy="25570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2FE292-B506-6152-7368-E6B6524E7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71" y="4070022"/>
            <a:ext cx="3409362" cy="255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17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9C532-EEF0-827C-B083-35FCADC8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«Прятки»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906FC2-32D2-D846-19FE-CEFA2F6BC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отработка коммуникативных навыков детей, воспитание дружелюбия, желания играть друг с другом, вызвать положительные эмоции.</a:t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7EEAA330-3389-2F5D-F7E7-52F2E72EF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61" y="3137062"/>
            <a:ext cx="3622643" cy="27169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81AB01-FD90-B251-1728-EF14FE594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36" y="3137061"/>
            <a:ext cx="3622643" cy="271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4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60DF3C-F5D9-619E-879C-0D0C01184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Танцевальная игра с движениями </a:t>
            </a:r>
            <a:br>
              <a:rPr lang="ru-RU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«Мы с лисичкою попляшем»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8D74A8-A1D3-053C-6E67-8C374CD8B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0575" r="10193" b="7351"/>
          <a:stretch/>
        </p:blipFill>
        <p:spPr>
          <a:xfrm>
            <a:off x="1376314" y="2809438"/>
            <a:ext cx="4185501" cy="328027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E6D1D9-9CE1-5B0D-2473-12F51019F7A0}"/>
              </a:ext>
            </a:extLst>
          </p:cNvPr>
          <p:cNvSpPr txBox="1"/>
          <p:nvPr/>
        </p:nvSpPr>
        <p:spPr>
          <a:xfrm>
            <a:off x="1746315" y="1795430"/>
            <a:ext cx="7152587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развивать двигательную активность, память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76FA38-4F0C-B6D9-B9F9-03D94C763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9" t="19519" r="6872"/>
          <a:stretch/>
        </p:blipFill>
        <p:spPr>
          <a:xfrm>
            <a:off x="6052010" y="2809438"/>
            <a:ext cx="3856348" cy="326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06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F8368-3454-0144-2C59-31FF6849B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Дидактическая игра: «Трудолюбивые лисички»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56D23E-0918-6A25-B5FA-7C74921B5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обучение ребенка внимательно рассматривать картинку и называть изображенные на ней предметы и действия лисички.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A3A9EA-F142-F440-A39D-14DF3A822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38020"/>
            <a:ext cx="3995057" cy="2996293"/>
          </a:xfrm>
          <a:prstGeom prst="rect">
            <a:avLst/>
          </a:prstGeom>
        </p:spPr>
      </p:pic>
      <p:pic>
        <p:nvPicPr>
          <p:cNvPr id="6" name="Объект 8">
            <a:extLst>
              <a:ext uri="{FF2B5EF4-FFF2-40B4-BE49-F238E27FC236}">
                <a16:creationId xmlns:a16="http://schemas.microsoft.com/office/drawing/2014/main" id="{034AC490-F524-942A-D104-7CAA68A21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48" y="3006157"/>
            <a:ext cx="4037541" cy="30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85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77E65CB-CD89-4DDF-4836-DB1558B11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668337"/>
            <a:ext cx="5157787" cy="823912"/>
          </a:xfrm>
        </p:spPr>
        <p:txBody>
          <a:bodyPr>
            <a:normAutofit lnSpcReduction="10000"/>
          </a:bodyPr>
          <a:lstStyle/>
          <a:p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Узелковая игрушка </a:t>
            </a:r>
          </a:p>
          <a:p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«Зайчик на пальчик»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713313-90CC-D7BA-B6E1-D3C0664B6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1841884"/>
            <a:ext cx="5157787" cy="3684588"/>
          </a:xfrm>
        </p:spPr>
        <p:txBody>
          <a:bodyPr/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знакомить детей с народным творчеством.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E5CDE3-3D38-F419-2704-A09BD248B5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668337"/>
            <a:ext cx="5183188" cy="823912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«Зайчики в гостях у лисичек»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04B05A-ABD5-CADA-04F2-498E2C17A1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1691" y="1841884"/>
            <a:ext cx="5183188" cy="368458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продолжать учить детей выполнять движения в соответствии с текстом, развивать внимание, интерес 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40F6DC-4271-B4E0-2AF6-93B102263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47" y="2705804"/>
            <a:ext cx="4645144" cy="3483859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61B88D2D-E0BF-1745-C2FB-6A6AA4247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64" y="2705804"/>
            <a:ext cx="4553725" cy="34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55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E53ED6-DE99-C47F-E1BA-9FD2A6A95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«Найди лишнее»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44C811-23E3-6888-85D5-2454E3D02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71" y="2564368"/>
            <a:ext cx="4226929" cy="317019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FD426F-1C41-BBA7-5EA7-316687E127B4}"/>
              </a:ext>
            </a:extLst>
          </p:cNvPr>
          <p:cNvSpPr txBox="1"/>
          <p:nvPr/>
        </p:nvSpPr>
        <p:spPr>
          <a:xfrm>
            <a:off x="2017887" y="1608970"/>
            <a:ext cx="6370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развивать внимание, память, мышление.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5A99B8-CF0A-086E-1C5C-1DB7706C9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64368"/>
            <a:ext cx="4226930" cy="317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79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3E56FA-D0C0-B3E4-72DB-2318A96D1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40" y="559117"/>
            <a:ext cx="10515600" cy="1325563"/>
          </a:xfrm>
        </p:spPr>
        <p:txBody>
          <a:bodyPr>
            <a:noAutofit/>
          </a:bodyPr>
          <a:lstStyle/>
          <a:p>
            <a:pPr algn="r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«Скоро сказка сказывается, да не скоро дело делается» </a:t>
            </a:r>
            <a:b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мудрость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118E5A-4F27-C525-E2C3-720C5AF70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390" y="1947545"/>
            <a:ext cx="7173850" cy="4351338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Театрализованная деятельность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одна из самых эффективных способов воздействия на детей, в котором наиболее и ярко проявляется принцип обучения: учить играя. Театральные игры являются важнейшим фактором стимулирующим развитие детей связной речи. Они стимулируют активную речь за счет расширения словарного запаса, совершенствует артикуляционный аппарат.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Ребенок усваивает богатство родного языка, его выразительные средства.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Речь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это не только средство общения, но и орудия мышления, творчества, носитель памяти, информации. Для развития речи необходимо создание таких условий, в которых каждый ребенок мог бы проявить свои эмоции, чувства, желания и взгляды не стесняясь присутствия посторонних слушателей. В этом огромную помощь могут оказать театрализованные игры.</a:t>
            </a: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7E5CA9-CB2F-92D1-6635-70FD7BB77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2"/>
          <a:stretch/>
        </p:blipFill>
        <p:spPr>
          <a:xfrm>
            <a:off x="1223335" y="1884679"/>
            <a:ext cx="3339238" cy="2115425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22D49153-0CFC-C343-B30F-DF56B70D6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72" y="4222826"/>
            <a:ext cx="3384801" cy="25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65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65411-0567-0676-1BB5-1D1151D42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Дидактическая игра с сюжетными платочками </a:t>
            </a: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 «Найди такой же платочек»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AD402DE-9E58-BC0E-D0C5-F8D9A3C18C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58" y="2594342"/>
            <a:ext cx="4299201" cy="322440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25E0B9-A35C-30C8-2E9E-E3184D59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60" y="2594341"/>
            <a:ext cx="4299202" cy="32244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AC37BC-5606-26D6-19D4-9024CD11AB58}"/>
              </a:ext>
            </a:extLst>
          </p:cNvPr>
          <p:cNvSpPr txBox="1"/>
          <p:nvPr/>
        </p:nvSpPr>
        <p:spPr>
          <a:xfrm>
            <a:off x="1984117" y="1690688"/>
            <a:ext cx="81617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память, мышление, зрительное восприятие.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0950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F28518-1A79-A31B-94C6-01111B041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307" y="500062"/>
            <a:ext cx="7513948" cy="65926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Мое творчество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B2D9AC-76E9-59D3-4F1B-DFD913F0C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378" y="3429000"/>
            <a:ext cx="4387444" cy="3290583"/>
          </a:xfrm>
          <a:prstGeom prst="rect">
            <a:avLst/>
          </a:prstGeom>
        </p:spPr>
      </p:pic>
      <p:sp>
        <p:nvSpPr>
          <p:cNvPr id="13" name="Объект 12">
            <a:extLst>
              <a:ext uri="{FF2B5EF4-FFF2-40B4-BE49-F238E27FC236}">
                <a16:creationId xmlns:a16="http://schemas.microsoft.com/office/drawing/2014/main" id="{540A6D3D-6735-795A-0022-5D4C8693B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8770"/>
            <a:ext cx="10515600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плоскостных кукол и Театр на платке «Трудолюбивые лисички»</a:t>
            </a:r>
          </a:p>
          <a:p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положительных взаимоотношений между детьми через совместную деятельность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B03194-BB70-9D74-F1E3-5392B95C7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782" y="3424477"/>
            <a:ext cx="2467938" cy="329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86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49F81-FB2E-FF8F-846F-D63FAA62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0FF4A3-78F4-5A8F-CC98-7AB1A8F45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 r="9759"/>
          <a:stretch/>
        </p:blipFill>
        <p:spPr>
          <a:xfrm>
            <a:off x="1338606" y="2106788"/>
            <a:ext cx="4213782" cy="42051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60AF6E-EF37-6915-DFC1-4E8401E62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0"/>
          <a:stretch/>
        </p:blipFill>
        <p:spPr>
          <a:xfrm>
            <a:off x="6096000" y="2370753"/>
            <a:ext cx="3934120" cy="36771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DBE3AD-0C3B-25A3-C454-30F858C9F045}"/>
              </a:ext>
            </a:extLst>
          </p:cNvPr>
          <p:cNvSpPr txBox="1"/>
          <p:nvPr/>
        </p:nvSpPr>
        <p:spPr>
          <a:xfrm>
            <a:off x="1338606" y="6358668"/>
            <a:ext cx="176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Погорелова А.Р.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40F7F9-AA7D-4F7E-7005-BBDAB9F73041}"/>
              </a:ext>
            </a:extLst>
          </p:cNvPr>
          <p:cNvSpPr txBox="1"/>
          <p:nvPr/>
        </p:nvSpPr>
        <p:spPr>
          <a:xfrm>
            <a:off x="1469572" y="1362484"/>
            <a:ext cx="973830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вовлечение родителей в творческую деятельность ДОУ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807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DD302-ECB9-F2CF-FF62-3DD327370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8A367-83CD-5796-89DD-6D17E1656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482" y="1825625"/>
            <a:ext cx="8465271" cy="4351338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с платочками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уникальное средство для развития речи, мышления, внимания и воображения. Эти игры максимально эффективны для развития ребенка. Они содержательны, увлекательны, грамотны по своему дидактическому наполнению.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Дидактическое пособие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«Театр на платке»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творческого педагога найдет широкое применение в воспитательно-образовательной работе с детьми раннего возраста, так как имеет развивающее, обучающее и воспитательное значение.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9707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81CC5-1DD6-77BD-8155-579D7CDE3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827879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609843-5616-7F52-8B8D-90A65FE00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843" y="2463685"/>
            <a:ext cx="5513614" cy="41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97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DCD2B-5214-331A-1102-1481B0CA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Используемая литература: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E045C5-A1B0-EC71-6ECF-55949A7AC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Извлечение из ФОП ДО утвержденная приказом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Минпросвещения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России от 25.11.2022г №1028 18.3.1. Социально-коммуникативное развитие детей 2и3 лет; 33.1.1.-33.1.3 Малые формы фольклора от2 до 3 лет.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Л.В. Абрамова, И.Ф. Слепцова. Социально-коммуникативное развитие дошкольников 2 и 3 лет ФГОС ФОП ДО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А.К. Бондаренко «Дидактические игры в детском саду»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Е.Н. Панова «Дидактические игры- занятия в ДОУ (младший возраст).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В.В.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Гербова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«Развитие речи с детьми 2-3 лет» Ф ГОС ФОП ДО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Е.В. Зворыгина «Первые сюжетные игры малышей»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Губанова Н.Ф. Игровая деятельность в детском саду (2-7лет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1142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85ECE-AB8F-861D-CD6D-8A3BF40DF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5090" y="365125"/>
            <a:ext cx="8468710" cy="1325563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социально-коммуникативного развития по ФГОС ДО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3737D3-2599-B307-AAB4-C39DC7A04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14" y="2752627"/>
            <a:ext cx="4696580" cy="361046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 коммуникативное развитие направлено на формирование 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первичных ценностных представлений, воспитание способности к общению (коммуникативные способности)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формирование социальных представлений, умений и навыков (развитие игровой деятельности, навыков самообслуживания, приобщение к труду, формирование основ безопасности)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998E0B-6329-B631-78AE-2233CBBB1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13196" r="14885"/>
          <a:stretch/>
        </p:blipFill>
        <p:spPr>
          <a:xfrm>
            <a:off x="5354425" y="1974815"/>
            <a:ext cx="5467546" cy="441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61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72126-C41C-1BFA-4C98-3125044E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958" y="705245"/>
            <a:ext cx="10515600" cy="97746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ФОП ДО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области социально – коммуникативного развития </a:t>
            </a: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основными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задачами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образовательной деятельности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являются: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2293DD-25E0-B2AB-E38F-9BF911553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407" y="1951349"/>
            <a:ext cx="6210209" cy="4628560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704850" algn="l"/>
              </a:tabLs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поддерживать эмоционально – положительное состояние детей в период адаптации к ДОО;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игровой опыт ребенка, помогая детям отражать в игре представления об окружающей деятельности;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поддерживать доброжелательные взаимоотношения детей, развивать эмоциональную отзывчивость в ходе привлечения к конкретным действиям помощи, заботы, участия;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элементарные представления о людях (взрослые, дети), их внешнем виде, действиях, одежде, о некоторых ярко выраженных эмоциональных состояниях (радость, грусть), о семье и ДОО;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первичные представления ребенка о себе, о своем возрасте, поле, о родителях (законных представителях) и близких членах семьи.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191192-FF4D-E59C-1C5F-12752E026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2" t="26392" b="7354"/>
          <a:stretch/>
        </p:blipFill>
        <p:spPr>
          <a:xfrm>
            <a:off x="6617616" y="2410906"/>
            <a:ext cx="4944518" cy="292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5155DD-4CBA-0FB6-DA6E-4B2F8E91D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458" y="365125"/>
            <a:ext cx="9223342" cy="1325563"/>
          </a:xfrm>
        </p:spPr>
        <p:txBody>
          <a:bodyPr>
            <a:no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  <a:tabLst>
                <a:tab pos="1238250" algn="l"/>
              </a:tabLst>
            </a:pPr>
            <a:r>
              <a:rPr lang="ru-RU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Ребенок учится тому, что видит у себя в дому, </a:t>
            </a:r>
            <a:br>
              <a:rPr lang="ru-RU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 пример тому….</a:t>
            </a:r>
            <a:br>
              <a:rPr lang="ru-RU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Себастьян Брант</a:t>
            </a:r>
            <a:endParaRPr lang="ru-RU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E22770-FB49-FBDA-B8B6-FCF49968A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168" y="1825625"/>
            <a:ext cx="6683605" cy="4351338"/>
          </a:xfrm>
        </p:spPr>
        <p:txBody>
          <a:bodyPr>
            <a:norm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Семья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один из основных институтов, в котором берет начало социально-коммуникативное развитие ребенка. Родители постоянно контактируют с ребенком и именно от них он получает большое количество информаций, эмоций, тепла и любви.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Поступление ребенка в детский сад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новый период не только в жизни ребенка, но и семьи в целом. Для малыша – это, прежде всего, первый опыт коллективного общения. Новую обстановку, незнакомых людей не все дети принимают сразу и без проблем. Большинство из них реагирует на детский сад плачем. Ведение семейных традиций, ритуалов поможет сделать расставание с малышом легче, а встречу радостной.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Чтобы адаптация проходила легче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можно придумать ритуал прощания. Вместе придумать короткую сказку по дороге в детский сад. Главным героем может стать любой предмет или вещь. Например: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«Носовой платок» 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44D3A8-BD94-C8C9-4251-D5D7390AA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7"/>
          <a:stretch/>
        </p:blipFill>
        <p:spPr>
          <a:xfrm>
            <a:off x="942679" y="4112898"/>
            <a:ext cx="4251489" cy="26319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1F4662-77D1-B116-0438-B6E1F1D90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t="29141" r="4193"/>
          <a:stretch/>
        </p:blipFill>
        <p:spPr>
          <a:xfrm>
            <a:off x="942679" y="1422607"/>
            <a:ext cx="4251488" cy="248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24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B4B887-22FC-62B9-3EF0-20B11FCAF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159" y="245670"/>
            <a:ext cx="9144000" cy="180937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Авторское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дидактическое пособие </a:t>
            </a:r>
            <a:b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«Театр на платке» </a:t>
            </a:r>
            <a:b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театрализованной деятельности детей раннего возраста.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1679E7-8F71-1A2B-2C69-110DD2EA6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t="12233" r="20481"/>
          <a:stretch/>
        </p:blipFill>
        <p:spPr>
          <a:xfrm>
            <a:off x="1803662" y="2327391"/>
            <a:ext cx="3695308" cy="3945574"/>
          </a:xfrm>
          <a:prstGeom prst="rect">
            <a:avLst/>
          </a:prstGeom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B543F356-BE55-AD6D-29AA-69BAF8BE66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1158" y="2177591"/>
            <a:ext cx="4801385" cy="4543720"/>
          </a:xfrm>
        </p:spPr>
        <p:txBody>
          <a:bodyPr>
            <a:normAutofit fontScale="32500" lnSpcReduction="20000"/>
          </a:bodyPr>
          <a:lstStyle/>
          <a:p>
            <a:pPr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4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уникальное пособие представить вам пришла: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4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«Театр на платке» - прекрасная идея. 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4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Платок к платочку и лисичка ожила,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4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 русской сказкой стало веселее. 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4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обучать, и развлекать удобно методом таким. 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4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Ведь малышам затея эта интересна. 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4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их эмоциями в игре обогатим, 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4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Ведь это очень важно и полезно. 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4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Научим слушать, повторять, вступать в беседы, диалоги. 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4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Расскажем детям о животных, покажем, как труд и быт важны нам очень. 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4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детям знания, умения и навыки дадим. 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4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всех занятиях нелишним будет наш платочек. 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4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Ведь он согреет, успокоит, пожурит. 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ru-RU" sz="4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коммуникативным навыкам научит.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</a:pPr>
            <a:endParaRPr lang="ru-RU" sz="4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Bef>
                <a:spcPts val="0"/>
              </a:spcBef>
            </a:pPr>
            <a:r>
              <a:rPr lang="ru-RU" sz="4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Ляпкало</a:t>
            </a:r>
            <a:r>
              <a:rPr lang="ru-RU" sz="4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Т.В.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62592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A41E0-149B-C516-33FA-5E766525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300" y="1597393"/>
            <a:ext cx="8138097" cy="820131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социально - коммуникативные навыки детей, развивать творческие способности, память, внимание, речь.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BDC116-9A28-72B5-FAC1-A168CA8DD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45" y="2658358"/>
            <a:ext cx="10953947" cy="4199642"/>
          </a:xfrm>
        </p:spPr>
        <p:txBody>
          <a:bodyPr>
            <a:normAutofit fontScale="40000" lnSpcReduction="20000"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пособия:</a:t>
            </a:r>
            <a:endParaRPr lang="ru-RU" sz="4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Поддержать эмоционально-положительное состояние детей в период адаптации к детскому саду.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Знакомить с элементарными правилами поведения в обществе здороваться, прощаться, благодарить.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Побуждать  ребенка к процессу одевания и раздевания, размещению одежды и обуви, игрушек в определенных местах.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представления о безопасности, о том, как нужно себя вести, чтобы не ушибиться, не упасть, не столкнутся с другим ребенком.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первичные представления ребенка о себе, о своем возрасте, поле, о родителях и близких членах семьи.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игровой опыт ребенка, помогая детям отражать в игре представления об окружающей действительности.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уважительное отношение друг к другу.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4DF07B79-2833-EAB2-AB42-44027F07925C}"/>
              </a:ext>
            </a:extLst>
          </p:cNvPr>
          <p:cNvSpPr txBox="1">
            <a:spLocks/>
          </p:cNvSpPr>
          <p:nvPr/>
        </p:nvSpPr>
        <p:spPr>
          <a:xfrm>
            <a:off x="2799760" y="603316"/>
            <a:ext cx="9219415" cy="994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МЕТОДИЧЕСКАЯ ЦЕННОСТЬ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Пособие, направлено на решение одновременно нескольких задач, может быть использовано для работы с детьми раннего возраста 2-х и 3-х лет, позволяет учитывать индивидуальные особенности развития ребенка.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5520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84B502-3BF5-CC03-6326-53DE80D0B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566" y="365125"/>
            <a:ext cx="9509234" cy="1325563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авторского дидактического пособия «Театр на платке» для театрализованной деятельности детей раннего возраста.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438F36-8442-871A-A354-53FB18E68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CBC45B-DA37-AC62-EB5D-2864F59B7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66" y="3565197"/>
            <a:ext cx="3803055" cy="28522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1F3945-718C-BE77-C58B-8524B37C0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20" y="2999588"/>
            <a:ext cx="3257685" cy="34178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38EA2E-358D-055F-B365-620245091FFB}"/>
              </a:ext>
            </a:extLst>
          </p:cNvPr>
          <p:cNvSpPr txBox="1"/>
          <p:nvPr/>
        </p:nvSpPr>
        <p:spPr>
          <a:xfrm>
            <a:off x="1844566" y="1825625"/>
            <a:ext cx="5567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оборудование: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носовые платочки, флизелиновая ткань на клеевой основе, утюг, ножницы, тесьма, изображение лисички на картоне, клеевой пистолет, резинка.</a:t>
            </a:r>
          </a:p>
        </p:txBody>
      </p:sp>
    </p:spTree>
    <p:extLst>
      <p:ext uri="{BB962C8B-B14F-4D97-AF65-F5344CB8AC3E}">
        <p14:creationId xmlns:p14="http://schemas.microsoft.com/office/powerpoint/2010/main" val="569145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E882E-A4E5-6839-BEBA-A34EFC134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280" y="887135"/>
            <a:ext cx="5250730" cy="1323043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авторского дидактического пособия «Театр на платке» для театрализованной деятельности детей раннего возраста.</a:t>
            </a:r>
            <a:endParaRPr lang="ru-RU" sz="24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732CE4A-7C00-BEEB-3698-5731CEB0D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5734" y="2399771"/>
            <a:ext cx="2493918" cy="3325225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681556-F1A0-CC3A-2A3D-75F9E2845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41" y="2815424"/>
            <a:ext cx="1845747" cy="2460995"/>
          </a:xfrm>
          <a:prstGeom prst="rect">
            <a:avLst/>
          </a:prstGeom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714EFF6E-E78E-D065-D4ED-01470A672141}"/>
              </a:ext>
            </a:extLst>
          </p:cNvPr>
          <p:cNvSpPr/>
          <p:nvPr/>
        </p:nvSpPr>
        <p:spPr>
          <a:xfrm>
            <a:off x="3540022" y="3859703"/>
            <a:ext cx="900003" cy="3393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40B8BDB9-9411-0AB8-85F6-5BB6EE40914F}"/>
              </a:ext>
            </a:extLst>
          </p:cNvPr>
          <p:cNvSpPr/>
          <p:nvPr/>
        </p:nvSpPr>
        <p:spPr>
          <a:xfrm>
            <a:off x="6455204" y="3824793"/>
            <a:ext cx="894448" cy="34822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368096-48C7-D274-8D9A-03526CE195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68" y="734307"/>
            <a:ext cx="3432731" cy="45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485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1384</Words>
  <Application>Microsoft Office PowerPoint</Application>
  <PresentationFormat>Широкоэкранный</PresentationFormat>
  <Paragraphs>94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Symbol</vt:lpstr>
      <vt:lpstr>Times New Roman</vt:lpstr>
      <vt:lpstr>Тема Office</vt:lpstr>
      <vt:lpstr>МДОУ «Детский сад «Солнышко» п.Новоселки МО «Мелекесский район» Ульяновской области  Муниципальный конкурс на лучшую педагогическую разработку  «Моя педагогическая находка – 2025» Номинация «Лучшая методическая разработка по социально-коммуникативному развитию»  Авторское дидактическое пособие  «Театр на платке»  для театрализованной деятельности детей раннего возраста </vt:lpstr>
      <vt:lpstr>«Скоро сказка сказывается, да не скоро дело делается»  народная мудрость</vt:lpstr>
      <vt:lpstr>Цели социально-коммуникативного развития по ФГОС ДО</vt:lpstr>
      <vt:lpstr>ФОП ДО В области социально – коммуникативного развития основными задачами образовательной деятельности являются:</vt:lpstr>
      <vt:lpstr>Ребенок учится тому, что видит у себя в дому,  родители пример тому…. Себастьян Брант</vt:lpstr>
      <vt:lpstr>Авторское дидактическое пособие  «Театр на платке»  для театрализованной деятельности детей раннего возраста.</vt:lpstr>
      <vt:lpstr>Цель: Формировать социально - коммуникативные навыки детей, развивать творческие способности, память, внимание, речь.</vt:lpstr>
      <vt:lpstr>Описание авторского дидактического пособия «Театр на платке» для театрализованной деятельности детей раннего возраста.</vt:lpstr>
      <vt:lpstr>Описание авторского дидактического пособия «Театр на платке» для театрализованной деятельности детей раннего возраста.</vt:lpstr>
      <vt:lpstr>1.Сказочный персонаж «Лисичка»  для сюрпризных моментов в образовательной  и театрализованной деятельности.</vt:lpstr>
      <vt:lpstr>2. Сказочный платок - театр на столе  «Трудолюбивые лисички» </vt:lpstr>
      <vt:lpstr>3. Театр на платке - узелковая игрушка «Зайчик на пальчик».</vt:lpstr>
      <vt:lpstr>Техника и описание  узелковой игрушки из носового платочка.</vt:lpstr>
      <vt:lpstr>Презентация PowerPoint</vt:lpstr>
      <vt:lpstr>Игра «Прятки»</vt:lpstr>
      <vt:lpstr>Танцевальная игра с движениями  «Мы с лисичкою попляшем»</vt:lpstr>
      <vt:lpstr>Дидактическая игра: «Трудолюбивые лисички»</vt:lpstr>
      <vt:lpstr>Презентация PowerPoint</vt:lpstr>
      <vt:lpstr>Игра «Найди лишнее»</vt:lpstr>
      <vt:lpstr>Дидактическая игра с сюжетными платочками игра «Найди такой же платочек»</vt:lpstr>
      <vt:lpstr>Мое творчество</vt:lpstr>
      <vt:lpstr>Работа с родителями</vt:lpstr>
      <vt:lpstr>Вывод</vt:lpstr>
      <vt:lpstr>СПАСИБО  ЗА ВНИМАНИЕ!</vt:lpstr>
      <vt:lpstr>Используемая литература: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Гущин Артем</dc:creator>
  <cp:lastModifiedBy>Гущин Артем</cp:lastModifiedBy>
  <cp:revision>17</cp:revision>
  <dcterms:created xsi:type="dcterms:W3CDTF">2025-03-19T14:15:13Z</dcterms:created>
  <dcterms:modified xsi:type="dcterms:W3CDTF">2025-03-26T16:00:37Z</dcterms:modified>
</cp:coreProperties>
</file>