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8AEF2-E4E4-2845-FC04-38259D230AF7}" v="236" dt="2025-03-11T17:37:45.350"/>
    <p1510:client id="{854FBD0A-96DD-DE1B-03C2-2F7BBE16737E}" v="785" dt="2025-03-11T19:50:36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D5D36-220D-4AD6-B184-887F21B94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9844C-A4D9-4135-802F-D457BD387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A4145-191D-4727-9575-50AC95EF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D2A56-67A5-4295-BE33-09BB0553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7C199-A62F-4A6F-9A43-1D906280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3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DA2F-06F3-4E2B-87D2-ED8E9FD7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A07FD8-9515-434A-AB3B-15A7C6FB5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8E1F8-EF09-4276-96BF-A8516523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00BBB6-43B9-42CE-875F-71A13B1EA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7BE26-025C-4E13-8BCE-3AECE06C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BCE057-62A5-4199-873A-D6D18B2BA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EBACB4-58D7-4E03-B33C-F378A2B76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BF47C-3E37-4DBC-B026-3DD58D00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A3F654-98A7-4018-8547-0152B33E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1EC9E-208C-48A9-B683-62C4C253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1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BF99B-737D-495D-8190-F3AA52E7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F4879-9D29-40CE-8EE5-BC7AC09D8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0A48C-663D-4813-9D4B-C4DE1C52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9D34A-845C-493A-9853-6E952CEC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36D76-F1A8-4108-ADDD-B8948E62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4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60F4B-BD7D-41A0-AB21-089BD1E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8EAE17-2530-471B-B69E-B28437B8E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9DBBBF-85D2-488E-82A8-5464E89F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A54AD-2828-4294-B54A-7B88AC0C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EECAE-F6BD-43D0-B75E-A1A0A880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6F149-2061-4334-BC29-4325523F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D9744-2277-4D13-9922-498EC0F41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7E7156-FD6C-4275-B93B-42DF6CEAD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C1F208-931D-4881-B739-14840168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15EBE-FE7B-46B8-A86C-BF248AC1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78327D-2142-4457-B1DB-035EF2FB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9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6C296-5807-44AC-925F-A7756C2A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05DA7B-4FA7-409A-BA64-CF10B45A1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0BA680-F697-479D-8E68-250C80335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8BD451-D297-402B-9508-1785C6735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FB3C09-0675-49EB-B3C6-B31CE3463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39B6ED-5816-4C04-B607-9AA49AD2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8E8C57-DBA4-4DC7-96EE-BB87950A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67BB2F-0C6C-4F8C-8196-B36710C5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4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1F941-2FC1-40AB-9CC0-5DBED3C9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F3A221-81CA-4AAA-9D7A-EBE396D9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9860CF-A315-45B8-9E4E-D1D91F5E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4FD4BC-C08B-4D12-ADA8-7D0ABD4D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9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9D4072-713E-4654-9E16-8F29349F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AD6590-3178-4C65-B261-C4853CC3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2722B-6CC8-4FC6-9EE6-FFF5AD90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7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C1C14-13DB-4417-814A-2609DA4D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7829D-4D27-414D-BAE5-C14798A1C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751A4C-BFF0-4683-979A-4037DDF65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57E15E-EF6D-4957-9810-287CDEBD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448DD8-B4F3-402E-AA26-241626FB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D827D-CED6-4A61-9005-E7ED115C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8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ECC8E-C613-47E6-9DFA-654CF1E3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92DBBC-0B01-49A3-9BC3-63935BDFC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4C5B16-8FF8-453D-B2E6-9DEDD0D2F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1D4099-5642-4912-8481-022F05C7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FA858F-B0F5-4A18-9F0E-65939748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F4800B-91FB-4377-9328-0B7F4EAE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6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1E0D4-8386-46D7-8B3F-2CC37C54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58D2F-0CE9-427D-930D-BAF8FD223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130BD-75A5-437D-B932-B1E29E296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4E20A-5101-4A36-B5B4-1F466AAF5947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628585-87EC-4B5C-ADC6-15BC03964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4236F-008D-487D-A109-717DFE479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6549-82B9-4B8A-A705-B7B60784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7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ruwiki.ru/wiki/%D0%A1%D0%BE%D0%B2%D1%8B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B1317-F26A-4807-8ACA-398057161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ru-RU" sz="5600">
                <a:latin typeface="Bookman Old Style"/>
              </a:rPr>
              <a:t>Красная книга Курганской области. Отряд рукокрылые.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DAA216-A704-4570-92F0-6093865AA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0" y="4993782"/>
            <a:ext cx="6798469" cy="1098792"/>
          </a:xfrm>
        </p:spPr>
        <p:txBody>
          <a:bodyPr anchor="ctr">
            <a:normAutofit/>
          </a:bodyPr>
          <a:lstStyle/>
          <a:p>
            <a:r>
              <a:rPr lang="ru-RU" sz="2800">
                <a:latin typeface="Bookman Old Style"/>
                <a:ea typeface="Calibri"/>
                <a:cs typeface="Calibri"/>
              </a:rPr>
              <a:t>Выполнила: Стрекаловских Карина</a:t>
            </a:r>
          </a:p>
          <a:p>
            <a:r>
              <a:rPr lang="ru-RU" sz="2800">
                <a:latin typeface="Bookman Old Style"/>
                <a:ea typeface="Calibri"/>
                <a:cs typeface="Calibri"/>
              </a:rPr>
              <a:t>Группа: 4 Тур</a:t>
            </a:r>
          </a:p>
        </p:txBody>
      </p:sp>
    </p:spTree>
    <p:extLst>
      <p:ext uri="{BB962C8B-B14F-4D97-AF65-F5344CB8AC3E}">
        <p14:creationId xmlns:p14="http://schemas.microsoft.com/office/powerpoint/2010/main" val="32656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C63C3-F057-BF32-A626-3D54563A21C4}"/>
              </a:ext>
            </a:extLst>
          </p:cNvPr>
          <p:cNvSpPr txBox="1"/>
          <p:nvPr/>
        </p:nvSpPr>
        <p:spPr>
          <a:xfrm>
            <a:off x="427843" y="550188"/>
            <a:ext cx="5242525" cy="574427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Мех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густой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средней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длины</a:t>
            </a:r>
            <a:r>
              <a:rPr lang="en-US" sz="2000" dirty="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Окрас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спины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коричневато-бурый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палево-бурый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или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рыжевато-бурый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брюхо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светлее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серовато-палевое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или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буровато-серое</a:t>
            </a:r>
            <a:r>
              <a:rPr lang="en-US" sz="2000" dirty="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Наружный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верхний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резец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ненамного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короче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внутреннего</a:t>
            </a:r>
            <a:r>
              <a:rPr lang="en-US" sz="2000" dirty="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Ухо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сравнительно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большое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остроконечное</a:t>
            </a:r>
            <a:r>
              <a:rPr lang="en-US" sz="2000" dirty="0">
                <a:latin typeface="Bookman Old Style"/>
              </a:rPr>
              <a:t>. 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нетопыря-карлика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отличается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большими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размерами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средиземноморского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нетопыря</a:t>
            </a:r>
            <a:r>
              <a:rPr lang="en-US" sz="2000" dirty="0">
                <a:latin typeface="Bookman Old Style"/>
              </a:rPr>
              <a:t> — </a:t>
            </a:r>
            <a:r>
              <a:rPr lang="en-US" sz="2000" err="1">
                <a:latin typeface="Bookman Old Style"/>
              </a:rPr>
              <a:t>отсутствием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белой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каймы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наружном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крае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крыловой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перепонки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географически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изолирован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восточного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нетопыря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остальных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представителей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рода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нетопырей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отличается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наличием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одного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малого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предкоренного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зуба</a:t>
            </a:r>
            <a:r>
              <a:rPr lang="en-US" sz="2000" dirty="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верхней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челюсти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развитой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эпиблемой</a:t>
            </a:r>
            <a:r>
              <a:rPr lang="en-US" sz="2000" dirty="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целиком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заключённым</a:t>
            </a:r>
            <a:r>
              <a:rPr lang="en-US" sz="2000" dirty="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межбедренную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перепонку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хвостом</a:t>
            </a:r>
            <a:r>
              <a:rPr lang="en-US" sz="2000" dirty="0">
                <a:latin typeface="Bookman Old Style"/>
              </a:rPr>
              <a:t>.</a:t>
            </a:r>
            <a:endParaRPr lang="ru-RU" sz="2000">
              <a:latin typeface="Bookman Old Style"/>
            </a:endParaRPr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id="{458AFBDB-3D8F-3BF7-F2FF-AD743E0BED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84" r="14762" b="2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id="{35D1DE86-53AD-B564-9E0E-2FC06E11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03" r="12265" b="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BABE92-ED41-12E8-7010-913EADED69E3}"/>
              </a:ext>
            </a:extLst>
          </p:cNvPr>
          <p:cNvSpPr txBox="1"/>
          <p:nvPr/>
        </p:nvSpPr>
        <p:spPr>
          <a:xfrm>
            <a:off x="6093602" y="132054"/>
            <a:ext cx="5889279" cy="635854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Распространён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Южной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Средней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Европы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южного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Предуралья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Заволжья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Кавказа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Ближнего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Востока</a:t>
            </a:r>
            <a:r>
              <a:rPr lang="en-US" sz="2000">
                <a:latin typeface="Bookman Old Style"/>
              </a:rPr>
              <a:t>. </a:t>
            </a:r>
            <a:endParaRPr lang="ru-RU" sz="2000">
              <a:latin typeface="Bookman Old Style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Обитатель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лесов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>
                <a:latin typeface="Bookman Old Style"/>
              </a:rPr>
              <a:t>(</a:t>
            </a:r>
            <a:r>
              <a:rPr lang="en-US" sz="2000" err="1">
                <a:latin typeface="Bookman Old Style"/>
              </a:rPr>
              <a:t>преимущественно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широколиственных</a:t>
            </a:r>
            <a:r>
              <a:rPr lang="en-US" sz="2000">
                <a:latin typeface="Bookman Old Style"/>
              </a:rPr>
              <a:t>) и </a:t>
            </a:r>
            <a:r>
              <a:rPr lang="en-US" sz="2000" err="1">
                <a:latin typeface="Bookman Old Style"/>
              </a:rPr>
              <a:t>лесостепей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Предпочитает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опушки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разреженные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нарушенные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леса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Часто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живёт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поселениях</a:t>
            </a:r>
            <a:r>
              <a:rPr lang="en-US" sz="2000">
                <a:latin typeface="Bookman Old Style"/>
              </a:rPr>
              <a:t>. В </a:t>
            </a:r>
            <a:r>
              <a:rPr lang="en-US" sz="2000" err="1">
                <a:latin typeface="Bookman Old Style"/>
              </a:rPr>
              <a:t>качестве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убежищ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использует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дупла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щелевидным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входом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реже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чердаки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зданий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полости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за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наличниками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под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крышами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Нередко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разделяет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их</a:t>
            </a:r>
            <a:r>
              <a:rPr lang="en-US" sz="2000">
                <a:latin typeface="Bookman Old Style"/>
              </a:rPr>
              <a:t> с </a:t>
            </a:r>
            <a:r>
              <a:rPr lang="en-US" sz="2000" err="1">
                <a:latin typeface="Bookman Old Style"/>
              </a:rPr>
              <a:t>другими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видами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летучих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мышей</a:t>
            </a:r>
            <a:r>
              <a:rPr lang="en-US" sz="2000">
                <a:latin typeface="Bookman Old Style"/>
              </a:rPr>
              <a:t>.</a:t>
            </a:r>
            <a:endParaRPr lang="en-US" sz="2000">
              <a:latin typeface="Bookman Old Style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Bookman Old Style"/>
              </a:rPr>
              <a:t>Обычно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сидит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dirty="0" err="1">
                <a:latin typeface="Bookman Old Style"/>
              </a:rPr>
              <a:t>спрятавшись</a:t>
            </a:r>
            <a:r>
              <a:rPr lang="en-US" sz="2000" dirty="0">
                <a:latin typeface="Bookman Old Style"/>
              </a:rPr>
              <a:t> в </a:t>
            </a:r>
            <a:r>
              <a:rPr lang="en-US" sz="2000" dirty="0" err="1">
                <a:latin typeface="Bookman Old Style"/>
              </a:rPr>
              <a:t>щели</a:t>
            </a:r>
            <a:r>
              <a:rPr lang="en-US" sz="2000" dirty="0">
                <a:latin typeface="Bookman Old Style"/>
              </a:rPr>
              <a:t>, а </a:t>
            </a:r>
            <a:r>
              <a:rPr lang="en-US" sz="2000" dirty="0" err="1">
                <a:latin typeface="Bookman Old Style"/>
              </a:rPr>
              <a:t>не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висит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dirty="0" err="1">
                <a:latin typeface="Bookman Old Style"/>
              </a:rPr>
              <a:t>как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другие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летучие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мыши</a:t>
            </a:r>
            <a:r>
              <a:rPr lang="en-US" sz="2000" dirty="0">
                <a:latin typeface="Bookman Old Style"/>
              </a:rPr>
              <a:t>. </a:t>
            </a:r>
            <a:r>
              <a:rPr lang="en-US" sz="2000" dirty="0" err="1">
                <a:latin typeface="Bookman Old Style"/>
              </a:rPr>
              <a:t>Образует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колонии</a:t>
            </a:r>
            <a:r>
              <a:rPr lang="en-US" sz="2000" dirty="0">
                <a:latin typeface="Bookman Old Style"/>
              </a:rPr>
              <a:t> в 30—60 </a:t>
            </a:r>
            <a:r>
              <a:rPr lang="en-US" sz="2000" dirty="0" err="1">
                <a:latin typeface="Bookman Old Style"/>
              </a:rPr>
              <a:t>особей</a:t>
            </a:r>
            <a:r>
              <a:rPr lang="en-US" sz="2000" dirty="0">
                <a:latin typeface="Bookman Old Style"/>
              </a:rPr>
              <a:t>, к </a:t>
            </a:r>
            <a:r>
              <a:rPr lang="en-US" sz="2000" dirty="0" err="1">
                <a:latin typeface="Bookman Old Style"/>
              </a:rPr>
              <a:t>осени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численность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достигает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до</a:t>
            </a:r>
            <a:r>
              <a:rPr lang="en-US" sz="2000" dirty="0">
                <a:latin typeface="Bookman Old Style"/>
              </a:rPr>
              <a:t> 100—150 </a:t>
            </a:r>
            <a:r>
              <a:rPr lang="en-US" sz="2000" dirty="0" err="1">
                <a:latin typeface="Bookman Old Style"/>
              </a:rPr>
              <a:t>особей</a:t>
            </a:r>
            <a:r>
              <a:rPr lang="en-US" sz="2000" dirty="0">
                <a:latin typeface="Bookman Old Style"/>
              </a:rPr>
              <a:t>.</a:t>
            </a:r>
            <a:endParaRPr lang="en-US" sz="2000" dirty="0">
              <a:latin typeface="Bookman Old Style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Bookman Old Style"/>
              </a:rPr>
              <a:t> В </a:t>
            </a:r>
            <a:r>
              <a:rPr lang="en-US" sz="2000" dirty="0" err="1">
                <a:latin typeface="Bookman Old Style"/>
              </a:rPr>
              <a:t>выводке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обычно</a:t>
            </a:r>
            <a:r>
              <a:rPr lang="en-US" sz="2000" dirty="0">
                <a:latin typeface="Bookman Old Style"/>
              </a:rPr>
              <a:t> 2 </a:t>
            </a:r>
            <a:r>
              <a:rPr lang="en-US" sz="2000" dirty="0" err="1">
                <a:latin typeface="Bookman Old Style"/>
              </a:rPr>
              <a:t>детёныша</a:t>
            </a:r>
            <a:r>
              <a:rPr lang="en-US" sz="2000" dirty="0">
                <a:latin typeface="Bookman Old Style"/>
              </a:rPr>
              <a:t>. </a:t>
            </a:r>
            <a:r>
              <a:rPr lang="en-US" sz="2000" dirty="0" err="1">
                <a:latin typeface="Bookman Old Style"/>
              </a:rPr>
              <a:t>Живёт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обычно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 err="1">
                <a:latin typeface="Bookman Old Style"/>
              </a:rPr>
              <a:t>до</a:t>
            </a:r>
            <a:r>
              <a:rPr lang="en-US" sz="2000" dirty="0">
                <a:latin typeface="Bookman Old Style"/>
              </a:rPr>
              <a:t> 5-7 </a:t>
            </a:r>
            <a:r>
              <a:rPr lang="en-US" sz="2000" dirty="0" err="1">
                <a:latin typeface="Bookman Old Style"/>
              </a:rPr>
              <a:t>лет</a:t>
            </a:r>
            <a:r>
              <a:rPr lang="en-US" sz="2000" dirty="0">
                <a:latin typeface="Bookman Old Style"/>
              </a:rPr>
              <a:t>.</a:t>
            </a:r>
            <a:endParaRPr lang="en-US" sz="2000" dirty="0">
              <a:latin typeface="Bookman Old Style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2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Рисунок 3" descr="Двухцветный кожан">
            <a:extLst>
              <a:ext uri="{FF2B5EF4-FFF2-40B4-BE49-F238E27FC236}">
                <a16:creationId xmlns:a16="http://schemas.microsoft.com/office/drawing/2014/main" id="{75F80E6A-435C-1F53-2CEC-292F95F5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6" r="-1" b="1466"/>
          <a:stretch/>
        </p:blipFill>
        <p:spPr>
          <a:xfrm rot="5400000">
            <a:off x="1544541" y="-1544541"/>
            <a:ext cx="6858000" cy="994708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5382F2-8128-DAB5-326D-C53817470B51}"/>
              </a:ext>
            </a:extLst>
          </p:cNvPr>
          <p:cNvSpPr txBox="1"/>
          <p:nvPr/>
        </p:nvSpPr>
        <p:spPr>
          <a:xfrm>
            <a:off x="8234610" y="356665"/>
            <a:ext cx="3633746" cy="15884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atin typeface="+mj-lt"/>
                <a:ea typeface="+mj-ea"/>
                <a:cs typeface="+mj-cs"/>
              </a:rPr>
              <a:t>Двухцветный кожан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47002-BC01-2A49-FD9E-6C2EE01BC92C}"/>
              </a:ext>
            </a:extLst>
          </p:cNvPr>
          <p:cNvSpPr txBox="1"/>
          <p:nvPr/>
        </p:nvSpPr>
        <p:spPr>
          <a:xfrm>
            <a:off x="8234610" y="2148620"/>
            <a:ext cx="3884267" cy="383784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Двухцветный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кожан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встречается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Центральной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Западной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Европе</a:t>
            </a:r>
            <a:r>
              <a:rPr lang="en-US" sz="2000">
                <a:latin typeface="Bookman Old Style"/>
              </a:rPr>
              <a:t> и в </a:t>
            </a:r>
            <a:r>
              <a:rPr lang="en-US" sz="2000" err="1">
                <a:latin typeface="Bookman Old Style"/>
              </a:rPr>
              <a:t>Азии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Его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природная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среда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обитания</a:t>
            </a:r>
            <a:r>
              <a:rPr lang="en-US" sz="2000">
                <a:latin typeface="Bookman Old Style"/>
              </a:rPr>
              <a:t> — </a:t>
            </a:r>
            <a:r>
              <a:rPr lang="en-US" sz="2000" err="1">
                <a:latin typeface="Bookman Old Style"/>
              </a:rPr>
              <a:t>горы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степи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лесные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массивы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но</a:t>
            </a:r>
            <a:r>
              <a:rPr lang="en-US" sz="2000">
                <a:latin typeface="Bookman Old Style"/>
              </a:rPr>
              <a:t> и в </a:t>
            </a:r>
            <a:r>
              <a:rPr lang="en-US" sz="2000" err="1">
                <a:latin typeface="Bookman Old Style"/>
              </a:rPr>
              <a:t>Западной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Европе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они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основном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встречаются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крупных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городах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Вид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охраняется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так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как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он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находится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под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угрозой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из-за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инсектицидов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изменения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их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среды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обитания</a:t>
            </a:r>
            <a:r>
              <a:rPr lang="en-US" sz="2000">
                <a:latin typeface="Bookman Old Style"/>
              </a:rPr>
              <a:t>.</a:t>
            </a:r>
            <a:endParaRPr lang="ru-RU" sz="200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88308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Picture background">
            <a:extLst>
              <a:ext uri="{FF2B5EF4-FFF2-40B4-BE49-F238E27FC236}">
                <a16:creationId xmlns:a16="http://schemas.microsoft.com/office/drawing/2014/main" id="{57AD47DD-9E04-8FD2-4208-499399C4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82" r="14369"/>
          <a:stretch/>
        </p:blipFill>
        <p:spPr>
          <a:xfrm>
            <a:off x="-1" y="-2"/>
            <a:ext cx="6101963" cy="6858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A3166D-5AB5-E207-752F-059A0D6E9307}"/>
              </a:ext>
            </a:extLst>
          </p:cNvPr>
          <p:cNvSpPr txBox="1"/>
          <p:nvPr/>
        </p:nvSpPr>
        <p:spPr>
          <a:xfrm>
            <a:off x="6448505" y="695725"/>
            <a:ext cx="4845443" cy="50955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Длина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тела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двухцветного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кожана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может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достигать</a:t>
            </a:r>
            <a:r>
              <a:rPr lang="en-US" sz="2000" dirty="0">
                <a:latin typeface="Bookman Old Style"/>
              </a:rPr>
              <a:t> 6,4 </a:t>
            </a:r>
            <a:r>
              <a:rPr lang="en-US" sz="2000" err="1">
                <a:latin typeface="Bookman Old Style"/>
              </a:rPr>
              <a:t>см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размах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крыльев</a:t>
            </a:r>
            <a:r>
              <a:rPr lang="en-US" sz="2000" dirty="0">
                <a:latin typeface="Bookman Old Style"/>
              </a:rPr>
              <a:t> —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 dirty="0">
                <a:latin typeface="Bookman Old Style"/>
              </a:rPr>
              <a:t> 27 </a:t>
            </a:r>
            <a:r>
              <a:rPr lang="en-US" sz="2000" err="1">
                <a:latin typeface="Bookman Old Style"/>
              </a:rPr>
              <a:t>до</a:t>
            </a:r>
            <a:r>
              <a:rPr lang="en-US" sz="2000" dirty="0">
                <a:latin typeface="Bookman Old Style"/>
              </a:rPr>
              <a:t> 33 </a:t>
            </a:r>
            <a:r>
              <a:rPr lang="en-US" sz="2000" err="1">
                <a:latin typeface="Bookman Old Style"/>
              </a:rPr>
              <a:t>см</a:t>
            </a:r>
            <a:r>
              <a:rPr lang="en-US" sz="2000" dirty="0">
                <a:latin typeface="Bookman Old Style"/>
              </a:rPr>
              <a:t>, а </a:t>
            </a:r>
            <a:r>
              <a:rPr lang="en-US" sz="2000" err="1">
                <a:latin typeface="Bookman Old Style"/>
              </a:rPr>
              <a:t>масса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обычно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составляет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 dirty="0">
                <a:latin typeface="Bookman Old Style"/>
              </a:rPr>
              <a:t> 8 </a:t>
            </a:r>
            <a:r>
              <a:rPr lang="en-US" sz="2000" err="1">
                <a:latin typeface="Bookman Old Style"/>
              </a:rPr>
              <a:t>до</a:t>
            </a:r>
            <a:r>
              <a:rPr lang="en-US" sz="2000" dirty="0">
                <a:latin typeface="Bookman Old Style"/>
              </a:rPr>
              <a:t> 20 </a:t>
            </a:r>
            <a:r>
              <a:rPr lang="en-US" sz="2000" err="1">
                <a:latin typeface="Bookman Old Style"/>
              </a:rPr>
              <a:t>граммов</a:t>
            </a:r>
            <a:r>
              <a:rPr lang="en-US" sz="2000" dirty="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Его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название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происходит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окраски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его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меха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которая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сочетает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два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цвета</a:t>
            </a:r>
            <a:r>
              <a:rPr lang="en-US" sz="2000" dirty="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Его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спина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окрашена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рыжего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тёмно-коричневого</a:t>
            </a:r>
            <a:r>
              <a:rPr lang="en-US" sz="2000" dirty="0">
                <a:latin typeface="Bookman Old Style"/>
              </a:rPr>
              <a:t>, а </a:t>
            </a:r>
            <a:r>
              <a:rPr lang="en-US" sz="2000" err="1">
                <a:latin typeface="Bookman Old Style"/>
              </a:rPr>
              <a:t>брюшная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сторона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белая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или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серая</a:t>
            </a:r>
            <a:r>
              <a:rPr lang="en-US" sz="2000" dirty="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Уши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крылья</a:t>
            </a:r>
            <a:r>
              <a:rPr lang="en-US" sz="2000" dirty="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лицо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чёрного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или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темно-коричневого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цвета</a:t>
            </a:r>
            <a:r>
              <a:rPr lang="en-US" sz="2000" dirty="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Крылья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узкие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уши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короткие</a:t>
            </a:r>
            <a:r>
              <a:rPr lang="en-US" sz="2000" dirty="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широкие</a:t>
            </a:r>
            <a:r>
              <a:rPr lang="en-US" sz="2000" dirty="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округлые</a:t>
            </a:r>
            <a:r>
              <a:rPr lang="en-US" sz="2000" dirty="0">
                <a:latin typeface="Bookman Old Style"/>
              </a:rPr>
              <a:t>.</a:t>
            </a:r>
            <a:endParaRPr lang="ru-RU" sz="2000">
              <a:latin typeface="Bookman Old Style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Наибольшая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известная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продолжительность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жизни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составила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двенадцать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лет</a:t>
            </a:r>
            <a:endParaRPr lang="en-US" sz="2000" err="1">
              <a:latin typeface="Bookman Old Style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2584374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D0251-2132-E2FD-0B4D-E77D864E2E79}"/>
              </a:ext>
            </a:extLst>
          </p:cNvPr>
          <p:cNvSpPr txBox="1"/>
          <p:nvPr/>
        </p:nvSpPr>
        <p:spPr>
          <a:xfrm>
            <a:off x="360741" y="684560"/>
            <a:ext cx="5440219" cy="48970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Эти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летучие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мыши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охотятся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мелкую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добычу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например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комаров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ручейников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моль</a:t>
            </a:r>
            <a:r>
              <a:rPr lang="en-US" sz="2000">
                <a:latin typeface="Bookman Old Style"/>
              </a:rPr>
              <a:t>, с </a:t>
            </a:r>
            <a:r>
              <a:rPr lang="en-US" sz="2000" err="1">
                <a:latin typeface="Bookman Old Style"/>
              </a:rPr>
              <a:t>помощью</a:t>
            </a:r>
            <a:r>
              <a:rPr lang="en-US" sz="2000" dirty="0">
                <a:latin typeface="Bookman Old Style"/>
              </a:rPr>
              <a:t> </a:t>
            </a:r>
            <a:r>
              <a:rPr lang="en-US" sz="2000" err="1">
                <a:latin typeface="Bookman Old Style"/>
              </a:rPr>
              <a:t>ультразвука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Они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охотятся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после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наступления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сумерек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высоте</a:t>
            </a:r>
            <a:r>
              <a:rPr lang="en-US" sz="2000">
                <a:latin typeface="Bookman Old Style"/>
              </a:rPr>
              <a:t> 10—20 </a:t>
            </a:r>
            <a:r>
              <a:rPr lang="en-US" sz="2000" err="1">
                <a:latin typeface="Bookman Old Style"/>
              </a:rPr>
              <a:t>метров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открытых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пространствах</a:t>
            </a:r>
            <a:r>
              <a:rPr lang="en-US" sz="2000">
                <a:latin typeface="Bookman Old Style"/>
              </a:rPr>
              <a:t>. В </a:t>
            </a:r>
            <a:r>
              <a:rPr lang="en-US" sz="2000" err="1">
                <a:latin typeface="Bookman Old Style"/>
              </a:rPr>
              <a:t>холодную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погоду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эти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летучие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мыши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могут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пропускать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охоту</a:t>
            </a:r>
            <a:r>
              <a:rPr lang="en-US" sz="2000">
                <a:latin typeface="Bookman Old Style"/>
              </a:rPr>
              <a:t>.</a:t>
            </a:r>
            <a:endParaRPr lang="ru-RU" sz="2000">
              <a:latin typeface="Bookman Old Style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Эти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летучие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мыши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мигрируют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известны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случаи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перелётов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расстояния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>
                <a:latin typeface="Bookman Old Style"/>
              </a:rPr>
              <a:t>900 </a:t>
            </a:r>
            <a:r>
              <a:rPr lang="en-US" sz="2000" err="1">
                <a:latin typeface="Bookman Old Style"/>
              </a:rPr>
              <a:t>км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Самая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дальняя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миграция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была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зафиксирована</a:t>
            </a:r>
            <a:r>
              <a:rPr lang="en-US" sz="2000">
                <a:latin typeface="Bookman Old Style"/>
              </a:rPr>
              <a:t> в 1989 и </a:t>
            </a:r>
            <a:r>
              <a:rPr lang="en-US" sz="2000" err="1">
                <a:latin typeface="Bookman Old Style"/>
              </a:rPr>
              <a:t>составила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>
                <a:latin typeface="Bookman Old Style"/>
              </a:rPr>
              <a:t>1440 </a:t>
            </a:r>
            <a:r>
              <a:rPr lang="en-US" sz="2000" err="1">
                <a:latin typeface="Bookman Old Style"/>
              </a:rPr>
              <a:t>км</a:t>
            </a:r>
            <a:r>
              <a:rPr lang="en-US" sz="2000">
                <a:latin typeface="Bookman Old Style"/>
              </a:rPr>
              <a:t>.</a:t>
            </a:r>
            <a:endParaRPr lang="en-US" sz="2000">
              <a:latin typeface="Bookman Old Style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latin typeface="Bookman Old Style"/>
              </a:rPr>
              <a:t>В </a:t>
            </a:r>
            <a:r>
              <a:rPr lang="en-US" sz="2000" err="1">
                <a:latin typeface="Bookman Old Style"/>
              </a:rPr>
              <a:t>период</a:t>
            </a:r>
            <a:r>
              <a:rPr lang="en-US" sz="2000">
                <a:latin typeface="Bookman Old Style"/>
              </a:rPr>
              <a:t> с </a:t>
            </a:r>
            <a:r>
              <a:rPr lang="en-US" sz="2000" err="1">
                <a:latin typeface="Bookman Old Style"/>
              </a:rPr>
              <a:t>октября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март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летучие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мыши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впадают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спячку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Они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зимуют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одиночку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могут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переносить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температуру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до</a:t>
            </a:r>
            <a:r>
              <a:rPr lang="en-US" sz="2000">
                <a:latin typeface="Bookman Old Style"/>
              </a:rPr>
              <a:t> −2,6 °C.</a:t>
            </a:r>
            <a:endParaRPr lang="en-US" sz="2000">
              <a:latin typeface="Bookman Old Style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id="{878B1AB1-E340-F10A-913C-94EBD1FC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63" r="17936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86141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A90F0-EC79-64D0-029A-8F1300577DA2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Bookman Old Style"/>
                <a:ea typeface="+mj-ea"/>
                <a:cs typeface="+mj-cs"/>
              </a:rPr>
              <a:t>Бурый</a:t>
            </a:r>
            <a:r>
              <a:rPr lang="en-US" sz="4000" b="1" dirty="0">
                <a:latin typeface="Bookman Old Style"/>
                <a:ea typeface="+mj-ea"/>
                <a:cs typeface="+mj-cs"/>
              </a:rPr>
              <a:t> </a:t>
            </a:r>
            <a:r>
              <a:rPr lang="en-US" sz="4000" b="1" dirty="0" err="1">
                <a:latin typeface="Bookman Old Style"/>
                <a:ea typeface="+mj-ea"/>
                <a:cs typeface="+mj-cs"/>
              </a:rPr>
              <a:t>ушан</a:t>
            </a:r>
            <a:endParaRPr lang="en-US" sz="4000" dirty="0">
              <a:latin typeface="Bookman Old Style"/>
              <a:ea typeface="+mj-ea"/>
              <a:cs typeface="+mj-cs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6BBE7-36CC-DBAD-6DEE-050CA588D4D6}"/>
              </a:ext>
            </a:extLst>
          </p:cNvPr>
          <p:cNvSpPr txBox="1"/>
          <p:nvPr/>
        </p:nvSpPr>
        <p:spPr>
          <a:xfrm>
            <a:off x="640080" y="2872899"/>
            <a:ext cx="4358410" cy="34981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>
                <a:latin typeface="Bookman Old Style"/>
              </a:rPr>
              <a:t>Один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из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видов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рода</a:t>
            </a:r>
            <a:r>
              <a:rPr lang="en-US" sz="2200" dirty="0">
                <a:latin typeface="Bookman Old Style"/>
              </a:rPr>
              <a:t> </a:t>
            </a:r>
            <a:r>
              <a:rPr lang="en-US" sz="2200" dirty="0" err="1">
                <a:latin typeface="Bookman Old Style"/>
              </a:rPr>
              <a:t>ушанов</a:t>
            </a:r>
            <a:r>
              <a:rPr lang="en-US" sz="2200" dirty="0">
                <a:latin typeface="Bookman Old Style"/>
              </a:rPr>
              <a:t> </a:t>
            </a:r>
            <a:r>
              <a:rPr lang="en-US" sz="2200" dirty="0" err="1">
                <a:latin typeface="Bookman Old Style"/>
              </a:rPr>
              <a:t>из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семейства</a:t>
            </a:r>
            <a:r>
              <a:rPr lang="en-US" sz="2200" dirty="0">
                <a:latin typeface="Bookman Old Style"/>
              </a:rPr>
              <a:t> </a:t>
            </a:r>
            <a:r>
              <a:rPr lang="en-US" sz="2200" dirty="0" err="1">
                <a:latin typeface="Bookman Old Style"/>
              </a:rPr>
              <a:t>обыкновенных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летучих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мышей</a:t>
            </a:r>
            <a:r>
              <a:rPr lang="en-US" sz="2200" dirty="0">
                <a:latin typeface="Bookman Old Style"/>
              </a:rPr>
              <a:t>. </a:t>
            </a:r>
            <a:r>
              <a:rPr lang="en-US" sz="2200" dirty="0" err="1">
                <a:latin typeface="Bookman Old Style"/>
              </a:rPr>
              <a:t>От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остальных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представителей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семейства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ушаны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отличаются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очень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длинными</a:t>
            </a:r>
            <a:r>
              <a:rPr lang="en-US" sz="2200" dirty="0">
                <a:latin typeface="Bookman Old Style"/>
              </a:rPr>
              <a:t> </a:t>
            </a:r>
            <a:r>
              <a:rPr lang="en-US" sz="2200" dirty="0" err="1">
                <a:latin typeface="Bookman Old Style"/>
              </a:rPr>
              <a:t>ушами</a:t>
            </a:r>
            <a:r>
              <a:rPr lang="en-US" sz="2200" dirty="0">
                <a:latin typeface="Bookman Old Style"/>
              </a:rPr>
              <a:t>.</a:t>
            </a:r>
            <a:r>
              <a:rPr lang="en-US" sz="2200" dirty="0">
                <a:latin typeface="Bookman Old Style"/>
                <a:ea typeface="Calibri"/>
                <a:cs typeface="Calibri"/>
              </a:rPr>
              <a:t> </a:t>
            </a:r>
            <a:r>
              <a:rPr lang="en-US" sz="2200" dirty="0" err="1">
                <a:latin typeface="Bookman Old Style"/>
                <a:cs typeface="Arial"/>
              </a:rPr>
              <a:t>Редкий</a:t>
            </a:r>
            <a:r>
              <a:rPr lang="en-US" sz="2200" dirty="0">
                <a:latin typeface="Bookman Old Style"/>
                <a:cs typeface="Arial"/>
              </a:rPr>
              <a:t> </a:t>
            </a:r>
            <a:r>
              <a:rPr lang="en-US" sz="2200" dirty="0" err="1">
                <a:latin typeface="Bookman Old Style"/>
                <a:cs typeface="Arial"/>
              </a:rPr>
              <a:t>вид</a:t>
            </a:r>
            <a:r>
              <a:rPr lang="en-US" sz="2200" dirty="0">
                <a:latin typeface="Bookman Old Style"/>
                <a:cs typeface="Arial"/>
              </a:rPr>
              <a:t> с </a:t>
            </a:r>
            <a:r>
              <a:rPr lang="en-US" sz="2200" dirty="0" err="1">
                <a:latin typeface="Bookman Old Style"/>
                <a:cs typeface="Arial"/>
              </a:rPr>
              <a:t>сокращающейся</a:t>
            </a:r>
            <a:r>
              <a:rPr lang="en-US" sz="2200" dirty="0">
                <a:latin typeface="Bookman Old Style"/>
                <a:cs typeface="Arial"/>
              </a:rPr>
              <a:t> </a:t>
            </a:r>
            <a:r>
              <a:rPr lang="en-US" sz="2200" dirty="0" err="1">
                <a:latin typeface="Bookman Old Style"/>
                <a:cs typeface="Arial"/>
              </a:rPr>
              <a:t>по</a:t>
            </a:r>
            <a:r>
              <a:rPr lang="en-US" sz="2200" dirty="0">
                <a:latin typeface="Bookman Old Style"/>
                <a:cs typeface="Arial"/>
              </a:rPr>
              <a:t> </a:t>
            </a:r>
            <a:r>
              <a:rPr lang="en-US" sz="2200" dirty="0" err="1">
                <a:latin typeface="Bookman Old Style"/>
                <a:cs typeface="Arial"/>
              </a:rPr>
              <a:t>всему</a:t>
            </a:r>
            <a:r>
              <a:rPr lang="en-US" sz="2200" dirty="0">
                <a:latin typeface="Bookman Old Style"/>
                <a:cs typeface="Arial"/>
              </a:rPr>
              <a:t> </a:t>
            </a:r>
            <a:r>
              <a:rPr lang="en-US" sz="2200" dirty="0" err="1">
                <a:latin typeface="Bookman Old Style"/>
                <a:cs typeface="Arial"/>
              </a:rPr>
              <a:t>ареалу</a:t>
            </a:r>
            <a:r>
              <a:rPr lang="en-US" sz="2200" dirty="0">
                <a:latin typeface="Bookman Old Style"/>
                <a:cs typeface="Arial"/>
              </a:rPr>
              <a:t> </a:t>
            </a:r>
            <a:r>
              <a:rPr lang="en-US" sz="2200" dirty="0" err="1">
                <a:latin typeface="Bookman Old Style"/>
                <a:cs typeface="Arial"/>
              </a:rPr>
              <a:t>численностью</a:t>
            </a:r>
            <a:r>
              <a:rPr lang="en-US" sz="2200" dirty="0">
                <a:latin typeface="Bookman Old Style"/>
                <a:cs typeface="Arial"/>
              </a:rPr>
              <a:t>. </a:t>
            </a:r>
            <a:r>
              <a:rPr lang="en-US" sz="2200" dirty="0" err="1">
                <a:latin typeface="Bookman Old Style"/>
                <a:cs typeface="Arial"/>
              </a:rPr>
              <a:t>Внесен</a:t>
            </a:r>
            <a:r>
              <a:rPr lang="en-US" sz="2200" dirty="0">
                <a:latin typeface="Bookman Old Style"/>
                <a:cs typeface="Arial"/>
              </a:rPr>
              <a:t> в </a:t>
            </a:r>
            <a:r>
              <a:rPr lang="en-US" sz="2200" dirty="0" err="1">
                <a:latin typeface="Bookman Old Style"/>
                <a:cs typeface="Arial"/>
              </a:rPr>
              <a:t>Европейский</a:t>
            </a:r>
            <a:r>
              <a:rPr lang="en-US" sz="2200" dirty="0">
                <a:latin typeface="Bookman Old Style"/>
                <a:cs typeface="Arial"/>
              </a:rPr>
              <a:t> </a:t>
            </a:r>
            <a:r>
              <a:rPr lang="en-US" sz="2200" dirty="0" err="1">
                <a:latin typeface="Bookman Old Style"/>
                <a:cs typeface="Arial"/>
              </a:rPr>
              <a:t>Красный</a:t>
            </a:r>
            <a:r>
              <a:rPr lang="en-US" sz="2200" dirty="0">
                <a:latin typeface="Bookman Old Style"/>
                <a:cs typeface="Arial"/>
              </a:rPr>
              <a:t> </a:t>
            </a:r>
            <a:r>
              <a:rPr lang="en-US" sz="2200" dirty="0" err="1">
                <a:latin typeface="Bookman Old Style"/>
                <a:cs typeface="Arial"/>
              </a:rPr>
              <a:t>список</a:t>
            </a:r>
            <a:r>
              <a:rPr lang="en-US" sz="2200" dirty="0">
                <a:latin typeface="Bookman Old Style"/>
                <a:cs typeface="Arial"/>
              </a:rPr>
              <a:t>, </a:t>
            </a:r>
            <a:r>
              <a:rPr lang="en-US" sz="2200" dirty="0" err="1">
                <a:latin typeface="Bookman Old Style"/>
                <a:cs typeface="Arial"/>
              </a:rPr>
              <a:t>Красную</a:t>
            </a:r>
            <a:r>
              <a:rPr lang="en-US" sz="2200" dirty="0">
                <a:latin typeface="Bookman Old Style"/>
                <a:cs typeface="Arial"/>
              </a:rPr>
              <a:t> </a:t>
            </a:r>
            <a:r>
              <a:rPr lang="en-US" sz="2200" dirty="0" err="1">
                <a:latin typeface="Bookman Old Style"/>
                <a:cs typeface="Arial"/>
              </a:rPr>
              <a:t>книгу</a:t>
            </a:r>
            <a:r>
              <a:rPr lang="en-US" sz="2200" dirty="0">
                <a:latin typeface="Bookman Old Style"/>
                <a:cs typeface="Arial"/>
              </a:rPr>
              <a:t> </a:t>
            </a:r>
            <a:r>
              <a:rPr lang="en-US" sz="2200" dirty="0" err="1">
                <a:latin typeface="Bookman Old Style"/>
                <a:cs typeface="Arial"/>
              </a:rPr>
              <a:t>Среднего</a:t>
            </a:r>
            <a:r>
              <a:rPr lang="en-US" sz="2200" dirty="0">
                <a:latin typeface="Bookman Old Style"/>
                <a:cs typeface="Arial"/>
              </a:rPr>
              <a:t> </a:t>
            </a:r>
            <a:r>
              <a:rPr lang="en-US" sz="2200" dirty="0" err="1">
                <a:latin typeface="Bookman Old Style"/>
                <a:cs typeface="Arial"/>
              </a:rPr>
              <a:t>Урала</a:t>
            </a:r>
            <a:r>
              <a:rPr lang="en-US" sz="2200" dirty="0">
                <a:latin typeface="Bookman Old Style"/>
                <a:cs typeface="Arial"/>
              </a:rPr>
              <a:t>.</a:t>
            </a:r>
            <a:endParaRPr lang="en-US" sz="2200">
              <a:latin typeface="Bookman Old Style"/>
              <a:ea typeface="Calibri"/>
              <a:cs typeface="Calibri"/>
            </a:endParaRPr>
          </a:p>
        </p:txBody>
      </p:sp>
      <p:pic>
        <p:nvPicPr>
          <p:cNvPr id="3" name="Рисунок 2" descr="Plecotus auritus 01.jpg">
            <a:extLst>
              <a:ext uri="{FF2B5EF4-FFF2-40B4-BE49-F238E27FC236}">
                <a16:creationId xmlns:a16="http://schemas.microsoft.com/office/drawing/2014/main" id="{C11795A0-BAE9-2815-35FA-49F4EE47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8" r="1808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960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F43E24-2023-577F-2466-51278C557B79}"/>
              </a:ext>
            </a:extLst>
          </p:cNvPr>
          <p:cNvSpPr txBox="1"/>
          <p:nvPr/>
        </p:nvSpPr>
        <p:spPr>
          <a:xfrm>
            <a:off x="7103675" y="1095481"/>
            <a:ext cx="4657553" cy="42604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err="1">
                <a:latin typeface="Bookman Old Style"/>
              </a:rPr>
              <a:t>Сверху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бурый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снизу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шерстинки</a:t>
            </a:r>
            <a:r>
              <a:rPr lang="en-US" sz="2400" dirty="0">
                <a:latin typeface="Bookman Old Style"/>
              </a:rPr>
              <a:t> с </a:t>
            </a:r>
            <a:r>
              <a:rPr lang="en-US" sz="2400" err="1">
                <a:latin typeface="Bookman Old Style"/>
              </a:rPr>
              <a:t>серыми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кончиками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Ушаны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легко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отличимы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от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других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летучих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мышей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по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огромным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закругленным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на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конце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ушам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длина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которых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почти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равна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длине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тела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Такая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величина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ушей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связана</a:t>
            </a:r>
            <a:r>
              <a:rPr lang="en-US" sz="2400" dirty="0">
                <a:latin typeface="Bookman Old Style"/>
              </a:rPr>
              <a:t> с </a:t>
            </a:r>
            <a:r>
              <a:rPr lang="en-US" sz="2400" err="1">
                <a:latin typeface="Bookman Old Style"/>
              </a:rPr>
              <a:t>особо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острым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слухом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ушанов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Размах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крыльев</a:t>
            </a:r>
            <a:r>
              <a:rPr lang="en-US" sz="2400" dirty="0">
                <a:latin typeface="Bookman Old Style"/>
              </a:rPr>
              <a:t> — 24-28 </a:t>
            </a:r>
            <a:r>
              <a:rPr lang="en-US" sz="2400" err="1">
                <a:latin typeface="Bookman Old Style"/>
              </a:rPr>
              <a:t>см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Масса</a:t>
            </a:r>
            <a:r>
              <a:rPr lang="en-US" sz="2400" dirty="0">
                <a:latin typeface="Bookman Old Style"/>
              </a:rPr>
              <a:t> 5-11 г</a:t>
            </a:r>
            <a:endParaRPr lang="ru-RU" sz="2400">
              <a:latin typeface="Bookman Old Style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E67C7547-5000-7581-5D02-542A7F07C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" y="229"/>
            <a:ext cx="6731792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5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внешний вид бурого ушана">
            <a:extLst>
              <a:ext uri="{FF2B5EF4-FFF2-40B4-BE49-F238E27FC236}">
                <a16:creationId xmlns:a16="http://schemas.microsoft.com/office/drawing/2014/main" id="{4559B1ED-4E5B-F6C2-FCB8-D31E6086E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75" r="7282" b="-153"/>
          <a:stretch/>
        </p:blipFill>
        <p:spPr>
          <a:xfrm>
            <a:off x="-1" y="-2"/>
            <a:ext cx="6109107" cy="68683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1BCEA2-A44C-FAA9-86B5-04983BB60937}"/>
              </a:ext>
            </a:extLst>
          </p:cNvPr>
          <p:cNvSpPr txBox="1"/>
          <p:nvPr/>
        </p:nvSpPr>
        <p:spPr>
          <a:xfrm>
            <a:off x="6479820" y="1050629"/>
            <a:ext cx="4574046" cy="45422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Оседлый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вид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Зимует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штольнях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пещерах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расщелинах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скал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при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температуре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>
                <a:latin typeface="Bookman Old Style"/>
              </a:rPr>
              <a:t> 0 </a:t>
            </a:r>
            <a:r>
              <a:rPr lang="en-US" sz="2000" err="1">
                <a:latin typeface="Bookman Old Style"/>
              </a:rPr>
              <a:t>до</a:t>
            </a:r>
            <a:r>
              <a:rPr lang="en-US" sz="2000">
                <a:latin typeface="Bookman Old Style"/>
              </a:rPr>
              <a:t> 4 °С. В </a:t>
            </a:r>
            <a:r>
              <a:rPr lang="en-US" sz="2000" err="1">
                <a:latin typeface="Bookman Old Style"/>
              </a:rPr>
              <a:t>степной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зоне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встречается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садах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парках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Убежищами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летний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период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служат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дупла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деревьев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чердаки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пещеры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шахты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штольни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Вылетает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охоту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густых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сумерках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Охотится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лесу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небольшой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высоте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облетая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деревья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кустарники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Питается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насекомыми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Потомство</a:t>
            </a:r>
            <a:r>
              <a:rPr lang="en-US" sz="2000" dirty="0">
                <a:latin typeface="Bookman Old Style"/>
              </a:rPr>
              <a:t> </a:t>
            </a:r>
            <a:r>
              <a:rPr lang="en-US" sz="2000" err="1">
                <a:latin typeface="Bookman Old Style"/>
              </a:rPr>
              <a:t>рождается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начале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июля</a:t>
            </a:r>
            <a:r>
              <a:rPr lang="en-US" sz="2000">
                <a:latin typeface="Bookman Old Style"/>
              </a:rPr>
              <a:t>, в </a:t>
            </a:r>
            <a:r>
              <a:rPr lang="en-US" sz="2000" err="1">
                <a:latin typeface="Bookman Old Style"/>
              </a:rPr>
              <a:t>выводке</a:t>
            </a:r>
            <a:r>
              <a:rPr lang="en-US" sz="2000">
                <a:latin typeface="Bookman Old Style"/>
              </a:rPr>
              <a:t> 1 </a:t>
            </a:r>
            <a:r>
              <a:rPr lang="en-US" sz="2000" err="1">
                <a:latin typeface="Bookman Old Style"/>
              </a:rPr>
              <a:t>детеныш</a:t>
            </a:r>
            <a:r>
              <a:rPr lang="en-US" sz="2000">
                <a:latin typeface="Bookman Old Style"/>
              </a:rPr>
              <a:t>.</a:t>
            </a:r>
            <a:endParaRPr lang="ru-RU" sz="200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82506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>
            <a:extLst>
              <a:ext uri="{FF2B5EF4-FFF2-40B4-BE49-F238E27FC236}">
                <a16:creationId xmlns:a16="http://schemas.microsoft.com/office/drawing/2014/main" id="{97CBC842-5F97-FE6D-A106-09615CE4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89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30154-D21F-26A3-92F3-27D143096D1A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/>
                <a:ea typeface="+mj-ea"/>
                <a:cs typeface="+mj-cs"/>
              </a:rPr>
              <a:t>Спасибо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/>
                <a:ea typeface="+mj-ea"/>
                <a:cs typeface="+mj-cs"/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/>
                <a:ea typeface="+mj-ea"/>
                <a:cs typeface="+mj-cs"/>
              </a:rPr>
              <a:t>за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/>
                <a:ea typeface="+mj-ea"/>
                <a:cs typeface="+mj-cs"/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/>
                <a:ea typeface="+mj-ea"/>
                <a:cs typeface="+mj-cs"/>
              </a:rPr>
              <a:t>внимание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/>
                <a:ea typeface="+mj-ea"/>
                <a:cs typeface="+mj-cs"/>
              </a:rPr>
              <a:t>:)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581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6444" y="0"/>
            <a:ext cx="6075554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id="{A08CBDB0-B72A-3B26-9A06-6B5A3C65C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64" y="701389"/>
            <a:ext cx="4159609" cy="5455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4F11ED-2BB0-A20E-6607-050E7CAE5977}"/>
              </a:ext>
            </a:extLst>
          </p:cNvPr>
          <p:cNvSpPr txBox="1"/>
          <p:nvPr/>
        </p:nvSpPr>
        <p:spPr>
          <a:xfrm>
            <a:off x="6670295" y="1050628"/>
            <a:ext cx="5254048" cy="49389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Bookman Old Style"/>
              </a:rPr>
              <a:t>«</a:t>
            </a:r>
            <a:r>
              <a:rPr lang="en-US" sz="2400" err="1">
                <a:latin typeface="Bookman Old Style"/>
              </a:rPr>
              <a:t>Красная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книга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Курганской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области</a:t>
            </a:r>
            <a:r>
              <a:rPr lang="en-US" sz="2400" dirty="0">
                <a:latin typeface="Bookman Old Style"/>
              </a:rPr>
              <a:t>» — </a:t>
            </a:r>
            <a:r>
              <a:rPr lang="en-US" sz="2400" err="1">
                <a:latin typeface="Bookman Old Style"/>
              </a:rPr>
              <a:t>официальный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документ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который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содержит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err="1">
                <a:latin typeface="Bookman Old Style"/>
              </a:rPr>
              <a:t>список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редких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находящихся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под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угрозой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исчезновения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животных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растений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грибов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err="1">
                <a:latin typeface="Bookman Old Style"/>
              </a:rPr>
              <a:t>Курганской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области</a:t>
            </a:r>
            <a:r>
              <a:rPr lang="en-US" sz="2400" dirty="0">
                <a:latin typeface="Bookman Old Style"/>
              </a:rPr>
              <a:t>, </a:t>
            </a:r>
            <a:r>
              <a:rPr lang="en-US" sz="2400" err="1">
                <a:latin typeface="Bookman Old Style"/>
              </a:rPr>
              <a:t>сведения</a:t>
            </a:r>
            <a:r>
              <a:rPr lang="en-US" sz="2400" dirty="0">
                <a:latin typeface="Bookman Old Style"/>
              </a:rPr>
              <a:t> о </a:t>
            </a:r>
            <a:r>
              <a:rPr lang="en-US" sz="2400" err="1">
                <a:latin typeface="Bookman Old Style"/>
              </a:rPr>
              <a:t>их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состоянии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распространении</a:t>
            </a:r>
            <a:r>
              <a:rPr lang="en-US" sz="2400" dirty="0">
                <a:latin typeface="Bookman Old Style"/>
              </a:rPr>
              <a:t>, а </a:t>
            </a:r>
            <a:r>
              <a:rPr lang="en-US" sz="2400" err="1">
                <a:latin typeface="Bookman Old Style"/>
              </a:rPr>
              <a:t>также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err="1">
                <a:latin typeface="Bookman Old Style"/>
              </a:rPr>
              <a:t>необходимые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меры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охраны</a:t>
            </a:r>
            <a:r>
              <a:rPr lang="en-US" sz="2400" dirty="0">
                <a:latin typeface="Bookman Old Style"/>
              </a:rPr>
              <a:t>. </a:t>
            </a:r>
            <a:endParaRPr lang="ru-RU" sz="2400">
              <a:latin typeface="Bookman Old Style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Bookman Old Style"/>
              </a:rPr>
              <a:t>В </a:t>
            </a:r>
            <a:r>
              <a:rPr lang="en-US" sz="2400" err="1">
                <a:latin typeface="Bookman Old Style"/>
              </a:rPr>
              <a:t>книгу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заносятся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объекты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животного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растительного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мира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которые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встречаются</a:t>
            </a:r>
            <a:r>
              <a:rPr lang="en-US" sz="2400" dirty="0">
                <a:latin typeface="Bookman Old Style"/>
              </a:rPr>
              <a:t> в </a:t>
            </a:r>
            <a:r>
              <a:rPr lang="en-US" sz="2400" err="1">
                <a:latin typeface="Bookman Old Style"/>
              </a:rPr>
              <a:t>естественном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состоянии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на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территории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Курганской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области</a:t>
            </a:r>
            <a:r>
              <a:rPr lang="en-US" sz="2400" dirty="0">
                <a:latin typeface="Bookman Old Style"/>
              </a:rPr>
              <a:t>.</a:t>
            </a:r>
            <a:r>
              <a:rPr lang="en-US" sz="2000" dirty="0"/>
              <a:t> 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438288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DF79E-B7C1-B246-8370-966F58579A31}"/>
              </a:ext>
            </a:extLst>
          </p:cNvPr>
          <p:cNvSpPr txBox="1"/>
          <p:nvPr/>
        </p:nvSpPr>
        <p:spPr>
          <a:xfrm>
            <a:off x="640080" y="325369"/>
            <a:ext cx="4859204" cy="19568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Bookman Old Style"/>
                <a:ea typeface="+mj-ea"/>
                <a:cs typeface="+mj-cs"/>
              </a:rPr>
              <a:t>Водяная</a:t>
            </a:r>
            <a:r>
              <a:rPr lang="en-US" sz="4000" b="1" dirty="0">
                <a:latin typeface="Bookman Old Style"/>
                <a:ea typeface="+mj-ea"/>
                <a:cs typeface="+mj-cs"/>
              </a:rPr>
              <a:t> </a:t>
            </a:r>
            <a:r>
              <a:rPr lang="en-US" sz="4000" b="1" dirty="0" err="1">
                <a:latin typeface="Bookman Old Style"/>
                <a:ea typeface="+mj-ea"/>
                <a:cs typeface="+mj-cs"/>
              </a:rPr>
              <a:t>ночница</a:t>
            </a:r>
            <a:endParaRPr lang="en-US" sz="4000" dirty="0">
              <a:latin typeface="Bookman Old Style"/>
              <a:ea typeface="+mj-ea"/>
              <a:cs typeface="+mj-cs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A34AB-7841-FC56-BB90-3B0138991A4D}"/>
              </a:ext>
            </a:extLst>
          </p:cNvPr>
          <p:cNvSpPr txBox="1"/>
          <p:nvPr/>
        </p:nvSpPr>
        <p:spPr>
          <a:xfrm>
            <a:off x="640080" y="2872899"/>
            <a:ext cx="4389725" cy="364425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err="1">
                <a:latin typeface="Bookman Old Style"/>
              </a:rPr>
              <a:t>Или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err="1">
                <a:latin typeface="Bookman Old Style"/>
              </a:rPr>
              <a:t>ночница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Добантона</a:t>
            </a:r>
            <a:r>
              <a:rPr lang="en-US" sz="2400" dirty="0">
                <a:latin typeface="Bookman Old Style"/>
              </a:rPr>
              <a:t> — </a:t>
            </a:r>
            <a:r>
              <a:rPr lang="en-US" sz="2400" err="1">
                <a:latin typeface="Bookman Old Style"/>
              </a:rPr>
              <a:t>вид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евразийских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летучих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мышей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рода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err="1">
                <a:latin typeface="Bookman Old Style"/>
              </a:rPr>
              <a:t>ночницы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семейства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гладконосые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летучие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мыши</a:t>
            </a:r>
            <a:r>
              <a:rPr lang="en-US" sz="2400" dirty="0">
                <a:latin typeface="Bookman Old Style"/>
              </a:rPr>
              <a:t>. </a:t>
            </a:r>
            <a:r>
              <a:rPr lang="en-US" sz="2400" err="1">
                <a:latin typeface="Bookman Old Style"/>
              </a:rPr>
              <a:t>Видовое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название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err="1">
                <a:latin typeface="Bookman Old Style"/>
              </a:rPr>
              <a:t>дано</a:t>
            </a:r>
            <a:r>
              <a:rPr lang="en-US" sz="2400" dirty="0">
                <a:latin typeface="Bookman Old Style"/>
              </a:rPr>
              <a:t> в </a:t>
            </a:r>
            <a:r>
              <a:rPr lang="en-US" sz="2400" err="1">
                <a:latin typeface="Bookman Old Style"/>
              </a:rPr>
              <a:t>честь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французского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натуралиста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err="1">
                <a:latin typeface="Bookman Old Style"/>
              </a:rPr>
              <a:t>Луи</a:t>
            </a:r>
            <a:r>
              <a:rPr lang="en-US" sz="2400" dirty="0">
                <a:latin typeface="Bookman Old Style"/>
              </a:rPr>
              <a:t> Жан-</a:t>
            </a:r>
            <a:r>
              <a:rPr lang="en-US" sz="2400" err="1">
                <a:latin typeface="Bookman Old Style"/>
              </a:rPr>
              <a:t>Мари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Добантона</a:t>
            </a:r>
            <a:endParaRPr lang="en-US" sz="2400">
              <a:latin typeface="Bookman Old Style"/>
              <a:ea typeface="Calibri"/>
              <a:cs typeface="Calibri"/>
            </a:endParaRPr>
          </a:p>
        </p:txBody>
      </p:sp>
      <p:pic>
        <p:nvPicPr>
          <p:cNvPr id="5" name="Рисунок 4" descr="Myotis-P1040975.jpg">
            <a:extLst>
              <a:ext uri="{FF2B5EF4-FFF2-40B4-BE49-F238E27FC236}">
                <a16:creationId xmlns:a16="http://schemas.microsoft.com/office/drawing/2014/main" id="{9EEE694D-6210-3DE3-612C-127BEDC241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42" r="1840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65273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BC1586-2A99-C588-66A3-4184C5AE3574}"/>
              </a:ext>
            </a:extLst>
          </p:cNvPr>
          <p:cNvSpPr txBox="1"/>
          <p:nvPr/>
        </p:nvSpPr>
        <p:spPr>
          <a:xfrm>
            <a:off x="297298" y="898457"/>
            <a:ext cx="4544866" cy="534162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err="1">
                <a:latin typeface="Bookman Old Style"/>
              </a:rPr>
              <a:t>Данный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вид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встречается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от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Великобритании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до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Японии</a:t>
            </a:r>
            <a:r>
              <a:rPr lang="en-US" sz="240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считается</a:t>
            </a:r>
            <a:r>
              <a:rPr lang="en-US" sz="240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что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многих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областях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его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численность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увеличивается</a:t>
            </a:r>
            <a:r>
              <a:rPr lang="en-US" sz="240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Ночница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водяная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встречается</a:t>
            </a:r>
            <a:r>
              <a:rPr lang="en-US" sz="2400">
                <a:latin typeface="Bookman Old Style"/>
              </a:rPr>
              <a:t> в </a:t>
            </a:r>
            <a:r>
              <a:rPr lang="en-US" sz="2400" err="1">
                <a:latin typeface="Bookman Old Style"/>
              </a:rPr>
              <a:t>основном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>
                <a:latin typeface="Bookman Old Style"/>
              </a:rPr>
              <a:t>у </a:t>
            </a:r>
            <a:r>
              <a:rPr lang="en-US" sz="2400" err="1">
                <a:latin typeface="Bookman Old Style"/>
              </a:rPr>
              <a:t>леса</a:t>
            </a:r>
            <a:r>
              <a:rPr lang="en-US" sz="2400">
                <a:latin typeface="Bookman Old Style"/>
              </a:rPr>
              <a:t>, и </a:t>
            </a:r>
            <a:r>
              <a:rPr lang="en-US" sz="2400" err="1">
                <a:latin typeface="Bookman Old Style"/>
              </a:rPr>
              <a:t>всегда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выбирает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насесты</a:t>
            </a:r>
            <a:r>
              <a:rPr lang="en-US" sz="240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близкие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>
                <a:latin typeface="Bookman Old Style"/>
              </a:rPr>
              <a:t>к </a:t>
            </a:r>
            <a:r>
              <a:rPr lang="en-US" sz="2400" err="1">
                <a:latin typeface="Bookman Old Style"/>
              </a:rPr>
              <a:t>источникам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воды</a:t>
            </a:r>
            <a:r>
              <a:rPr lang="en-US" sz="240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таким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как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реки</a:t>
            </a:r>
            <a:r>
              <a:rPr lang="en-US" sz="240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каналы</a:t>
            </a:r>
            <a:r>
              <a:rPr lang="en-US" sz="2400">
                <a:latin typeface="Bookman Old Style"/>
              </a:rPr>
              <a:t>.</a:t>
            </a:r>
            <a:endParaRPr lang="ru-RU" sz="2400">
              <a:latin typeface="Bookman Old Style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id="{67C9B9EF-BCCB-8EA2-E129-EEC4A6C2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28" y="1094883"/>
            <a:ext cx="6993894" cy="43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8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id="{744A68EE-DFCF-93BE-CACC-24A4B834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7" r="14117"/>
          <a:stretch/>
        </p:blipFill>
        <p:spPr>
          <a:xfrm>
            <a:off x="1" y="10"/>
            <a:ext cx="6664993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344B35-1F3E-036C-EB65-9CC72A28E210}"/>
              </a:ext>
            </a:extLst>
          </p:cNvPr>
          <p:cNvSpPr txBox="1"/>
          <p:nvPr/>
        </p:nvSpPr>
        <p:spPr>
          <a:xfrm>
            <a:off x="6665227" y="430037"/>
            <a:ext cx="5429696" cy="611226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Ночница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водяная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имеет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средний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размер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для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малых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видов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Пушистый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мех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летучей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мыши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коричневато-серого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цвета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спине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серебристо-серого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цвета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нижней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стороне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Молодые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особи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более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тёмного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цвета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чем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взрослые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Эти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летучие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мыши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имеют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красновато-розовые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лица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носы</a:t>
            </a:r>
            <a:r>
              <a:rPr lang="en-US" sz="2000">
                <a:latin typeface="Bookman Old Style"/>
              </a:rPr>
              <a:t>, а </a:t>
            </a:r>
            <a:r>
              <a:rPr lang="en-US" sz="2000" err="1">
                <a:latin typeface="Bookman Old Style"/>
              </a:rPr>
              <a:t>область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вокруг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глаз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голые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Когда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летучая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мышь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волнуется</a:t>
            </a:r>
            <a:r>
              <a:rPr lang="en-US" sz="2000">
                <a:latin typeface="Bookman Old Style"/>
              </a:rPr>
              <a:t>, </a:t>
            </a:r>
            <a:r>
              <a:rPr lang="en-US" sz="2000" err="1">
                <a:latin typeface="Bookman Old Style"/>
              </a:rPr>
              <a:t>её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довольно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короткие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уши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поднимаются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под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прямым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углом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Крылья</a:t>
            </a:r>
            <a:r>
              <a:rPr lang="en-US" sz="2000">
                <a:latin typeface="Bookman Old Style"/>
              </a:rPr>
              <a:t> и </a:t>
            </a:r>
            <a:r>
              <a:rPr lang="en-US" sz="2000" err="1">
                <a:latin typeface="Bookman Old Style"/>
              </a:rPr>
              <a:t>хвостовые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перепонки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тёмно-коричневые</a:t>
            </a:r>
            <a:r>
              <a:rPr lang="en-US" sz="2000">
                <a:latin typeface="Bookman Old Style"/>
              </a:rPr>
              <a:t>.</a:t>
            </a:r>
            <a:endParaRPr lang="ru-RU" sz="2000">
              <a:latin typeface="Bookman Old Style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Ночница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водяная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обычно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>
                <a:latin typeface="Bookman Old Style"/>
              </a:rPr>
              <a:t> 45 </a:t>
            </a:r>
            <a:r>
              <a:rPr lang="en-US" sz="2000" err="1">
                <a:latin typeface="Bookman Old Style"/>
              </a:rPr>
              <a:t>до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>
                <a:latin typeface="Bookman Old Style"/>
              </a:rPr>
              <a:t>55 </a:t>
            </a:r>
            <a:r>
              <a:rPr lang="en-US" sz="2000" err="1">
                <a:latin typeface="Bookman Old Style"/>
              </a:rPr>
              <a:t>мм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длиной</a:t>
            </a:r>
            <a:r>
              <a:rPr lang="en-US" sz="2000">
                <a:latin typeface="Bookman Old Style"/>
              </a:rPr>
              <a:t>, с </a:t>
            </a:r>
            <a:r>
              <a:rPr lang="en-US" sz="2000" err="1">
                <a:latin typeface="Bookman Old Style"/>
              </a:rPr>
              <a:t>размахом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крыла</a:t>
            </a:r>
            <a:r>
              <a:rPr lang="en-US" sz="2000">
                <a:latin typeface="Bookman Old Style"/>
              </a:rPr>
              <a:t> в </a:t>
            </a:r>
            <a:r>
              <a:rPr lang="en-US" sz="2000" err="1">
                <a:latin typeface="Bookman Old Style"/>
              </a:rPr>
              <a:t>среднем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>
                <a:latin typeface="Bookman Old Style"/>
              </a:rPr>
              <a:t> 240 </a:t>
            </a:r>
            <a:r>
              <a:rPr lang="en-US" sz="2000" err="1">
                <a:latin typeface="Bookman Old Style"/>
              </a:rPr>
              <a:t>до</a:t>
            </a:r>
            <a:r>
              <a:rPr lang="en-US" sz="2000">
                <a:latin typeface="Bookman Old Style"/>
              </a:rPr>
              <a:t> 275 </a:t>
            </a:r>
            <a:r>
              <a:rPr lang="en-US" sz="2000" err="1">
                <a:latin typeface="Bookman Old Style"/>
              </a:rPr>
              <a:t>мм</a:t>
            </a:r>
            <a:r>
              <a:rPr lang="en-US" sz="2000">
                <a:latin typeface="Bookman Old Style"/>
              </a:rPr>
              <a:t>. </a:t>
            </a:r>
            <a:r>
              <a:rPr lang="en-US" sz="2000" err="1">
                <a:latin typeface="Bookman Old Style"/>
              </a:rPr>
              <a:t>Вес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колеблется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от</a:t>
            </a:r>
            <a:r>
              <a:rPr lang="en-US" sz="2000">
                <a:latin typeface="Bookman Old Style"/>
              </a:rPr>
              <a:t> 7 </a:t>
            </a:r>
            <a:r>
              <a:rPr lang="en-US" sz="2000" err="1">
                <a:latin typeface="Bookman Old Style"/>
              </a:rPr>
              <a:t>до</a:t>
            </a:r>
            <a:r>
              <a:rPr lang="en-US" sz="2000">
                <a:latin typeface="Bookman Old Style"/>
              </a:rPr>
              <a:t> 15 </a:t>
            </a:r>
            <a:r>
              <a:rPr lang="en-US" sz="2000" err="1">
                <a:latin typeface="Bookman Old Style"/>
              </a:rPr>
              <a:t>граммов</a:t>
            </a:r>
            <a:r>
              <a:rPr lang="en-US" sz="2000">
                <a:latin typeface="Bookman Old Style"/>
              </a:rPr>
              <a:t>.</a:t>
            </a:r>
            <a:endParaRPr lang="en-US" sz="2000">
              <a:latin typeface="Bookman Old Style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Bookman Old Style"/>
              </a:rPr>
              <a:t>Продолжительность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жизни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может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err="1">
                <a:latin typeface="Bookman Old Style"/>
              </a:rPr>
              <a:t>достигать</a:t>
            </a:r>
            <a:r>
              <a:rPr lang="en-US" sz="2000">
                <a:latin typeface="Bookman Old Style"/>
              </a:rPr>
              <a:t> 22 </a:t>
            </a:r>
            <a:r>
              <a:rPr lang="en-US" sz="2000" err="1">
                <a:latin typeface="Bookman Old Style"/>
              </a:rPr>
              <a:t>лет</a:t>
            </a:r>
            <a:r>
              <a:rPr lang="en-US" sz="2000">
                <a:latin typeface="Bookman Old Style"/>
              </a:rPr>
              <a:t>.</a:t>
            </a:r>
            <a:endParaRPr lang="en-US" sz="2000">
              <a:latin typeface="Bookman Old Style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6565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22FF3-E4B1-341D-2DEB-DBE6B3621EA7}"/>
              </a:ext>
            </a:extLst>
          </p:cNvPr>
          <p:cNvSpPr txBox="1"/>
          <p:nvPr/>
        </p:nvSpPr>
        <p:spPr>
          <a:xfrm>
            <a:off x="640080" y="1003862"/>
            <a:ext cx="4128520" cy="12783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Bookman Old Style"/>
                <a:ea typeface="+mj-ea"/>
                <a:cs typeface="+mj-cs"/>
              </a:rPr>
              <a:t>Прудовая</a:t>
            </a:r>
            <a:r>
              <a:rPr lang="en-US" sz="4000" b="1" dirty="0">
                <a:latin typeface="Bookman Old Style"/>
                <a:ea typeface="+mj-ea"/>
                <a:cs typeface="+mj-cs"/>
              </a:rPr>
              <a:t> </a:t>
            </a:r>
            <a:r>
              <a:rPr lang="en-US" sz="4000" b="1" dirty="0" err="1">
                <a:latin typeface="Bookman Old Style"/>
                <a:ea typeface="+mj-ea"/>
                <a:cs typeface="+mj-cs"/>
              </a:rPr>
              <a:t>ночница</a:t>
            </a:r>
            <a:endParaRPr lang="en-US" sz="4000" b="1" dirty="0">
              <a:latin typeface="Bookman Old Style"/>
              <a:ea typeface="+mj-ea"/>
              <a:cs typeface="+mj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5804E-4AE5-984C-E595-7F3D283D4B23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err="1">
                <a:latin typeface="Bookman Old Style"/>
              </a:rPr>
              <a:t>Селится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вблизи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стоячих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водоемов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или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равнинных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рек</a:t>
            </a:r>
            <a:r>
              <a:rPr lang="en-US" sz="2400" dirty="0">
                <a:latin typeface="Bookman Old Style"/>
              </a:rPr>
              <a:t>. В </a:t>
            </a:r>
            <a:r>
              <a:rPr lang="en-US" sz="2400" err="1">
                <a:latin typeface="Bookman Old Style"/>
              </a:rPr>
              <a:t>горах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появляется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только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время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сезонных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миграций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зимовки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Днем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прячется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на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чердаках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изредка</a:t>
            </a:r>
            <a:r>
              <a:rPr lang="en-US" sz="2400" dirty="0">
                <a:latin typeface="Bookman Old Style"/>
              </a:rPr>
              <a:t> — в </a:t>
            </a:r>
            <a:r>
              <a:rPr lang="en-US" sz="2400" err="1">
                <a:latin typeface="Bookman Old Style"/>
              </a:rPr>
              <a:t>дуплах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деревьев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Зимует</a:t>
            </a:r>
            <a:r>
              <a:rPr lang="en-US" sz="2400" dirty="0">
                <a:latin typeface="Bookman Old Style"/>
              </a:rPr>
              <a:t> в </a:t>
            </a:r>
            <a:r>
              <a:rPr lang="en-US" sz="2400" err="1">
                <a:latin typeface="Bookman Old Style"/>
              </a:rPr>
              <a:t>трещинах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щелях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зданий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или</a:t>
            </a:r>
            <a:r>
              <a:rPr lang="en-US" sz="2400" dirty="0">
                <a:latin typeface="Bookman Old Style"/>
              </a:rPr>
              <a:t> в </a:t>
            </a:r>
            <a:r>
              <a:rPr lang="en-US" sz="2400" err="1">
                <a:latin typeface="Bookman Old Style"/>
              </a:rPr>
              <a:t>пещерах</a:t>
            </a:r>
            <a:r>
              <a:rPr lang="en-US" sz="2400" dirty="0">
                <a:latin typeface="Bookman Old Style"/>
              </a:rPr>
              <a:t>.</a:t>
            </a:r>
            <a:endParaRPr lang="ru-RU" sz="2400">
              <a:latin typeface="Bookman Old Style"/>
            </a:endParaRPr>
          </a:p>
        </p:txBody>
      </p:sp>
      <p:pic>
        <p:nvPicPr>
          <p:cNvPr id="4" name="Рисунок 3" descr="Прудовая ночница">
            <a:extLst>
              <a:ext uri="{FF2B5EF4-FFF2-40B4-BE49-F238E27FC236}">
                <a16:creationId xmlns:a16="http://schemas.microsoft.com/office/drawing/2014/main" id="{7691A1BB-6E82-6813-371E-A82E358A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75" r="14023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5615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id="{7810FA6A-DAA9-AB00-56C9-431F2F13E7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03" r="7628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DBB857-D7F2-4636-7DEE-8FF24DEA1ACF}"/>
              </a:ext>
            </a:extLst>
          </p:cNvPr>
          <p:cNvSpPr txBox="1"/>
          <p:nvPr/>
        </p:nvSpPr>
        <p:spPr>
          <a:xfrm>
            <a:off x="6334227" y="1549900"/>
            <a:ext cx="5291663" cy="37528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Bookman Old Style"/>
              </a:rPr>
              <a:t> </a:t>
            </a:r>
            <a:r>
              <a:rPr lang="en-US" sz="2400" dirty="0" err="1">
                <a:latin typeface="Bookman Old Style"/>
              </a:rPr>
              <a:t>Длина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тела</a:t>
            </a:r>
            <a:r>
              <a:rPr lang="en-US" sz="2400" dirty="0">
                <a:latin typeface="Bookman Old Style"/>
              </a:rPr>
              <a:t> 59–70 </a:t>
            </a:r>
            <a:r>
              <a:rPr lang="en-US" sz="2400" dirty="0" err="1">
                <a:latin typeface="Bookman Old Style"/>
              </a:rPr>
              <a:t>мм</a:t>
            </a:r>
            <a:r>
              <a:rPr lang="en-US" sz="2400" dirty="0">
                <a:latin typeface="Bookman Old Style"/>
              </a:rPr>
              <a:t>,  </a:t>
            </a:r>
            <a:r>
              <a:rPr lang="en-US" sz="2400" dirty="0" err="1">
                <a:latin typeface="Bookman Old Style"/>
              </a:rPr>
              <a:t>масса</a:t>
            </a:r>
            <a:r>
              <a:rPr lang="en-US" sz="2400" dirty="0">
                <a:latin typeface="Bookman Old Style"/>
              </a:rPr>
              <a:t> 11,7–22,8 г. </a:t>
            </a:r>
            <a:r>
              <a:rPr lang="en-US" sz="2400" dirty="0" err="1">
                <a:latin typeface="Bookman Old Style"/>
              </a:rPr>
              <a:t>Ухо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небольшое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dirty="0" err="1">
                <a:latin typeface="Bookman Old Style"/>
              </a:rPr>
              <a:t>Лицевая</a:t>
            </a:r>
            <a:r>
              <a:rPr lang="en-US" sz="2400" dirty="0">
                <a:latin typeface="Bookman Old Style"/>
              </a:rPr>
              <a:t> «</a:t>
            </a:r>
            <a:r>
              <a:rPr lang="en-US" sz="2400" dirty="0" err="1">
                <a:latin typeface="Bookman Old Style"/>
              </a:rPr>
              <a:t>маска</a:t>
            </a:r>
            <a:r>
              <a:rPr lang="en-US" sz="2400" dirty="0">
                <a:latin typeface="Bookman Old Style"/>
              </a:rPr>
              <a:t>» </a:t>
            </a:r>
            <a:r>
              <a:rPr lang="en-US" sz="2400" dirty="0" err="1">
                <a:latin typeface="Bookman Old Style"/>
              </a:rPr>
              <a:t>почти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голая</a:t>
            </a:r>
            <a:r>
              <a:rPr lang="en-US" sz="2400" dirty="0">
                <a:latin typeface="Bookman Old Style"/>
              </a:rPr>
              <a:t>, с </a:t>
            </a:r>
            <a:r>
              <a:rPr lang="en-US" sz="2400" dirty="0" err="1">
                <a:latin typeface="Bookman Old Style"/>
              </a:rPr>
              <a:t>розовато-бурой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кожей</a:t>
            </a:r>
            <a:r>
              <a:rPr lang="en-US" sz="2400" dirty="0">
                <a:latin typeface="Bookman Old Style"/>
              </a:rPr>
              <a:t>.   </a:t>
            </a:r>
            <a:r>
              <a:rPr lang="en-US" sz="2400" dirty="0" err="1">
                <a:latin typeface="Bookman Old Style"/>
              </a:rPr>
              <a:t>Мех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густой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dirty="0" err="1">
                <a:latin typeface="Bookman Old Style"/>
              </a:rPr>
              <a:t>длинный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dirty="0" err="1">
                <a:latin typeface="Bookman Old Style"/>
              </a:rPr>
              <a:t>Окраска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спины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от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каштаново-шоколадной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до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серебристо-палевой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dirty="0" err="1">
                <a:latin typeface="Bookman Old Style"/>
              </a:rPr>
              <a:t>оливково-сероватой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dirty="0" err="1">
                <a:latin typeface="Bookman Old Style"/>
              </a:rPr>
              <a:t>брюха</a:t>
            </a:r>
            <a:r>
              <a:rPr lang="en-US" sz="2400" dirty="0">
                <a:latin typeface="Bookman Old Style"/>
              </a:rPr>
              <a:t> – </a:t>
            </a:r>
            <a:r>
              <a:rPr lang="en-US" sz="2400" dirty="0" err="1">
                <a:latin typeface="Bookman Old Style"/>
              </a:rPr>
              <a:t>от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коричневато-серой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до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почти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белой</a:t>
            </a:r>
            <a:r>
              <a:rPr lang="en-US" sz="2400" dirty="0">
                <a:latin typeface="Bookman Old Style"/>
              </a:rPr>
              <a:t>.</a:t>
            </a:r>
            <a:endParaRPr lang="ru-RU" sz="2400" dirty="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3125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63CA6E-6796-0B56-5F8B-B71AE2B73BB2}"/>
              </a:ext>
            </a:extLst>
          </p:cNvPr>
          <p:cNvSpPr txBox="1"/>
          <p:nvPr/>
        </p:nvSpPr>
        <p:spPr>
          <a:xfrm>
            <a:off x="128394" y="738910"/>
            <a:ext cx="4728437" cy="53874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err="1">
                <a:latin typeface="Bookman Old Style"/>
              </a:rPr>
              <a:t>Обитает</a:t>
            </a:r>
            <a:r>
              <a:rPr lang="en-US" sz="2400" dirty="0">
                <a:latin typeface="Bookman Old Style"/>
              </a:rPr>
              <a:t> в </a:t>
            </a:r>
            <a:r>
              <a:rPr lang="en-US" sz="2400" err="1">
                <a:latin typeface="Bookman Old Style"/>
              </a:rPr>
              <a:t>лесной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лесостепной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зонах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Северной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Восточной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Европы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Западной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Сибири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Казахстана</a:t>
            </a:r>
            <a:r>
              <a:rPr lang="en-US" sz="2400" dirty="0">
                <a:latin typeface="Bookman Old Style"/>
              </a:rPr>
              <a:t> .В </a:t>
            </a:r>
            <a:r>
              <a:rPr lang="en-US" sz="2400" err="1">
                <a:latin typeface="Bookman Old Style"/>
              </a:rPr>
              <a:t>период</a:t>
            </a:r>
            <a:r>
              <a:rPr lang="en-US" sz="2400" dirty="0">
                <a:latin typeface="Bookman Old Style"/>
              </a:rPr>
              <a:t> с 2005 </a:t>
            </a:r>
            <a:r>
              <a:rPr lang="en-US" sz="2400" err="1">
                <a:latin typeface="Bookman Old Style"/>
              </a:rPr>
              <a:t>по</a:t>
            </a:r>
            <a:r>
              <a:rPr lang="en-US" sz="2400" dirty="0">
                <a:latin typeface="Bookman Old Style"/>
              </a:rPr>
              <a:t> 2009 </a:t>
            </a:r>
            <a:r>
              <a:rPr lang="en-US" sz="2400" err="1">
                <a:latin typeface="Bookman Old Style"/>
              </a:rPr>
              <a:t>г.На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местах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зимовки</a:t>
            </a:r>
            <a:r>
              <a:rPr lang="en-US" sz="2400" dirty="0">
                <a:latin typeface="Bookman Old Style"/>
              </a:rPr>
              <a:t> — с </a:t>
            </a:r>
            <a:r>
              <a:rPr lang="en-US" sz="2400" err="1">
                <a:latin typeface="Bookman Old Style"/>
              </a:rPr>
              <a:t>сентября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Зимует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обычно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поодиночке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Еду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добывает</a:t>
            </a:r>
            <a:r>
              <a:rPr lang="en-US" sz="2400" dirty="0">
                <a:latin typeface="Bookman Old Style"/>
              </a:rPr>
              <a:t> с </a:t>
            </a:r>
            <a:r>
              <a:rPr lang="en-US" sz="2400" err="1">
                <a:latin typeface="Bookman Old Style"/>
              </a:rPr>
              <a:t>наступлением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сумерек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перед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рассветом</a:t>
            </a:r>
            <a:r>
              <a:rPr lang="en-US" sz="2400" dirty="0">
                <a:latin typeface="Bookman Old Style"/>
              </a:rPr>
              <a:t> . </a:t>
            </a:r>
            <a:r>
              <a:rPr lang="en-US" sz="2400" err="1">
                <a:latin typeface="Bookman Old Style"/>
              </a:rPr>
              <a:t>Питается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преимущественно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мелкими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бабочками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жуками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однодневками</a:t>
            </a:r>
            <a:r>
              <a:rPr lang="en-US" sz="2400" dirty="0">
                <a:latin typeface="Bookman Old Style"/>
              </a:rPr>
              <a:t> и </a:t>
            </a:r>
            <a:r>
              <a:rPr lang="en-US" sz="2400" err="1">
                <a:latin typeface="Bookman Old Style"/>
              </a:rPr>
              <a:t>двукрылыми</a:t>
            </a:r>
            <a:r>
              <a:rPr lang="en-US" sz="2400" dirty="0">
                <a:latin typeface="Bookman Old Style"/>
              </a:rPr>
              <a:t>, </a:t>
            </a:r>
            <a:r>
              <a:rPr lang="en-US" sz="2400" err="1">
                <a:latin typeface="Bookman Old Style"/>
              </a:rPr>
              <a:t>которых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ловит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над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водой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на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высоте</a:t>
            </a:r>
            <a:r>
              <a:rPr lang="en-US" sz="2400" dirty="0">
                <a:latin typeface="Bookman Old Style"/>
              </a:rPr>
              <a:t> 5—20 </a:t>
            </a:r>
            <a:r>
              <a:rPr lang="en-US" sz="2400" err="1">
                <a:latin typeface="Bookman Old Style"/>
              </a:rPr>
              <a:t>см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Размножается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раз</a:t>
            </a:r>
            <a:r>
              <a:rPr lang="en-US" sz="2400" dirty="0">
                <a:latin typeface="Bookman Old Style"/>
              </a:rPr>
              <a:t> в </a:t>
            </a:r>
            <a:r>
              <a:rPr lang="en-US" sz="2400" err="1">
                <a:latin typeface="Bookman Old Style"/>
              </a:rPr>
              <a:t>год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Самка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во</a:t>
            </a:r>
            <a:r>
              <a:rPr lang="en-US" sz="2400" dirty="0">
                <a:latin typeface="Bookman Old Style"/>
              </a:rPr>
              <a:t> 2-й </a:t>
            </a:r>
            <a:r>
              <a:rPr lang="en-US" sz="2400" err="1">
                <a:latin typeface="Bookman Old Style"/>
              </a:rPr>
              <a:t>половине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июня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рождает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одного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малыша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err="1">
                <a:latin typeface="Bookman Old Style"/>
              </a:rPr>
              <a:t>Враги</a:t>
            </a:r>
            <a:r>
              <a:rPr lang="en-US" sz="2400" dirty="0">
                <a:latin typeface="Bookman Old Style"/>
              </a:rPr>
              <a:t> — </a:t>
            </a:r>
            <a:r>
              <a:rPr lang="en-US" sz="2400" dirty="0">
                <a:latin typeface="Bookman Old Styl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совы</a:t>
            </a:r>
            <a:r>
              <a:rPr lang="en-US" sz="2400" dirty="0">
                <a:latin typeface="Bookman Old Style"/>
              </a:rPr>
              <a:t>.</a:t>
            </a:r>
            <a:endParaRPr lang="ru-RU" sz="2400">
              <a:latin typeface="Bookman Old Style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400" dirty="0"/>
            </a:br>
            <a:endParaRPr lang="en-US" sz="1400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90A3D7C6-940B-1A88-8282-F7562EDFF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94" r="1" b="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8825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19F66-E0D4-0CAA-754A-F096355BBA4C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err="1">
                <a:latin typeface="Bookman Old Style"/>
                <a:ea typeface="+mj-ea"/>
                <a:cs typeface="+mj-cs"/>
              </a:rPr>
              <a:t>Лесной</a:t>
            </a:r>
            <a:r>
              <a:rPr lang="en-US" sz="4000" b="1" dirty="0">
                <a:latin typeface="Bookman Old Style"/>
                <a:ea typeface="+mj-ea"/>
                <a:cs typeface="+mj-cs"/>
              </a:rPr>
              <a:t> </a:t>
            </a:r>
            <a:r>
              <a:rPr lang="en-US" sz="4000" b="1" err="1">
                <a:latin typeface="Bookman Old Style"/>
                <a:ea typeface="+mj-ea"/>
                <a:cs typeface="+mj-cs"/>
              </a:rPr>
              <a:t>нетопырь</a:t>
            </a:r>
            <a:endParaRPr lang="en-US" sz="4000" b="1">
              <a:latin typeface="Bookman Old Style"/>
              <a:ea typeface="+mj-ea"/>
              <a:cs typeface="+mj-cs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9F6-E78D-B006-7440-5CBE4A7F4D8A}"/>
              </a:ext>
            </a:extLst>
          </p:cNvPr>
          <p:cNvSpPr txBox="1"/>
          <p:nvPr/>
        </p:nvSpPr>
        <p:spPr>
          <a:xfrm>
            <a:off x="306053" y="2758078"/>
            <a:ext cx="5005587" cy="38008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latin typeface="Bookman Old Style"/>
              </a:rPr>
              <a:t>Или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dirty="0" err="1">
                <a:latin typeface="Bookman Old Style"/>
              </a:rPr>
              <a:t>нетопырь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Натузиуса</a:t>
            </a:r>
            <a:r>
              <a:rPr lang="en-US" sz="2400" dirty="0">
                <a:latin typeface="Bookman Old Style"/>
              </a:rPr>
              <a:t> — </a:t>
            </a:r>
            <a:r>
              <a:rPr lang="en-US" sz="2400" dirty="0" err="1">
                <a:latin typeface="Bookman Old Style"/>
              </a:rPr>
              <a:t>небольшая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dirty="0" err="1">
                <a:latin typeface="Bookman Old Style"/>
              </a:rPr>
              <a:t>летучая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мышь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dirty="0" err="1">
                <a:latin typeface="Bookman Old Style"/>
              </a:rPr>
              <a:t>семейства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dirty="0" err="1">
                <a:latin typeface="Bookman Old Style"/>
              </a:rPr>
              <a:t>гладконосых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летучих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мышей</a:t>
            </a:r>
            <a:r>
              <a:rPr lang="en-US" sz="2400" dirty="0">
                <a:latin typeface="Bookman Old Style"/>
              </a:rPr>
              <a:t>. </a:t>
            </a:r>
            <a:r>
              <a:rPr lang="en-US" sz="2400" dirty="0" err="1">
                <a:latin typeface="Bookman Old Style"/>
              </a:rPr>
              <a:t>Видовой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эпитет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дан</a:t>
            </a:r>
            <a:r>
              <a:rPr lang="en-US" sz="2400" dirty="0">
                <a:latin typeface="Bookman Old Style"/>
              </a:rPr>
              <a:t> в </a:t>
            </a:r>
            <a:r>
              <a:rPr lang="en-US" sz="2400" dirty="0" err="1">
                <a:latin typeface="Bookman Old Style"/>
              </a:rPr>
              <a:t>честь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немецкого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dirty="0" err="1">
                <a:latin typeface="Bookman Old Style"/>
              </a:rPr>
              <a:t>животновода</a:t>
            </a:r>
            <a:r>
              <a:rPr lang="en-US" sz="2400" dirty="0">
                <a:latin typeface="Bookman Old Style"/>
              </a:rPr>
              <a:t> </a:t>
            </a:r>
            <a:r>
              <a:rPr lang="en-US" sz="2400" dirty="0" err="1">
                <a:latin typeface="Bookman Old Style"/>
              </a:rPr>
              <a:t>Германа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фон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Натузиуса</a:t>
            </a:r>
            <a:r>
              <a:rPr lang="en-US" sz="2400" dirty="0">
                <a:latin typeface="Bookman Old Style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latin typeface="Bookman Old Style"/>
              </a:rPr>
              <a:t>Их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масса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обычно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составляет</a:t>
            </a:r>
            <a:r>
              <a:rPr lang="en-US" sz="2400" dirty="0">
                <a:latin typeface="Bookman Old Style"/>
              </a:rPr>
              <a:t> 5—12 г, </a:t>
            </a:r>
            <a:r>
              <a:rPr lang="en-US" sz="2400" dirty="0" err="1">
                <a:latin typeface="Bookman Old Style"/>
              </a:rPr>
              <a:t>длина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тела</a:t>
            </a:r>
            <a:r>
              <a:rPr lang="en-US" sz="2400" dirty="0">
                <a:latin typeface="Bookman Old Style"/>
              </a:rPr>
              <a:t> 46—58 </a:t>
            </a:r>
            <a:r>
              <a:rPr lang="en-US" sz="2400" dirty="0" err="1">
                <a:latin typeface="Bookman Old Style"/>
              </a:rPr>
              <a:t>мм</a:t>
            </a:r>
            <a:r>
              <a:rPr lang="en-US" sz="2400" dirty="0">
                <a:latin typeface="Bookman Old Style"/>
              </a:rPr>
              <a:t>, </a:t>
            </a:r>
            <a:r>
              <a:rPr lang="en-US" sz="2400" dirty="0" err="1">
                <a:latin typeface="Bookman Old Style"/>
              </a:rPr>
              <a:t>размах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крыльев</a:t>
            </a:r>
            <a:r>
              <a:rPr lang="en-US" sz="2400" dirty="0">
                <a:latin typeface="Bookman Old Style"/>
              </a:rPr>
              <a:t> 23—25 </a:t>
            </a:r>
            <a:r>
              <a:rPr lang="en-US" sz="2400" dirty="0" err="1">
                <a:latin typeface="Bookman Old Style"/>
              </a:rPr>
              <a:t>см</a:t>
            </a:r>
            <a:r>
              <a:rPr lang="en-US" sz="2400" dirty="0">
                <a:latin typeface="Bookman Old Style"/>
              </a:rPr>
              <a:t>.</a:t>
            </a:r>
            <a:endParaRPr lang="en-US" sz="2400">
              <a:latin typeface="Bookman Old Style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C034E757-F7DD-713F-AD93-35B4EFF0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34" t="174" r="20253" b="-522"/>
          <a:stretch/>
        </p:blipFill>
        <p:spPr>
          <a:xfrm>
            <a:off x="5311702" y="10"/>
            <a:ext cx="6885163" cy="688178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128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1065</Words>
  <Application>Microsoft Office PowerPoint</Application>
  <PresentationFormat>Широкоэкранный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Meiryo</vt:lpstr>
      <vt:lpstr>Arial</vt:lpstr>
      <vt:lpstr>Bookman Old Style</vt:lpstr>
      <vt:lpstr>Calibri</vt:lpstr>
      <vt:lpstr>Calibri Light</vt:lpstr>
      <vt:lpstr>Тема Office</vt:lpstr>
      <vt:lpstr>Красная книга Курганской области. Отряд рукокрылые.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Курганской области. Отряд рукокрылые.</dc:title>
  <dc:creator>Степан Стрекаловских</dc:creator>
  <cp:lastModifiedBy>Степан Стрекаловских</cp:lastModifiedBy>
  <cp:revision>379</cp:revision>
  <dcterms:created xsi:type="dcterms:W3CDTF">2025-03-11T16:43:07Z</dcterms:created>
  <dcterms:modified xsi:type="dcterms:W3CDTF">2025-03-11T20:07:13Z</dcterms:modified>
</cp:coreProperties>
</file>