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733"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26.01.2025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Picture 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755576" y="548680"/>
            <a:ext cx="7632848" cy="2677656"/>
          </a:xfrm>
          <a:prstGeom prst="rect">
            <a:avLst/>
          </a:prstGeom>
          <a:noFill/>
        </p:spPr>
        <p:txBody>
          <a:bodyPr wrap="square" rtlCol="0">
            <a:spAutoFit/>
          </a:bodyPr>
          <a:lstStyle/>
          <a:p>
            <a:pPr algn="ctr"/>
            <a:r>
              <a:rPr lang="ru-RU" sz="4400" b="1" dirty="0" smtClean="0">
                <a:solidFill>
                  <a:srgbClr val="FF0000"/>
                </a:solidFill>
                <a:latin typeface="Bookman Old Style" pitchFamily="18" charset="0"/>
              </a:rPr>
              <a:t>Консультация</a:t>
            </a:r>
          </a:p>
          <a:p>
            <a:pPr algn="ctr"/>
            <a:r>
              <a:rPr lang="ru-RU" sz="4400" b="1" dirty="0" smtClean="0">
                <a:solidFill>
                  <a:srgbClr val="FF0000"/>
                </a:solidFill>
                <a:latin typeface="Bookman Old Style" pitchFamily="18" charset="0"/>
              </a:rPr>
              <a:t>д</a:t>
            </a:r>
            <a:r>
              <a:rPr lang="ru-RU" sz="4400" b="1" dirty="0" smtClean="0">
                <a:solidFill>
                  <a:srgbClr val="FF0000"/>
                </a:solidFill>
                <a:latin typeface="Bookman Old Style" pitchFamily="18" charset="0"/>
              </a:rPr>
              <a:t>ля родителей</a:t>
            </a:r>
          </a:p>
          <a:p>
            <a:pPr algn="ctr"/>
            <a:endParaRPr lang="ru-RU" sz="1600" b="1" dirty="0" smtClean="0">
              <a:solidFill>
                <a:srgbClr val="FF0000"/>
              </a:solidFill>
              <a:latin typeface="Bookman Old Style" pitchFamily="18" charset="0"/>
            </a:endParaRPr>
          </a:p>
          <a:p>
            <a:pPr algn="ctr"/>
            <a:r>
              <a:rPr lang="ru-RU" sz="3200" b="1" dirty="0" smtClean="0">
                <a:solidFill>
                  <a:srgbClr val="002060"/>
                </a:solidFill>
                <a:latin typeface="Bookman Old Style" pitchFamily="18" charset="0"/>
              </a:rPr>
              <a:t>«Как привить </a:t>
            </a:r>
          </a:p>
          <a:p>
            <a:pPr algn="ctr"/>
            <a:r>
              <a:rPr lang="ru-RU" sz="3200" b="1" dirty="0" smtClean="0">
                <a:solidFill>
                  <a:srgbClr val="002060"/>
                </a:solidFill>
                <a:latin typeface="Bookman Old Style" pitchFamily="18" charset="0"/>
              </a:rPr>
              <a:t>ребёнку трудолюбие?»</a:t>
            </a:r>
            <a:endParaRPr lang="ru-RU" sz="3200" b="1" dirty="0">
              <a:solidFill>
                <a:srgbClr val="002060"/>
              </a:solidFill>
              <a:latin typeface="Bookman Old Style" pitchFamily="18" charset="0"/>
            </a:endParaRPr>
          </a:p>
        </p:txBody>
      </p:sp>
      <p:sp>
        <p:nvSpPr>
          <p:cNvPr id="6" name="TextBox 5"/>
          <p:cNvSpPr txBox="1"/>
          <p:nvPr/>
        </p:nvSpPr>
        <p:spPr>
          <a:xfrm>
            <a:off x="5364088" y="5877272"/>
            <a:ext cx="3779912" cy="584775"/>
          </a:xfrm>
          <a:prstGeom prst="rect">
            <a:avLst/>
          </a:prstGeom>
          <a:noFill/>
        </p:spPr>
        <p:txBody>
          <a:bodyPr wrap="square" rtlCol="0">
            <a:spAutoFit/>
          </a:bodyPr>
          <a:lstStyle/>
          <a:p>
            <a:pPr algn="r"/>
            <a:r>
              <a:rPr lang="ru-RU" sz="1600" b="1" dirty="0" smtClean="0">
                <a:solidFill>
                  <a:srgbClr val="002060"/>
                </a:solidFill>
                <a:latin typeface="Bookman Old Style" pitchFamily="18" charset="0"/>
              </a:rPr>
              <a:t>Подготовила воспитатель</a:t>
            </a:r>
          </a:p>
          <a:p>
            <a:pPr algn="r"/>
            <a:r>
              <a:rPr lang="ru-RU" sz="1600" b="1" dirty="0" err="1" smtClean="0">
                <a:solidFill>
                  <a:srgbClr val="002060"/>
                </a:solidFill>
                <a:latin typeface="Bookman Old Style" pitchFamily="18" charset="0"/>
              </a:rPr>
              <a:t>Мусанова</a:t>
            </a:r>
            <a:r>
              <a:rPr lang="ru-RU" sz="1600" b="1" dirty="0" smtClean="0">
                <a:solidFill>
                  <a:srgbClr val="002060"/>
                </a:solidFill>
                <a:latin typeface="Bookman Old Style" pitchFamily="18" charset="0"/>
              </a:rPr>
              <a:t> Наталья Алексеевна</a:t>
            </a:r>
            <a:endParaRPr lang="ru-RU" sz="1600" b="1" dirty="0">
              <a:solidFill>
                <a:srgbClr val="002060"/>
              </a:solidFill>
              <a:latin typeface="Bookman Old Style" pitchFamily="18" charset="0"/>
            </a:endParaRPr>
          </a:p>
        </p:txBody>
      </p:sp>
      <p:pic>
        <p:nvPicPr>
          <p:cNvPr id="1030" name="Picture 6" descr="Picture background"/>
          <p:cNvPicPr>
            <a:picLocks noChangeAspect="1" noChangeArrowheads="1"/>
          </p:cNvPicPr>
          <p:nvPr/>
        </p:nvPicPr>
        <p:blipFill>
          <a:blip r:embed="rId3" cstate="print"/>
          <a:srcRect/>
          <a:stretch>
            <a:fillRect/>
          </a:stretch>
        </p:blipFill>
        <p:spPr bwMode="auto">
          <a:xfrm>
            <a:off x="899592" y="3284985"/>
            <a:ext cx="4114482" cy="357301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Picture 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0" name="Прямоугольник 9"/>
          <p:cNvSpPr/>
          <p:nvPr/>
        </p:nvSpPr>
        <p:spPr>
          <a:xfrm>
            <a:off x="323528" y="332656"/>
            <a:ext cx="8496944" cy="2215991"/>
          </a:xfrm>
          <a:prstGeom prst="rect">
            <a:avLst/>
          </a:prstGeom>
        </p:spPr>
        <p:txBody>
          <a:bodyPr wrap="square">
            <a:spAutoFit/>
          </a:bodyPr>
          <a:lstStyle/>
          <a:p>
            <a:pPr algn="just"/>
            <a:r>
              <a:rPr lang="ru-RU" sz="2000" b="1" dirty="0" smtClean="0">
                <a:solidFill>
                  <a:srgbClr val="002060"/>
                </a:solidFill>
                <a:latin typeface="Times New Roman" pitchFamily="18" charset="0"/>
                <a:cs typeface="Times New Roman" pitchFamily="18" charset="0"/>
              </a:rPr>
              <a:t>     Трудолюбие </a:t>
            </a:r>
            <a:r>
              <a:rPr lang="ru-RU" sz="2000" b="1" dirty="0" smtClean="0">
                <a:solidFill>
                  <a:srgbClr val="002060"/>
                </a:solidFill>
                <a:latin typeface="Times New Roman" pitchFamily="18" charset="0"/>
                <a:cs typeface="Times New Roman" pitchFamily="18" charset="0"/>
              </a:rPr>
              <a:t>– это важное качество, помогающее сформировать цельную личность. Трудовое воспитание в общем воспитании дошкольника играет немаловажную роль, ведь если ребенок не привык трудиться, его ждут серьезные трудности. Как правильно, ненавязчиво привить малышу основные трудовые навыки, которые помогут в дальнейшем сформировать стойкие привычки</a:t>
            </a:r>
            <a:r>
              <a:rPr lang="ru-RU" sz="2000" b="1" dirty="0" smtClean="0">
                <a:solidFill>
                  <a:srgbClr val="002060"/>
                </a:solidFill>
                <a:latin typeface="Times New Roman" pitchFamily="18" charset="0"/>
                <a:cs typeface="Times New Roman" pitchFamily="18" charset="0"/>
              </a:rPr>
              <a:t>.</a:t>
            </a:r>
          </a:p>
          <a:p>
            <a:pPr algn="just"/>
            <a:endParaRPr lang="ru-RU" dirty="0"/>
          </a:p>
        </p:txBody>
      </p:sp>
      <p:sp>
        <p:nvSpPr>
          <p:cNvPr id="11" name="Прямоугольник 10"/>
          <p:cNvSpPr/>
          <p:nvPr/>
        </p:nvSpPr>
        <p:spPr>
          <a:xfrm>
            <a:off x="467544" y="2420888"/>
            <a:ext cx="8496944" cy="1938992"/>
          </a:xfrm>
          <a:prstGeom prst="rect">
            <a:avLst/>
          </a:prstGeom>
        </p:spPr>
        <p:txBody>
          <a:bodyPr wrap="square">
            <a:spAutoFit/>
          </a:bodyPr>
          <a:lstStyle/>
          <a:p>
            <a:pPr algn="just"/>
            <a:r>
              <a:rPr lang="ru-RU" sz="2000" b="1" dirty="0" smtClean="0">
                <a:solidFill>
                  <a:srgbClr val="002060"/>
                </a:solidFill>
                <a:latin typeface="Times New Roman" pitchFamily="18" charset="0"/>
                <a:cs typeface="Times New Roman" pitchFamily="18" charset="0"/>
              </a:rPr>
              <a:t>     Самым </a:t>
            </a:r>
            <a:r>
              <a:rPr lang="ru-RU" sz="2000" b="1" dirty="0" smtClean="0">
                <a:solidFill>
                  <a:srgbClr val="002060"/>
                </a:solidFill>
                <a:latin typeface="Times New Roman" pitchFamily="18" charset="0"/>
                <a:cs typeface="Times New Roman" pitchFamily="18" charset="0"/>
              </a:rPr>
              <a:t>оптимальным возрастом для приучения ребенка к труду является период от 2,5 – 3 лет. В это время малыш активно осваивает окружающий мир. Ребенок этого возраста с огромным удовольствие подражает действиям взрослых. Поэтому ребенок стремится «помыть пол», «приготовить обед», «вымыть посуду». Не стоит отказываться от помощи ребенка, даже если он на данном этапе мешает, а не помогает. </a:t>
            </a:r>
            <a:endParaRPr lang="ru-RU" sz="2000" b="1" dirty="0">
              <a:solidFill>
                <a:srgbClr val="002060"/>
              </a:solidFill>
              <a:latin typeface="Times New Roman" pitchFamily="18" charset="0"/>
              <a:cs typeface="Times New Roman" pitchFamily="18" charset="0"/>
            </a:endParaRPr>
          </a:p>
        </p:txBody>
      </p:sp>
      <p:pic>
        <p:nvPicPr>
          <p:cNvPr id="17412" name="Picture 4" descr="Picture background"/>
          <p:cNvPicPr>
            <a:picLocks noChangeAspect="1" noChangeArrowheads="1"/>
          </p:cNvPicPr>
          <p:nvPr/>
        </p:nvPicPr>
        <p:blipFill>
          <a:blip r:embed="rId3" cstate="print"/>
          <a:srcRect l="56713"/>
          <a:stretch>
            <a:fillRect/>
          </a:stretch>
        </p:blipFill>
        <p:spPr bwMode="auto">
          <a:xfrm>
            <a:off x="2195736" y="4342218"/>
            <a:ext cx="1656184" cy="251578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Picture 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4337" name="Rectangle 1"/>
          <p:cNvSpPr>
            <a:spLocks noChangeArrowheads="1"/>
          </p:cNvSpPr>
          <p:nvPr/>
        </p:nvSpPr>
        <p:spPr bwMode="auto">
          <a:xfrm>
            <a:off x="395536" y="260648"/>
            <a:ext cx="8568952"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cs typeface="Times New Roman" pitchFamily="18" charset="0"/>
              </a:rPr>
              <a:t>Что же происходит у детей в процессе трудовой деятельности?</a:t>
            </a: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1. В процессе трудовой деятельности происходит физическое и психическое развитие детей, овладение умениями и навыками (умение работать согласованно,  намечать последовательность действий, производить корректировку цели.)</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2.Участие в трудовой деятельности способствует общению детей со сверстниками и взрослыми,  развиваются  индивидуальные  способности.</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3.Проявляется  уважение к труду и людям труда, трудолюбие необходимо воспитывать с детства.</a:t>
            </a:r>
          </a:p>
        </p:txBody>
      </p:sp>
      <p:pic>
        <p:nvPicPr>
          <p:cNvPr id="14339" name="Picture 3" descr="Picture background"/>
          <p:cNvPicPr>
            <a:picLocks noChangeAspect="1" noChangeArrowheads="1"/>
          </p:cNvPicPr>
          <p:nvPr/>
        </p:nvPicPr>
        <p:blipFill>
          <a:blip r:embed="rId3" cstate="print"/>
          <a:srcRect/>
          <a:stretch>
            <a:fillRect/>
          </a:stretch>
        </p:blipFill>
        <p:spPr bwMode="auto">
          <a:xfrm>
            <a:off x="5580112" y="4092892"/>
            <a:ext cx="2952328" cy="263649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Picture 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5361" name="Rectangle 1"/>
          <p:cNvSpPr>
            <a:spLocks noChangeArrowheads="1"/>
          </p:cNvSpPr>
          <p:nvPr/>
        </p:nvSpPr>
        <p:spPr bwMode="auto">
          <a:xfrm>
            <a:off x="323528" y="702568"/>
            <a:ext cx="8568952"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cs typeface="Times New Roman" pitchFamily="18" charset="0"/>
              </a:rPr>
              <a:t>Что делать?</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rgbClr val="FF0000"/>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AutoNum type="arabicPeriod"/>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Не запрещайте ребенку помогать вам.</a:t>
            </a:r>
            <a:r>
              <a:rPr kumimoji="0" lang="ru-RU" sz="2000" b="1" i="0" u="none" strike="noStrike" cap="none" normalizeH="0" dirty="0" smtClean="0">
                <a:ln>
                  <a:noFill/>
                </a:ln>
                <a:solidFill>
                  <a:srgbClr val="002060"/>
                </a:solidFill>
                <a:effectLst/>
                <a:latin typeface="Times New Roman" pitchFamily="18" charset="0"/>
                <a:cs typeface="Times New Roman" pitchFamily="18" charset="0"/>
              </a:rPr>
              <a:t> </a:t>
            </a: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Наоборот, выразите радость и дайте понять ребенку, что без его помощи вам не обойтись. Если вы опасаетесь, что ваша квартира сильно пострадает после такой помощи, то давайте задания сами. Можно попросить собрать игрушки, протереть пыль, полить цветы или дать другие несложные задания. Когда ребенок справится , обязательно похвалите его, даже если что-то получилось не так.  Понятно, что взрослым проще и быстрее сделать все самим, но дайте ребенку  возможность ощутить свою полезность.</a:t>
            </a:r>
            <a:endParaRPr kumimoji="0" lang="ru-RU"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5365" name="Picture 5" descr="Picture background"/>
          <p:cNvPicPr>
            <a:picLocks noChangeAspect="1" noChangeArrowheads="1"/>
          </p:cNvPicPr>
          <p:nvPr/>
        </p:nvPicPr>
        <p:blipFill>
          <a:blip r:embed="rId3" cstate="print"/>
          <a:srcRect/>
          <a:stretch>
            <a:fillRect/>
          </a:stretch>
        </p:blipFill>
        <p:spPr bwMode="auto">
          <a:xfrm flipH="1">
            <a:off x="1043608" y="4386147"/>
            <a:ext cx="2088232" cy="2471853"/>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Picture 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Прямоугольник 5"/>
          <p:cNvSpPr/>
          <p:nvPr/>
        </p:nvSpPr>
        <p:spPr>
          <a:xfrm>
            <a:off x="323528" y="404664"/>
            <a:ext cx="8424936" cy="2862322"/>
          </a:xfrm>
          <a:prstGeom prst="rect">
            <a:avLst/>
          </a:prstGeom>
        </p:spPr>
        <p:txBody>
          <a:bodyPr wrap="square">
            <a:spAutoFit/>
          </a:bodyPr>
          <a:lstStyle/>
          <a:p>
            <a:pPr lvl="0" algn="just" eaLnBrk="0" fontAlgn="base" hangingPunct="0">
              <a:spcBef>
                <a:spcPct val="0"/>
              </a:spcBef>
              <a:spcAft>
                <a:spcPct val="0"/>
              </a:spcAft>
            </a:pPr>
            <a:r>
              <a:rPr lang="ru-RU" sz="2000" b="1" dirty="0" smtClean="0">
                <a:solidFill>
                  <a:srgbClr val="002060"/>
                </a:solidFill>
                <a:latin typeface="Times New Roman" pitchFamily="18" charset="0"/>
                <a:cs typeface="Times New Roman" pitchFamily="18" charset="0"/>
              </a:rPr>
              <a:t>2. Превратите домашнюю работу в игру.</a:t>
            </a:r>
          </a:p>
          <a:p>
            <a:pPr lvl="0" algn="just" eaLnBrk="0" fontAlgn="base" hangingPunct="0">
              <a:spcBef>
                <a:spcPct val="0"/>
              </a:spcBef>
              <a:spcAft>
                <a:spcPct val="0"/>
              </a:spcAft>
            </a:pPr>
            <a:r>
              <a:rPr lang="ru-RU" sz="2000" b="1" dirty="0" smtClean="0">
                <a:solidFill>
                  <a:srgbClr val="002060"/>
                </a:solidFill>
                <a:latin typeface="Times New Roman" pitchFamily="18" charset="0"/>
                <a:cs typeface="Times New Roman" pitchFamily="18" charset="0"/>
              </a:rPr>
              <a:t>Если вы не хотите напрочь отбить желание ребенка вам помогать – не заставляйте его.  А просто превратите домашнюю работу в игру. Вариантов много. Можно устроить соревнование: кто быстрее соберет игрушки, кто чище вымоет тарелку и т.д. Можно приобщать к выполнению работы  игрушки: мама с зайцем моет посуду, а дочка с мишкой протирают пыль. Еще вариант – придумать небольшую сказку про мытье посуды или вытирание пыли.  Возможно, вы придумаете свою игру. Самое главное, чтобы ребенку было интересно.</a:t>
            </a:r>
            <a:endParaRPr lang="ru-RU" sz="2000" dirty="0">
              <a:solidFill>
                <a:srgbClr val="002060"/>
              </a:solidFill>
            </a:endParaRPr>
          </a:p>
        </p:txBody>
      </p:sp>
      <p:pic>
        <p:nvPicPr>
          <p:cNvPr id="16392" name="Picture 8" descr="Picture background"/>
          <p:cNvPicPr>
            <a:picLocks noChangeAspect="1" noChangeArrowheads="1"/>
          </p:cNvPicPr>
          <p:nvPr/>
        </p:nvPicPr>
        <p:blipFill>
          <a:blip r:embed="rId3" cstate="print"/>
          <a:srcRect/>
          <a:stretch>
            <a:fillRect/>
          </a:stretch>
        </p:blipFill>
        <p:spPr bwMode="auto">
          <a:xfrm flipH="1">
            <a:off x="971600" y="3590379"/>
            <a:ext cx="2583970" cy="3267621"/>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Picture 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2529" name="Rectangle 1"/>
          <p:cNvSpPr>
            <a:spLocks noChangeArrowheads="1"/>
          </p:cNvSpPr>
          <p:nvPr/>
        </p:nvSpPr>
        <p:spPr bwMode="auto">
          <a:xfrm>
            <a:off x="251520" y="332656"/>
            <a:ext cx="86409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3. Еще одно очень важное правило – доверьте ребенку выполнять определенные вещи.</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Пусть у каждого в семье будут распределены обязанности.  Дайте малышу почувствовать себя полноценным помощником. Пусть в его обязанности будет входить уборка игрушек, полив цветов и т.д. Когда ребенок увидит, что каждый в семье выполняет свои обязанности, то он осознает свою важность и не будет отказываться от работы.</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4. Объясняйте ребенку, что вы от него хотите.</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Многие взрослые привыкли, что их понимают с полуслова. Не ждите этого от детей. Нужно четко сформулировать, какую помощь вы хотите получить от ребенка. Не ругайте ребенка, если он не понимает, что вы хотите. Попробуйте объяснить еще раз. Очень важно не повышать голос, не говорить приказным тоном, а спокойно просить ребенка о конкретной помощи. Очень хорошо, если вы предложите ребенку сделать что-то вместе. Можно предлагать ребенку выбор: «Ты будешь мыть посуду или вытирать пыль?» Чтобы ребенок понимал обязательность домашней работы, но имел право выбора.</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Picture 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0481" name="Rectangle 1"/>
          <p:cNvSpPr>
            <a:spLocks noChangeArrowheads="1"/>
          </p:cNvSpPr>
          <p:nvPr/>
        </p:nvSpPr>
        <p:spPr bwMode="auto">
          <a:xfrm>
            <a:off x="251520" y="332656"/>
            <a:ext cx="8568952"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555555"/>
                </a:solidFill>
                <a:effectLst/>
                <a:latin typeface="Times New Roman" pitchFamily="18" charset="0"/>
                <a:cs typeface="Times New Roman" pitchFamily="18" charset="0"/>
              </a:rPr>
              <a:t>5</a:t>
            </a: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  Самое главное – не забываем хвалить ребенка!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Многие родители совершают ошибку, обещая за выполненную работу материальные поощрения: вымоешь посуду – куплю мороженое, польешь цветы – пойдем на аттракционы.</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Ребенок быстро привыкнет к такой схеме и будет вам помогать только за определенное вознаграждение.</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Надо приучать малыша к тому, что помогая вам, он приносит пользу близким людям. Он должен испытывать гордость за то, что может самостоятельно выполнять какое-то задание. Постарайтесь малышу давать задания, которые у него лучше получаются.</a:t>
            </a:r>
          </a:p>
        </p:txBody>
      </p:sp>
      <p:pic>
        <p:nvPicPr>
          <p:cNvPr id="20483" name="Picture 3" descr="Picture background"/>
          <p:cNvPicPr>
            <a:picLocks noChangeAspect="1" noChangeArrowheads="1"/>
          </p:cNvPicPr>
          <p:nvPr/>
        </p:nvPicPr>
        <p:blipFill>
          <a:blip r:embed="rId3" cstate="print"/>
          <a:srcRect l="4420" r="11599"/>
          <a:stretch>
            <a:fillRect/>
          </a:stretch>
        </p:blipFill>
        <p:spPr bwMode="auto">
          <a:xfrm>
            <a:off x="2051720" y="3542588"/>
            <a:ext cx="4176464" cy="331541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Picture 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9457" name="Rectangle 1"/>
          <p:cNvSpPr>
            <a:spLocks noChangeArrowheads="1"/>
          </p:cNvSpPr>
          <p:nvPr/>
        </p:nvSpPr>
        <p:spPr bwMode="auto">
          <a:xfrm>
            <a:off x="251520" y="548680"/>
            <a:ext cx="84959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     И последнее – не забывайте, что родители всегда являются примером для детей.</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2060"/>
                </a:solidFill>
                <a:effectLst/>
                <a:latin typeface="Times New Roman" pitchFamily="18" charset="0"/>
                <a:cs typeface="Times New Roman" pitchFamily="18" charset="0"/>
              </a:rPr>
              <a:t>     Обратите внимание, с какими эмоциями, словами, настроением вы выполняете домашнюю работу. Если она вызывает у вас отвращение, раздражение, вы всем своим видом показываете, как ненавидите мыть пол или посуду…….  Маловероятно, что ребенок захочет делать домашние дела, увидев, как они напрягают вас. Старайтесь всем своим видом и поведением вызвать у ребенка желание вам помочь. Он должен понять, что это интересно.</a:t>
            </a:r>
          </a:p>
        </p:txBody>
      </p:sp>
      <p:sp>
        <p:nvSpPr>
          <p:cNvPr id="19461" name="AutoShape 5" descr="Picture backgroun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9463" name="Picture 7" descr="Picture background"/>
          <p:cNvPicPr>
            <a:picLocks noChangeAspect="1" noChangeArrowheads="1"/>
          </p:cNvPicPr>
          <p:nvPr/>
        </p:nvPicPr>
        <p:blipFill>
          <a:blip r:embed="rId3" cstate="print"/>
          <a:srcRect/>
          <a:stretch>
            <a:fillRect/>
          </a:stretch>
        </p:blipFill>
        <p:spPr bwMode="auto">
          <a:xfrm flipH="1">
            <a:off x="1115616" y="4581128"/>
            <a:ext cx="2604914" cy="2101652"/>
          </a:xfrm>
          <a:prstGeom prst="rect">
            <a:avLst/>
          </a:prstGeom>
          <a:ln>
            <a:noFill/>
          </a:ln>
          <a:effectLst>
            <a:softEdge rad="112500"/>
          </a:effectLst>
        </p:spPr>
      </p:pic>
      <p:pic>
        <p:nvPicPr>
          <p:cNvPr id="10" name="Picture 6" descr="Picture background"/>
          <p:cNvPicPr>
            <a:picLocks noChangeAspect="1" noChangeArrowheads="1"/>
          </p:cNvPicPr>
          <p:nvPr/>
        </p:nvPicPr>
        <p:blipFill>
          <a:blip r:embed="rId4" cstate="print"/>
          <a:srcRect/>
          <a:stretch>
            <a:fillRect/>
          </a:stretch>
        </p:blipFill>
        <p:spPr bwMode="auto">
          <a:xfrm flipH="1">
            <a:off x="4572000" y="3140968"/>
            <a:ext cx="4114482" cy="3573016"/>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269</Words>
  <Application>Microsoft Office PowerPoint</Application>
  <PresentationFormat>Экран (4:3)</PresentationFormat>
  <Paragraphs>32</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Слайд 1</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наталья мусанова</cp:lastModifiedBy>
  <cp:revision>4</cp:revision>
  <dcterms:modified xsi:type="dcterms:W3CDTF">2025-01-25T21:47:05Z</dcterms:modified>
</cp:coreProperties>
</file>