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979712" y="2348880"/>
            <a:ext cx="66967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B050"/>
                </a:solidFill>
                <a:latin typeface="Bookman Old Style" pitchFamily="18" charset="0"/>
              </a:rPr>
              <a:t>ПОЛЕЗНЫЕ СОВЕТЫ </a:t>
            </a:r>
            <a:r>
              <a:rPr lang="ru-RU" sz="2400" b="1" dirty="0" smtClean="0">
                <a:solidFill>
                  <a:srgbClr val="00B050"/>
                </a:solidFill>
                <a:latin typeface="Bookman Old Style" pitchFamily="18" charset="0"/>
              </a:rPr>
              <a:t>РОДИТЕЛЯМ</a:t>
            </a:r>
          </a:p>
          <a:p>
            <a:pPr algn="ctr"/>
            <a:endParaRPr lang="ru-RU" b="1" dirty="0" smtClean="0">
              <a:solidFill>
                <a:srgbClr val="00B050"/>
              </a:solidFill>
              <a:latin typeface="Bookman Old Style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Bookman Old Style" pitchFamily="18" charset="0"/>
              </a:rPr>
              <a:t>ПО ИЗОБРАЗИТЕЛЬНОЙ ДЕЯТЕЛЬНОСТИ ДЕТЕЙ</a:t>
            </a:r>
            <a:endParaRPr lang="ru-RU" sz="2400" b="1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35696" y="188640"/>
            <a:ext cx="69847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Муниципальное автономное дошкольное образовательное учреждение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МАДОУ «Детский сад № 72 </a:t>
            </a:r>
            <a:r>
              <a:rPr lang="ru-RU" sz="1400" dirty="0" err="1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общеразвивающего</a:t>
            </a:r>
            <a:r>
              <a:rPr lang="ru-RU" sz="1400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 вида г. Сыктывкар»</a:t>
            </a:r>
            <a:endParaRPr lang="ru-RU" sz="1400" dirty="0">
              <a:solidFill>
                <a:srgbClr val="002060"/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20072" y="5445224"/>
            <a:ext cx="36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solidFill>
                  <a:srgbClr val="002060"/>
                </a:solidFill>
                <a:latin typeface="Bookman Old Style" pitchFamily="18" charset="0"/>
              </a:rPr>
              <a:t>Подготовила воспитатель </a:t>
            </a:r>
          </a:p>
          <a:p>
            <a:pPr algn="r"/>
            <a:r>
              <a:rPr lang="ru-RU" sz="1600" dirty="0" err="1" smtClean="0">
                <a:solidFill>
                  <a:srgbClr val="002060"/>
                </a:solidFill>
                <a:latin typeface="Bookman Old Style" pitchFamily="18" charset="0"/>
              </a:rPr>
              <a:t>Мусанова</a:t>
            </a:r>
            <a:r>
              <a:rPr lang="ru-RU" sz="1600" dirty="0" smtClean="0">
                <a:solidFill>
                  <a:srgbClr val="002060"/>
                </a:solidFill>
                <a:latin typeface="Bookman Old Style" pitchFamily="18" charset="0"/>
              </a:rPr>
              <a:t> Наталья Алексеевна</a:t>
            </a:r>
            <a:endParaRPr lang="ru-RU" sz="1600" dirty="0">
              <a:solidFill>
                <a:srgbClr val="00206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979712" y="2348880"/>
            <a:ext cx="6696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35696" y="188640"/>
            <a:ext cx="698477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400" dirty="0">
              <a:solidFill>
                <a:srgbClr val="002060"/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20072" y="5445224"/>
            <a:ext cx="36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ru-RU" sz="1600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pic>
        <p:nvPicPr>
          <p:cNvPr id="14338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 l="1963" t="1575" r="1963" b="991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899592" y="1052736"/>
            <a:ext cx="727280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000066"/>
                </a:solidFill>
                <a:latin typeface="Bookman Old Style" pitchFamily="18" charset="0"/>
              </a:rPr>
              <a:t>      Любая </a:t>
            </a:r>
            <a:r>
              <a:rPr lang="ru-RU" sz="1600" b="1" dirty="0" smtClean="0">
                <a:solidFill>
                  <a:srgbClr val="000066"/>
                </a:solidFill>
                <a:latin typeface="Bookman Old Style" pitchFamily="18" charset="0"/>
              </a:rPr>
              <a:t>деятельность детей, а художественная особенно, </a:t>
            </a:r>
            <a:r>
              <a:rPr lang="ru-RU" sz="1600" b="1" dirty="0" smtClean="0">
                <a:solidFill>
                  <a:srgbClr val="000066"/>
                </a:solidFill>
                <a:latin typeface="Bookman Old Style" pitchFamily="18" charset="0"/>
              </a:rPr>
              <a:t>требует соответствующей организации предметно-развивающей домашних </a:t>
            </a:r>
            <a:r>
              <a:rPr lang="ru-RU" sz="1600" b="1" dirty="0" smtClean="0">
                <a:solidFill>
                  <a:srgbClr val="000066"/>
                </a:solidFill>
                <a:latin typeface="Bookman Old Style" pitchFamily="18" charset="0"/>
              </a:rPr>
              <a:t>занятий рисованием и лепкой важно правильно </a:t>
            </a:r>
            <a:r>
              <a:rPr lang="ru-RU" sz="1600" b="1" dirty="0" smtClean="0">
                <a:solidFill>
                  <a:srgbClr val="000066"/>
                </a:solidFill>
                <a:latin typeface="Bookman Old Style" pitchFamily="18" charset="0"/>
              </a:rPr>
              <a:t>подобрать необходимый изобразительный оборудованный </a:t>
            </a:r>
            <a:r>
              <a:rPr lang="ru-RU" sz="1600" b="1" dirty="0" smtClean="0">
                <a:solidFill>
                  <a:srgbClr val="000066"/>
                </a:solidFill>
                <a:latin typeface="Bookman Old Style" pitchFamily="18" charset="0"/>
              </a:rPr>
              <a:t>уголок </a:t>
            </a:r>
            <a:r>
              <a:rPr lang="ru-RU" sz="1600" b="1" dirty="0" smtClean="0">
                <a:solidFill>
                  <a:srgbClr val="000066"/>
                </a:solidFill>
                <a:latin typeface="Bookman Old Style" pitchFamily="18" charset="0"/>
              </a:rPr>
              <a:t>творчества. </a:t>
            </a:r>
          </a:p>
          <a:p>
            <a:pPr algn="just"/>
            <a:r>
              <a:rPr lang="ru-RU" sz="1600" b="1" dirty="0" smtClean="0">
                <a:solidFill>
                  <a:srgbClr val="000066"/>
                </a:solidFill>
                <a:latin typeface="Bookman Old Style" pitchFamily="18" charset="0"/>
              </a:rPr>
              <a:t> </a:t>
            </a:r>
            <a:r>
              <a:rPr lang="ru-RU" sz="1600" b="1" dirty="0" smtClean="0">
                <a:solidFill>
                  <a:srgbClr val="000066"/>
                </a:solidFill>
                <a:latin typeface="Bookman Old Style" pitchFamily="18" charset="0"/>
              </a:rPr>
              <a:t>      В первую очередь необходимо художественный </a:t>
            </a:r>
            <a:r>
              <a:rPr lang="ru-RU" sz="1600" b="1" dirty="0" smtClean="0">
                <a:solidFill>
                  <a:srgbClr val="000066"/>
                </a:solidFill>
                <a:latin typeface="Bookman Old Style" pitchFamily="18" charset="0"/>
              </a:rPr>
              <a:t>материал: хорошую бумагу разного формата, </a:t>
            </a:r>
            <a:r>
              <a:rPr lang="ru-RU" sz="1600" b="1" dirty="0" smtClean="0">
                <a:solidFill>
                  <a:srgbClr val="000066"/>
                </a:solidFill>
                <a:latin typeface="Bookman Old Style" pitchFamily="18" charset="0"/>
              </a:rPr>
              <a:t>гуашь, кисти</a:t>
            </a:r>
            <a:r>
              <a:rPr lang="ru-RU" sz="1600" b="1" dirty="0" smtClean="0">
                <a:solidFill>
                  <a:srgbClr val="000066"/>
                </a:solidFill>
                <a:latin typeface="Bookman Old Style" pitchFamily="18" charset="0"/>
              </a:rPr>
              <a:t>, простые и цветные карандаши, восковые и пастельные </a:t>
            </a:r>
            <a:r>
              <a:rPr lang="ru-RU" sz="1600" b="1" dirty="0" smtClean="0">
                <a:solidFill>
                  <a:srgbClr val="000066"/>
                </a:solidFill>
                <a:latin typeface="Bookman Old Style" pitchFamily="18" charset="0"/>
              </a:rPr>
              <a:t>мелки, фломастеры</a:t>
            </a:r>
            <a:r>
              <a:rPr lang="ru-RU" sz="1600" b="1" dirty="0" smtClean="0">
                <a:solidFill>
                  <a:srgbClr val="000066"/>
                </a:solidFill>
                <a:latin typeface="Bookman Old Style" pitchFamily="18" charset="0"/>
              </a:rPr>
              <a:t>. Все материалы должны быть безопасными для </a:t>
            </a:r>
            <a:r>
              <a:rPr lang="ru-RU" sz="1600" b="1" dirty="0" smtClean="0">
                <a:solidFill>
                  <a:srgbClr val="000066"/>
                </a:solidFill>
                <a:latin typeface="Bookman Old Style" pitchFamily="18" charset="0"/>
              </a:rPr>
              <a:t>ребенка. </a:t>
            </a:r>
          </a:p>
          <a:p>
            <a:pPr algn="just"/>
            <a:r>
              <a:rPr lang="ru-RU" sz="1600" b="1" dirty="0" smtClean="0">
                <a:solidFill>
                  <a:srgbClr val="000066"/>
                </a:solidFill>
                <a:latin typeface="Bookman Old Style" pitchFamily="18" charset="0"/>
              </a:rPr>
              <a:t> </a:t>
            </a:r>
            <a:r>
              <a:rPr lang="ru-RU" sz="1600" b="1" dirty="0" smtClean="0">
                <a:solidFill>
                  <a:srgbClr val="000066"/>
                </a:solidFill>
                <a:latin typeface="Bookman Old Style" pitchFamily="18" charset="0"/>
              </a:rPr>
              <a:t>     Прежде </a:t>
            </a:r>
            <a:r>
              <a:rPr lang="ru-RU" sz="1600" b="1" dirty="0" smtClean="0">
                <a:solidFill>
                  <a:srgbClr val="000066"/>
                </a:solidFill>
                <a:latin typeface="Bookman Old Style" pitchFamily="18" charset="0"/>
              </a:rPr>
              <a:t>всего, потребуется бумага - из альбома для рисования </a:t>
            </a:r>
            <a:r>
              <a:rPr lang="ru-RU" sz="1600" b="1" dirty="0" smtClean="0">
                <a:solidFill>
                  <a:srgbClr val="000066"/>
                </a:solidFill>
                <a:latin typeface="Bookman Old Style" pitchFamily="18" charset="0"/>
              </a:rPr>
              <a:t>и листы </a:t>
            </a:r>
            <a:r>
              <a:rPr lang="ru-RU" sz="1600" b="1" dirty="0" smtClean="0">
                <a:solidFill>
                  <a:srgbClr val="000066"/>
                </a:solidFill>
                <a:latin typeface="Bookman Old Style" pitchFamily="18" charset="0"/>
              </a:rPr>
              <a:t>большого формата (ватман или оставшиеся после ремонта </a:t>
            </a:r>
            <a:r>
              <a:rPr lang="ru-RU" sz="1600" b="1" dirty="0" smtClean="0">
                <a:solidFill>
                  <a:srgbClr val="000066"/>
                </a:solidFill>
                <a:latin typeface="Bookman Old Style" pitchFamily="18" charset="0"/>
              </a:rPr>
              <a:t>листы обоев</a:t>
            </a:r>
            <a:r>
              <a:rPr lang="ru-RU" sz="1600" b="1" dirty="0" smtClean="0">
                <a:solidFill>
                  <a:srgbClr val="000066"/>
                </a:solidFill>
                <a:latin typeface="Bookman Old Style" pitchFamily="18" charset="0"/>
              </a:rPr>
              <a:t>). На такой бумаге ребенку удобно рисовать и карандашами </a:t>
            </a:r>
            <a:r>
              <a:rPr lang="ru-RU" sz="1600" b="1" dirty="0" smtClean="0">
                <a:solidFill>
                  <a:srgbClr val="000066"/>
                </a:solidFill>
                <a:latin typeface="Bookman Old Style" pitchFamily="18" charset="0"/>
              </a:rPr>
              <a:t>и красками,</a:t>
            </a:r>
          </a:p>
          <a:p>
            <a:pPr algn="just"/>
            <a:r>
              <a:rPr lang="ru-RU" sz="1600" b="1" dirty="0" smtClean="0">
                <a:solidFill>
                  <a:srgbClr val="000066"/>
                </a:solidFill>
                <a:latin typeface="Bookman Old Style" pitchFamily="18" charset="0"/>
              </a:rPr>
              <a:t> </a:t>
            </a:r>
            <a:r>
              <a:rPr lang="ru-RU" sz="1600" b="1" dirty="0" smtClean="0">
                <a:solidFill>
                  <a:srgbClr val="000066"/>
                </a:solidFill>
                <a:latin typeface="Bookman Old Style" pitchFamily="18" charset="0"/>
              </a:rPr>
              <a:t>она не промокает и не коробится, как </a:t>
            </a:r>
            <a:r>
              <a:rPr lang="ru-RU" sz="1600" b="1" dirty="0" smtClean="0">
                <a:solidFill>
                  <a:srgbClr val="000066"/>
                </a:solidFill>
                <a:latin typeface="Bookman Old Style" pitchFamily="18" charset="0"/>
              </a:rPr>
              <a:t>тонкая</a:t>
            </a:r>
          </a:p>
          <a:p>
            <a:pPr algn="just"/>
            <a:r>
              <a:rPr lang="ru-RU" sz="1600" b="1" dirty="0" smtClean="0">
                <a:solidFill>
                  <a:srgbClr val="000066"/>
                </a:solidFill>
                <a:latin typeface="Bookman Old Style" pitchFamily="18" charset="0"/>
              </a:rPr>
              <a:t> </a:t>
            </a:r>
            <a:r>
              <a:rPr lang="ru-RU" sz="1600" b="1" dirty="0" smtClean="0">
                <a:solidFill>
                  <a:srgbClr val="000066"/>
                </a:solidFill>
                <a:latin typeface="Bookman Old Style" pitchFamily="18" charset="0"/>
              </a:rPr>
              <a:t>бумага </a:t>
            </a:r>
            <a:r>
              <a:rPr lang="ru-RU" sz="1600" b="1" dirty="0" smtClean="0">
                <a:solidFill>
                  <a:srgbClr val="000066"/>
                </a:solidFill>
                <a:latin typeface="Bookman Old Style" pitchFamily="18" charset="0"/>
              </a:rPr>
              <a:t>или тетрадные </a:t>
            </a:r>
            <a:r>
              <a:rPr lang="ru-RU" sz="1600" b="1" dirty="0" smtClean="0">
                <a:solidFill>
                  <a:srgbClr val="000066"/>
                </a:solidFill>
                <a:latin typeface="Bookman Old Style" pitchFamily="18" charset="0"/>
              </a:rPr>
              <a:t>листы. Кроме того, </a:t>
            </a:r>
            <a:r>
              <a:rPr lang="ru-RU" sz="1600" b="1" dirty="0" smtClean="0">
                <a:solidFill>
                  <a:srgbClr val="000066"/>
                </a:solidFill>
                <a:latin typeface="Bookman Old Style" pitchFamily="18" charset="0"/>
              </a:rPr>
              <a:t>большой</a:t>
            </a:r>
          </a:p>
          <a:p>
            <a:pPr algn="just"/>
            <a:r>
              <a:rPr lang="ru-RU" sz="1600" b="1" dirty="0" smtClean="0">
                <a:solidFill>
                  <a:srgbClr val="000066"/>
                </a:solidFill>
                <a:latin typeface="Bookman Old Style" pitchFamily="18" charset="0"/>
              </a:rPr>
              <a:t> </a:t>
            </a:r>
            <a:r>
              <a:rPr lang="ru-RU" sz="1600" b="1" dirty="0" smtClean="0">
                <a:solidFill>
                  <a:srgbClr val="000066"/>
                </a:solidFill>
                <a:latin typeface="Bookman Old Style" pitchFamily="18" charset="0"/>
              </a:rPr>
              <a:t>формат позволяет ребенку </a:t>
            </a:r>
            <a:r>
              <a:rPr lang="ru-RU" sz="1600" b="1" dirty="0" smtClean="0">
                <a:solidFill>
                  <a:srgbClr val="000066"/>
                </a:solidFill>
                <a:latin typeface="Bookman Old Style" pitchFamily="18" charset="0"/>
              </a:rPr>
              <a:t>не ограничивать </a:t>
            </a:r>
            <a:r>
              <a:rPr lang="ru-RU" sz="1600" b="1" dirty="0" smtClean="0">
                <a:solidFill>
                  <a:srgbClr val="000066"/>
                </a:solidFill>
                <a:latin typeface="Bookman Old Style" pitchFamily="18" charset="0"/>
              </a:rPr>
              <a:t>движения руки.</a:t>
            </a:r>
            <a:endParaRPr lang="ru-RU" b="1" dirty="0">
              <a:solidFill>
                <a:srgbClr val="000066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979712" y="2348880"/>
            <a:ext cx="6696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35696" y="188640"/>
            <a:ext cx="698477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400" dirty="0">
              <a:solidFill>
                <a:srgbClr val="002060"/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20072" y="5445224"/>
            <a:ext cx="36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ru-RU" sz="1600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pic>
        <p:nvPicPr>
          <p:cNvPr id="14338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 l="1963" t="1575" r="1963" b="991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899592" y="764704"/>
            <a:ext cx="734481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       Первая краска, с которой знакомится ребенок, гуашь. Она выпускается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в пластиковых баночках по 6 или 12 цветов. Это удобно,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так как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ребенок сам сможет выбрать нужный цвет. Для начала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достаточно четырех-шести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цветов, а затем можно дать ребенку весь набор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красок. Гуашь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- это кроющая, непрозрачная краска, поэтому при работе с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ней можно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накладывать один цвет на другой. Если краска густая,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можно развести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ее водой до консистенции сметаны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.</a:t>
            </a:r>
          </a:p>
          <a:p>
            <a:pPr algn="just"/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    </a:t>
            </a:r>
            <a:endParaRPr lang="ru-RU" sz="16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43608" y="2852936"/>
            <a:ext cx="712879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      Покупая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в магазине кисти, обратите внимание на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номер; чем кисточка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толще, тем больше номер. Для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рисования гуашью подойдут кисти, плоские или круглые (№18-20). Лучше выбрать специальные кисти - круглые, с длинным ворсом и толстой конусообразной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скругленной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ручкой. Не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забудьте о банке с водой для промывания кистей, льняных</a:t>
            </a:r>
          </a:p>
          <a:p>
            <a:pPr algn="just"/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тряпочках для удаления лишней влаги с них, а  </a:t>
            </a:r>
            <a:endParaRPr lang="ru-RU" sz="1600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just"/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также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о подставке,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которая позволит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не пачкать </a:t>
            </a:r>
            <a:endParaRPr lang="ru-RU" sz="1600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just"/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рисунок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и стол, если ребенок решил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отложить </a:t>
            </a:r>
          </a:p>
          <a:p>
            <a:pPr algn="just"/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рисование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.</a:t>
            </a:r>
            <a:endParaRPr lang="ru-RU" sz="16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979712" y="2348880"/>
            <a:ext cx="6696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35696" y="188640"/>
            <a:ext cx="698477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400" dirty="0">
              <a:solidFill>
                <a:srgbClr val="002060"/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20072" y="5445224"/>
            <a:ext cx="36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ru-RU" sz="1600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pic>
        <p:nvPicPr>
          <p:cNvPr id="14338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 l="1963" t="1575" r="1963" b="991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971600" y="908720"/>
            <a:ext cx="727280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      Для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рисования ребенку можно давать и пастель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– короткие палочки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матовых цветов. В коробке обычно 24 штуки или чуть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больше. Это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удобный для рисования материал. Только обращаться с ними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надо аккуратно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- мелки ломкие, хрупкие,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требуют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осторожности в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работе. Краем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мелка можно нарисовать тонкую линию, а боковой поверхностью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- закрасить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большие плоскости листа. Цвета пастельных мелков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легко смешиваются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друг с другом прямо на бумаге. Рисунок получается ярким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и живописным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. Недостаток мелков в том, что они пачкаются,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легко облетают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. Хранят пастельные работы в папке, переложив их тонкой</a:t>
            </a:r>
          </a:p>
          <a:p>
            <a:pPr algn="just"/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     Более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практичны восковые мелки и карандаши. Мелки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– это короткие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восковые палочки, карандаши - тоньше и длиннее. Ими легко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и мягко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рисовать,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получается</a:t>
            </a:r>
          </a:p>
          <a:p>
            <a:pPr algn="just"/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широкая фактурная линия. В руке их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держат </a:t>
            </a:r>
          </a:p>
          <a:p>
            <a:pPr algn="just"/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так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же, как обычные карандаши.</a:t>
            </a:r>
            <a:endParaRPr lang="ru-RU" sz="16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979712" y="2348880"/>
            <a:ext cx="6696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35696" y="188640"/>
            <a:ext cx="698477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400" dirty="0">
              <a:solidFill>
                <a:srgbClr val="002060"/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20072" y="5445224"/>
            <a:ext cx="36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ru-RU" sz="1600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pic>
        <p:nvPicPr>
          <p:cNvPr id="14338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 l="1963" t="1575" r="1963" b="991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971600" y="836712"/>
            <a:ext cx="734481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Bookman Old Style" pitchFamily="18" charset="0"/>
              </a:rPr>
              <a:t>О пользе </a:t>
            </a:r>
            <a:r>
              <a:rPr lang="ru-RU" sz="2000" b="1" dirty="0" smtClean="0">
                <a:solidFill>
                  <a:srgbClr val="FF0000"/>
                </a:solidFill>
                <a:latin typeface="Bookman Old Style" pitchFamily="18" charset="0"/>
              </a:rPr>
              <a:t>рисования</a:t>
            </a:r>
          </a:p>
          <a:p>
            <a:pPr algn="ctr"/>
            <a:endParaRPr lang="ru-RU" sz="1200" b="1" dirty="0" smtClean="0">
              <a:solidFill>
                <a:srgbClr val="FF0000"/>
              </a:solidFill>
              <a:latin typeface="Bookman Old Style" pitchFamily="18" charset="0"/>
            </a:endParaRPr>
          </a:p>
          <a:p>
            <a:pPr algn="just"/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      От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рисования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ребенок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получает лишь пользу. Особенно важна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связь рисования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с мышлением ребенка. При этом в работу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включаются зрительные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, двигательные, мускульно-осязаемые анализаторы. Кроме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того, рисование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развивает память, внимание, мелкую моторику, учит думать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и анализировать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, соизмерять и сравнивать, сочинять и воображать.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Для умственного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развития детей имеет большое значение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постепенное расширение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запаса знаний. Оно влияет на формирование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словарного запаса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и связной речи. Разнообразие форм предметов окружающего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мира, различные </a:t>
            </a:r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величины, многообразие оттенков цветов, пространственных</a:t>
            </a:r>
          </a:p>
          <a:p>
            <a:pPr algn="just"/>
            <a:r>
              <a:rPr lang="ru-RU" sz="1600" b="1" dirty="0" smtClean="0">
                <a:solidFill>
                  <a:srgbClr val="002060"/>
                </a:solidFill>
                <a:latin typeface="Bookman Old Style" pitchFamily="18" charset="0"/>
              </a:rPr>
              <a:t>обозначений лишь способствуют обогащению словаря.</a:t>
            </a:r>
            <a:endParaRPr lang="ru-RU" sz="16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71600" y="4437112"/>
            <a:ext cx="7200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00B050"/>
                </a:solidFill>
                <a:latin typeface="Bookman Old Style" pitchFamily="18" charset="0"/>
              </a:rPr>
              <a:t>«Истоки способностей и дарования детей — </a:t>
            </a:r>
            <a:endParaRPr lang="ru-RU" sz="1600" b="1" dirty="0" smtClean="0">
              <a:solidFill>
                <a:srgbClr val="00B050"/>
              </a:solidFill>
              <a:latin typeface="Bookman Old Style" pitchFamily="18" charset="0"/>
            </a:endParaRPr>
          </a:p>
          <a:p>
            <a:pPr algn="just"/>
            <a:r>
              <a:rPr lang="ru-RU" sz="1600" b="1" dirty="0" smtClean="0">
                <a:solidFill>
                  <a:srgbClr val="00B050"/>
                </a:solidFill>
                <a:latin typeface="Bookman Old Style" pitchFamily="18" charset="0"/>
              </a:rPr>
              <a:t>на </a:t>
            </a:r>
            <a:r>
              <a:rPr lang="ru-RU" sz="1600" b="1" dirty="0" smtClean="0">
                <a:solidFill>
                  <a:srgbClr val="00B050"/>
                </a:solidFill>
                <a:latin typeface="Bookman Old Style" pitchFamily="18" charset="0"/>
              </a:rPr>
              <a:t>кончиках их </a:t>
            </a:r>
            <a:r>
              <a:rPr lang="ru-RU" sz="1600" b="1" dirty="0" smtClean="0">
                <a:solidFill>
                  <a:srgbClr val="00B050"/>
                </a:solidFill>
                <a:latin typeface="Bookman Old Style" pitchFamily="18" charset="0"/>
              </a:rPr>
              <a:t>пальцев. От </a:t>
            </a:r>
            <a:r>
              <a:rPr lang="ru-RU" sz="1600" b="1" dirty="0" smtClean="0">
                <a:solidFill>
                  <a:srgbClr val="00B050"/>
                </a:solidFill>
                <a:latin typeface="Bookman Old Style" pitchFamily="18" charset="0"/>
              </a:rPr>
              <a:t>пальцев, образно </a:t>
            </a:r>
            <a:endParaRPr lang="ru-RU" sz="1600" b="1" dirty="0" smtClean="0">
              <a:solidFill>
                <a:srgbClr val="00B050"/>
              </a:solidFill>
              <a:latin typeface="Bookman Old Style" pitchFamily="18" charset="0"/>
            </a:endParaRPr>
          </a:p>
          <a:p>
            <a:pPr algn="just"/>
            <a:r>
              <a:rPr lang="ru-RU" sz="1600" b="1" dirty="0" smtClean="0">
                <a:solidFill>
                  <a:srgbClr val="00B050"/>
                </a:solidFill>
                <a:latin typeface="Bookman Old Style" pitchFamily="18" charset="0"/>
              </a:rPr>
              <a:t>говоря</a:t>
            </a:r>
            <a:r>
              <a:rPr lang="ru-RU" sz="1600" b="1" dirty="0" smtClean="0">
                <a:solidFill>
                  <a:srgbClr val="00B050"/>
                </a:solidFill>
                <a:latin typeface="Bookman Old Style" pitchFamily="18" charset="0"/>
              </a:rPr>
              <a:t>, идут тончайшие нити — ручейки, </a:t>
            </a:r>
            <a:r>
              <a:rPr lang="ru-RU" sz="1600" b="1" dirty="0" smtClean="0">
                <a:solidFill>
                  <a:srgbClr val="00B050"/>
                </a:solidFill>
                <a:latin typeface="Bookman Old Style" pitchFamily="18" charset="0"/>
              </a:rPr>
              <a:t>которые </a:t>
            </a:r>
          </a:p>
          <a:p>
            <a:pPr algn="just"/>
            <a:r>
              <a:rPr lang="ru-RU" sz="1600" b="1" dirty="0" smtClean="0">
                <a:solidFill>
                  <a:srgbClr val="00B050"/>
                </a:solidFill>
                <a:latin typeface="Bookman Old Style" pitchFamily="18" charset="0"/>
              </a:rPr>
              <a:t>питают </a:t>
            </a:r>
            <a:r>
              <a:rPr lang="ru-RU" sz="1600" b="1" dirty="0" smtClean="0">
                <a:solidFill>
                  <a:srgbClr val="00B050"/>
                </a:solidFill>
                <a:latin typeface="Bookman Old Style" pitchFamily="18" charset="0"/>
              </a:rPr>
              <a:t>источник творческой мысли. </a:t>
            </a:r>
            <a:endParaRPr lang="ru-RU" sz="1600" b="1" dirty="0" smtClean="0">
              <a:solidFill>
                <a:srgbClr val="00B050"/>
              </a:solidFill>
              <a:latin typeface="Bookman Old Style" pitchFamily="18" charset="0"/>
            </a:endParaRPr>
          </a:p>
          <a:p>
            <a:pPr algn="just"/>
            <a:r>
              <a:rPr lang="ru-RU" sz="1600" b="1" dirty="0" smtClean="0">
                <a:solidFill>
                  <a:srgbClr val="00B050"/>
                </a:solidFill>
                <a:latin typeface="Bookman Old Style" pitchFamily="18" charset="0"/>
              </a:rPr>
              <a:t>Другими </a:t>
            </a:r>
            <a:r>
              <a:rPr lang="ru-RU" sz="1600" b="1" dirty="0" smtClean="0">
                <a:solidFill>
                  <a:srgbClr val="00B050"/>
                </a:solidFill>
                <a:latin typeface="Bookman Old Style" pitchFamily="18" charset="0"/>
              </a:rPr>
              <a:t>словами, чем </a:t>
            </a:r>
            <a:r>
              <a:rPr lang="ru-RU" sz="1600" b="1" dirty="0" smtClean="0">
                <a:solidFill>
                  <a:srgbClr val="00B050"/>
                </a:solidFill>
                <a:latin typeface="Bookman Old Style" pitchFamily="18" charset="0"/>
              </a:rPr>
              <a:t>больше мастерства </a:t>
            </a:r>
          </a:p>
          <a:p>
            <a:pPr algn="just"/>
            <a:r>
              <a:rPr lang="ru-RU" sz="1600" b="1" dirty="0" smtClean="0">
                <a:solidFill>
                  <a:srgbClr val="00B050"/>
                </a:solidFill>
                <a:latin typeface="Bookman Old Style" pitchFamily="18" charset="0"/>
              </a:rPr>
              <a:t>в </a:t>
            </a:r>
            <a:r>
              <a:rPr lang="ru-RU" sz="1600" b="1" dirty="0" smtClean="0">
                <a:solidFill>
                  <a:srgbClr val="00B050"/>
                </a:solidFill>
                <a:latin typeface="Bookman Old Style" pitchFamily="18" charset="0"/>
              </a:rPr>
              <a:t>детской руке, тем умнее ребенок».</a:t>
            </a:r>
            <a:endParaRPr lang="ru-RU" sz="1600" b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612</Words>
  <Application>Microsoft Office PowerPoint</Application>
  <PresentationFormat>Экран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наталья мусанова</cp:lastModifiedBy>
  <cp:revision>3</cp:revision>
  <dcterms:modified xsi:type="dcterms:W3CDTF">2025-01-26T20:50:23Z</dcterms:modified>
</cp:coreProperties>
</file>