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75" r:id="rId6"/>
    <p:sldId id="276" r:id="rId7"/>
    <p:sldId id="259" r:id="rId8"/>
    <p:sldId id="273" r:id="rId9"/>
    <p:sldId id="262" r:id="rId10"/>
    <p:sldId id="277" r:id="rId11"/>
    <p:sldId id="278" r:id="rId12"/>
    <p:sldId id="279" r:id="rId13"/>
    <p:sldId id="261" r:id="rId14"/>
    <p:sldId id="280" r:id="rId15"/>
    <p:sldId id="263" r:id="rId16"/>
    <p:sldId id="264" r:id="rId17"/>
    <p:sldId id="265" r:id="rId18"/>
    <p:sldId id="272" r:id="rId19"/>
    <p:sldId id="281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4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8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550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4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878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6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4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1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7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3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5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9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1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7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6C95A-0BFB-416F-914A-EEBBE3071B0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9972BE-52AC-4CC1-BFA5-5848A35F1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307E27-8FEA-47C1-C53A-1E7B1B54A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8" y="0"/>
            <a:ext cx="11798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u="sng" dirty="0">
                <a:solidFill>
                  <a:srgbClr val="C00000"/>
                </a:solidFill>
              </a:rPr>
              <a:t>ИСКЛЮЧЕНИЕ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ECA93BB-9CE7-118C-06E5-EE836E4B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406" y="1540189"/>
            <a:ext cx="10226228" cy="3262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ЧТО МОЖНО ИСКЛЮЧИТЬ?</a:t>
            </a:r>
          </a:p>
          <a:p>
            <a:r>
              <a:rPr lang="ru-RU" sz="2000" b="1" dirty="0"/>
              <a:t>ОДНОРОДНЫЕ ЧЛЕНЫ ПРЕДЛОЖЕНИЯ</a:t>
            </a:r>
          </a:p>
          <a:p>
            <a:r>
              <a:rPr lang="ru-RU" sz="2000" b="1" dirty="0"/>
              <a:t>ПОВТОРЫ, ОДНОТИПНЫЕ ПРИМЕРЫ</a:t>
            </a:r>
          </a:p>
          <a:p>
            <a:r>
              <a:rPr lang="ru-RU" sz="2000" b="1" dirty="0"/>
              <a:t>ВВОДНЫЕ СЛОВА</a:t>
            </a:r>
          </a:p>
          <a:p>
            <a:r>
              <a:rPr lang="ru-RU" sz="2000" b="1" dirty="0"/>
              <a:t>ПРИМЕРЫ, ПОДРОБНОСТИ, ДЕТАЛИ</a:t>
            </a:r>
          </a:p>
          <a:p>
            <a:r>
              <a:rPr lang="ru-RU" sz="2000" b="1" dirty="0"/>
              <a:t>СЛОВА И ПРЕДЛОЖЕНИЯ, КОТОРЫЕ НЕ ВЛИЯЮТ НА ХОД АВТОРСКОЙ МЫСЛИ</a:t>
            </a:r>
          </a:p>
          <a:p>
            <a:r>
              <a:rPr lang="ru-RU" sz="2000" b="1" dirty="0"/>
              <a:t>ДАТЫ, ЕСЛИ ОНИ НЕ ВАЖНЫ ДЛЯ ПЕРЕДАЧИ ОСНОВНОЙ МЫСЛИ ТЕКСТА.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F6097F-5E97-F02C-9875-4B3A85A2B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52" y="-186431"/>
            <a:ext cx="1958266" cy="1958266"/>
          </a:xfrm>
          <a:prstGeom prst="rect">
            <a:avLst/>
          </a:prstGeom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id="{B042D245-2CC2-F724-9050-77032E9E9FD6}"/>
              </a:ext>
            </a:extLst>
          </p:cNvPr>
          <p:cNvSpPr txBox="1">
            <a:spLocks/>
          </p:cNvSpPr>
          <p:nvPr/>
        </p:nvSpPr>
        <p:spPr>
          <a:xfrm>
            <a:off x="1421907" y="4737917"/>
            <a:ext cx="10226228" cy="3262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ПРИМЕР</a:t>
            </a:r>
            <a:r>
              <a:rPr lang="ru-RU" sz="2000" b="1" dirty="0">
                <a:solidFill>
                  <a:srgbClr val="002060"/>
                </a:solidFill>
              </a:rPr>
              <a:t>: УЛЫБКА МУЖЧИНЫ БЫЛА ТАКОЙ РАДОСТНОЙ, ПРИВЕТЛИВОЙ И СВЕТЛОЙ, ЧТО МГНОВЕННО РАСПРОСТРАНЯЛА ХОРОШЕЕ НАСТРОЕНИЕ СРЕДИ ВСЕХ ВОКРУГ.</a:t>
            </a:r>
          </a:p>
          <a:p>
            <a:pPr marL="0" indent="0">
              <a:buFont typeface="Wingdings 3" charset="2"/>
              <a:buNone/>
            </a:pPr>
            <a:r>
              <a:rPr lang="ru-RU" sz="2000" b="1" dirty="0">
                <a:solidFill>
                  <a:srgbClr val="002060"/>
                </a:solidFill>
              </a:rPr>
              <a:t>УЛЫБКА МУЖЧИНЫ БЫЛА ТАКОЙ ПРИВЕТЛИВОЙ, ЧТО МГНОВЕННО РАСПРОСТРАНЯЛА ХОРОШЕЕ НАСТРОЕНИЕ СРЕДИ ВСЕХ ВОКРУГ</a:t>
            </a:r>
            <a:endParaRPr lang="ru-RU" sz="2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FE5383-EF80-584A-BB9D-26B5ED24B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5" y="5584055"/>
            <a:ext cx="1119326" cy="11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2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414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>
                <a:solidFill>
                  <a:srgbClr val="C00000"/>
                </a:solidFill>
              </a:rPr>
              <a:t>ЗАМЕНА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ECA93BB-9CE7-118C-06E5-EE836E4B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564" y="714439"/>
            <a:ext cx="11034096" cy="22949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ЧТО МОЖНО ЗАМЕНИТЬ?</a:t>
            </a:r>
          </a:p>
          <a:p>
            <a:r>
              <a:rPr lang="ru-RU" sz="2000" b="1" dirty="0"/>
              <a:t>ПРЯМУЮ РЕЧЬ = КОСЕННУЮ</a:t>
            </a:r>
          </a:p>
          <a:p>
            <a:r>
              <a:rPr lang="ru-RU" sz="2000" b="1" dirty="0"/>
              <a:t>ОДНОРОДНЫЕ ЧЛЕНЫ=ОБОБЩАЮЩИМ СЛОВОМ</a:t>
            </a:r>
          </a:p>
          <a:p>
            <a:r>
              <a:rPr lang="ru-RU" sz="2000" b="1" dirty="0"/>
              <a:t>СЛОЖНОЕ ПРЕДЛОДЕНИЕ= ПРОСТЫМ</a:t>
            </a:r>
          </a:p>
          <a:p>
            <a:r>
              <a:rPr lang="ru-RU" sz="2000" b="1" dirty="0"/>
              <a:t>ЧАСТИ ТЕКСТА ОДНИМ ПРЕДЛОЖЕНИЕМ</a:t>
            </a:r>
          </a:p>
          <a:p>
            <a:r>
              <a:rPr lang="ru-RU" sz="2000" b="1" dirty="0"/>
              <a:t>СЛОВА=МЕСТОИМЕНИЯМИ</a:t>
            </a:r>
          </a:p>
          <a:p>
            <a:r>
              <a:rPr lang="ru-RU" sz="2000" b="1" dirty="0"/>
              <a:t>ФРАГМЕНТЫ ПРЕДЛОДЕНИЯ=ОДНИМ СЛОВОМ/СЛОВОСОЧЕТАНИЕМ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B042D245-2CC2-F724-9050-77032E9E9FD6}"/>
              </a:ext>
            </a:extLst>
          </p:cNvPr>
          <p:cNvSpPr txBox="1">
            <a:spLocks/>
          </p:cNvSpPr>
          <p:nvPr/>
        </p:nvSpPr>
        <p:spPr>
          <a:xfrm>
            <a:off x="982886" y="3009403"/>
            <a:ext cx="10226228" cy="3262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ПРИМЕР 1</a:t>
            </a:r>
            <a:r>
              <a:rPr lang="ru-RU" sz="2000" b="1" dirty="0">
                <a:solidFill>
                  <a:srgbClr val="002060"/>
                </a:solidFill>
              </a:rPr>
              <a:t>: ДЕДУШКА КАК-ТО СКАЗАЛ МНЕ: «ЧТЕНИЕ-ЭТО ПУТЕШЕСТВИЕ УМА, КОТОРОЕ РАСКРЫВАЕТ НОВЫЕ ГОРИЗОНТЫ ЗНАНИЙ И ОБОГАЩАЕТ ДУШУ ОПЫТОМ.» </a:t>
            </a:r>
          </a:p>
          <a:p>
            <a:pPr marL="0" indent="0">
              <a:buFont typeface="Wingdings 3" charset="2"/>
              <a:buNone/>
            </a:pPr>
            <a:r>
              <a:rPr lang="ru-RU" sz="2000" b="1" dirty="0">
                <a:solidFill>
                  <a:srgbClr val="002060"/>
                </a:solidFill>
              </a:rPr>
              <a:t>ДЕДУШКА КАК-ТО СКАЗАЛ МНЕ,ЧТО ЧТЕНИЕ-ЭТО ПУТЕШЕСТВИЕ УМА, КОТОРОЕ РАСКРЫВАЕТ НОВЫЕ ГОРИЗОНТЫ ЗНАНИЙ И ОБОГАЩАЕТ ДУШУ ОПЫТОМ.</a:t>
            </a:r>
          </a:p>
          <a:p>
            <a:pPr marL="0" indent="0" algn="ctr">
              <a:buFont typeface="Wingdings 3" charset="2"/>
              <a:buNone/>
            </a:pPr>
            <a:r>
              <a:rPr lang="ru-RU" sz="1400" b="1" dirty="0">
                <a:solidFill>
                  <a:srgbClr val="002060"/>
                </a:solidFill>
              </a:rPr>
              <a:t>ПРЯМАЯ РЕЧЬ=КОСВЕННАЯ</a:t>
            </a:r>
          </a:p>
          <a:p>
            <a:pPr marL="0" indent="0">
              <a:buFont typeface="Wingdings 3" charset="2"/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ПРИМЕР 2</a:t>
            </a:r>
            <a:r>
              <a:rPr lang="ru-RU" sz="2000" b="1" dirty="0">
                <a:solidFill>
                  <a:srgbClr val="002060"/>
                </a:solidFill>
              </a:rPr>
              <a:t>: В САДУ РОСЛИ РОЗЫ, НЕЖНЫЕ ПИОНЫ И ИЗЯЩНЫЕ ТЮЛЬПАНЫ И РАДОВАЛИ СЕМЬЮ.</a:t>
            </a:r>
          </a:p>
          <a:p>
            <a:pPr marL="0" indent="0">
              <a:buFont typeface="Wingdings 3" charset="2"/>
              <a:buNone/>
            </a:pPr>
            <a:r>
              <a:rPr lang="ru-RU" sz="2000" b="1" dirty="0">
                <a:solidFill>
                  <a:srgbClr val="002060"/>
                </a:solidFill>
              </a:rPr>
              <a:t>В САДУ РОСЛИ ЦВЕТЫ И РАДОВАЛИ СЕМЬЮ.</a:t>
            </a:r>
          </a:p>
          <a:p>
            <a:pPr marL="0" indent="0" algn="ctr">
              <a:buFont typeface="Wingdings 3" charset="2"/>
              <a:buNone/>
            </a:pPr>
            <a:r>
              <a:rPr lang="ru-RU" sz="1500" b="1" dirty="0">
                <a:solidFill>
                  <a:srgbClr val="002060"/>
                </a:solidFill>
              </a:rPr>
              <a:t>ОДНОРОДНЫЕ ЧЛЕНЫ=ОБОБЩАЮЩЕЕ СЛОВО</a:t>
            </a:r>
          </a:p>
          <a:p>
            <a:pPr marL="0" indent="0">
              <a:buFont typeface="Wingdings 3" charset="2"/>
              <a:buNone/>
            </a:pPr>
            <a:endParaRPr lang="ru-RU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7A4518-E779-60F9-31BB-4D4FFB85A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3760433"/>
            <a:ext cx="754602" cy="7546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943D8-C5DE-59F0-B314-DADF44CEB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1" y="5266065"/>
            <a:ext cx="804169" cy="8041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D7C887-7F74-6EEB-0646-ECC8E91397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06" y="-290290"/>
            <a:ext cx="1469994" cy="14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1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414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>
                <a:solidFill>
                  <a:srgbClr val="C00000"/>
                </a:solidFill>
              </a:rPr>
              <a:t>ОБОБЩЕНИЕ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ECA93BB-9CE7-118C-06E5-EE836E4B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904" y="1553634"/>
            <a:ext cx="11034096" cy="2294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ЧТО МОЖНО ОБОБЩИТЬ?</a:t>
            </a:r>
          </a:p>
          <a:p>
            <a:r>
              <a:rPr lang="ru-RU" sz="2000" b="1" dirty="0"/>
              <a:t>НЕСКОЛЬКО ПРЕДЛОЖЕНИЙ</a:t>
            </a:r>
          </a:p>
          <a:p>
            <a:r>
              <a:rPr lang="ru-RU" sz="2000" b="1" dirty="0"/>
              <a:t>ЭТАПЫ ПРОЦЕССА+ЕДИНЫЙ ПРОЦЕСС</a:t>
            </a:r>
          </a:p>
          <a:p>
            <a:r>
              <a:rPr lang="ru-RU" sz="2000" b="1" dirty="0"/>
              <a:t>ОТДЕЛЬНЫЕ ЯВЛЕНИЯ ИЛИ ПРЕДМЕТЫ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B042D245-2CC2-F724-9050-77032E9E9FD6}"/>
              </a:ext>
            </a:extLst>
          </p:cNvPr>
          <p:cNvSpPr txBox="1">
            <a:spLocks/>
          </p:cNvSpPr>
          <p:nvPr/>
        </p:nvSpPr>
        <p:spPr>
          <a:xfrm>
            <a:off x="982886" y="3848598"/>
            <a:ext cx="10226228" cy="3262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ПРИМЕР: </a:t>
            </a:r>
            <a:r>
              <a:rPr lang="ru-RU" sz="2000" b="1" dirty="0">
                <a:solidFill>
                  <a:srgbClr val="002060"/>
                </a:solidFill>
              </a:rPr>
              <a:t>ОНА НАРЕЗАЛА ОВОЩИ, СДЕЛАЛА ЗАЖАРКУ, СВАРИЛА БУЛЬОН, И В ИТОГЕ У НЕЕ ПОЛУЧИЛСЯ АРОМАТНЫЙ И ВКУСНЫЙ БОРЩ.</a:t>
            </a:r>
          </a:p>
          <a:p>
            <a:pPr marL="0" indent="0">
              <a:buFont typeface="Wingdings 3" charset="2"/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ru-RU" sz="2000" b="1" dirty="0">
                <a:solidFill>
                  <a:srgbClr val="002060"/>
                </a:solidFill>
              </a:rPr>
              <a:t>ОНА НАЧАЛА ГОТОВИТЬ ОБЕД, И В ИТОГЕ У НЕЕ ПОЛУЧИЛСЯ АРОМАТНЫЙ И ВКУСНЫЙ БОРЩ.</a:t>
            </a:r>
            <a:endParaRPr lang="ru-RU" sz="1500" b="1" dirty="0">
              <a:solidFill>
                <a:srgbClr val="002060"/>
              </a:solidFill>
            </a:endParaRPr>
          </a:p>
          <a:p>
            <a:pPr marL="0" indent="0">
              <a:buFont typeface="Wingdings 3" charset="2"/>
              <a:buNone/>
            </a:pPr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0DD716-3389-8597-BFCB-F310885CC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92" y="-91282"/>
            <a:ext cx="1198485" cy="11984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51FE4A-2931-A2FC-9623-29270B03D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8" y="4554244"/>
            <a:ext cx="1280890" cy="12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0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948" y="0"/>
            <a:ext cx="8911687" cy="584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ОТДОХНЕМ НЕМНОЖКО…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6768167D-5E00-5C60-2533-9100AD5CD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30" y="954738"/>
            <a:ext cx="7071121" cy="5303341"/>
          </a:xfrm>
        </p:spPr>
      </p:pic>
    </p:spTree>
    <p:extLst>
      <p:ext uri="{BB962C8B-B14F-4D97-AF65-F5344CB8AC3E}">
        <p14:creationId xmlns:p14="http://schemas.microsoft.com/office/powerpoint/2010/main" val="68321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948" y="0"/>
            <a:ext cx="8911687" cy="584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ЗАКРЕПЛЯЕМ…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9DF3F1F-3245-9818-EC1F-E00B7373A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798284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Некоторые считают, что человек взрослеет в каком-нибудь определённом возрасте, например, в 18 лет, когда он становится совершеннолетним. Но есть люди, которые ив более старшем возрасте остаются детьми. Что же значит быть взрослым?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Некоторые считают, что человек взрослеет в определённом возрасте. Но есть люди, которые всегда остаются детьми. Что </a:t>
            </a:r>
            <a:r>
              <a:rPr lang="ru-RU" b="1" dirty="0" err="1">
                <a:solidFill>
                  <a:srgbClr val="FF0000"/>
                </a:solidFill>
              </a:rPr>
              <a:t>жезначит</a:t>
            </a:r>
            <a:r>
              <a:rPr lang="ru-RU" b="1" dirty="0">
                <a:solidFill>
                  <a:srgbClr val="FF0000"/>
                </a:solidFill>
              </a:rPr>
              <a:t> быть взрослым?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023E8-ADF6-1FC6-3FCC-8161A59F416C}"/>
              </a:ext>
            </a:extLst>
          </p:cNvPr>
          <p:cNvSpPr txBox="1"/>
          <p:nvPr/>
        </p:nvSpPr>
        <p:spPr>
          <a:xfrm>
            <a:off x="1784412" y="1027136"/>
            <a:ext cx="8911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укажите, какие </a:t>
            </a:r>
            <a:r>
              <a:rPr lang="ru-RU" sz="2400" b="1" dirty="0">
                <a:solidFill>
                  <a:srgbClr val="FF0000"/>
                </a:solidFill>
              </a:rPr>
              <a:t>приём сжатия используется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0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>
            <a:extLst>
              <a:ext uri="{FF2B5EF4-FFF2-40B4-BE49-F238E27FC236}">
                <a16:creationId xmlns:a16="http://schemas.microsoft.com/office/drawing/2014/main" id="{A8D235EF-B617-8FFD-47BF-C3577590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30" y="1571348"/>
            <a:ext cx="10323883" cy="4340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Взрослость означает самостоятельность, то есть умение обходиться без чьей-либо помощи, опеки. Человек, обладающий этим качеством, всё делает сам и не ждёт поддержки от других. Он понимает, что свои трудности должен преодолевать сам. Конечно, бывают ситуации, когда человеку одному не справиться. Тогда приходится просить помощи у друзей, родственников и знакомых. Но в целом самостоятельному, взрослому человеку не свойственно надеяться на других. Некоторые считают, что человек взрослеет в определённом возрасте. Но есть люди, которые всегда остаются детьми. Что же значит быть взрослым</a:t>
            </a:r>
            <a:r>
              <a:rPr lang="ru-RU" b="1" dirty="0"/>
              <a:t>?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Взрослость означает самостоятельность. Человек, обладающий этим качеством, всё делает сам. Конечно, бывает, что человеку одному не справиться. Тогда приходится просить помощи у окружающих. Но в целом самостоятельный человек не надеется на других.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B9A2C-2349-2A3D-41EF-AFF8F8764E69}"/>
              </a:ext>
            </a:extLst>
          </p:cNvPr>
          <p:cNvSpPr txBox="1"/>
          <p:nvPr/>
        </p:nvSpPr>
        <p:spPr>
          <a:xfrm>
            <a:off x="2148396" y="822949"/>
            <a:ext cx="8911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укажите, какие </a:t>
            </a:r>
            <a:r>
              <a:rPr lang="ru-RU" sz="2400" b="1" dirty="0">
                <a:solidFill>
                  <a:srgbClr val="FF0000"/>
                </a:solidFill>
              </a:rPr>
              <a:t>приём сжатия используется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5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>
            <a:extLst>
              <a:ext uri="{FF2B5EF4-FFF2-40B4-BE49-F238E27FC236}">
                <a16:creationId xmlns:a16="http://schemas.microsoft.com/office/drawing/2014/main" id="{19F23390-6385-2A65-7624-C0E6998CCB86}"/>
              </a:ext>
            </a:extLst>
          </p:cNvPr>
          <p:cNvSpPr txBox="1">
            <a:spLocks/>
          </p:cNvSpPr>
          <p:nvPr/>
        </p:nvSpPr>
        <p:spPr>
          <a:xfrm>
            <a:off x="1677880" y="2015231"/>
            <a:ext cx="10323883" cy="434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b="1" dirty="0">
                <a:solidFill>
                  <a:schemeClr val="tx1"/>
                </a:solidFill>
              </a:rPr>
              <a:t>Есть такое выражение: руке следует ждать помощи только от плеча. Самостоятельный человек умеет отвечать за себя, свои дела и поступки. Он сам планирует свою жизнь и оценивает себя, не полагаясь на чьё-то мнение. Он понимает, что многое в жизни зависит от него самого. Быть взрослым - значит отвечать за кого-то ещё. Но для этого тоже надо стать самостоятельным, уметь принимать решения. Взрослость зависит не от возраста, а от жизненного опыта, от стремления прожить жизнь без нянек.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ru-RU" b="1" dirty="0">
                <a:solidFill>
                  <a:srgbClr val="FF0000"/>
                </a:solidFill>
              </a:rPr>
              <a:t>Есть выражение: руке следует ждать помощи только от плеча. Самостоятельный человек сам отвечает за свои поступки, планирует свою жизнь и оценивает себя, понимая, что многое зависит от него самого. Быть взрослым - значит отвечать за кого-то ещё. Но для этого тоже надо стать самостоятельным. Взрослость зависит не </a:t>
            </a:r>
            <a:r>
              <a:rPr lang="ru-RU" b="1" dirty="0" err="1">
                <a:solidFill>
                  <a:srgbClr val="FF0000"/>
                </a:solidFill>
              </a:rPr>
              <a:t>отвозраста</a:t>
            </a:r>
            <a:r>
              <a:rPr lang="ru-RU" b="1" dirty="0">
                <a:solidFill>
                  <a:srgbClr val="FF0000"/>
                </a:solidFill>
              </a:rPr>
              <a:t>, а от жизненного опыта.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D2BA0-604E-C207-DEEE-E042F6891FA4}"/>
              </a:ext>
            </a:extLst>
          </p:cNvPr>
          <p:cNvSpPr txBox="1"/>
          <p:nvPr/>
        </p:nvSpPr>
        <p:spPr>
          <a:xfrm>
            <a:off x="2148396" y="822949"/>
            <a:ext cx="8911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укажите, какие </a:t>
            </a:r>
            <a:r>
              <a:rPr lang="ru-RU" sz="2400" b="1" dirty="0">
                <a:solidFill>
                  <a:srgbClr val="FF0000"/>
                </a:solidFill>
              </a:rPr>
              <a:t>приём сжатия используется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368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0017" y="166977"/>
            <a:ext cx="10561983" cy="6691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Война была для детей жестокой и грубой школой. Они сидели не за партами, а в мёрзлых окопах, и перед ними были не тетради, а бронебойные снаряды и пулемётные ленты. Они ещё не обладали жизненным опытом и поэтому не понимали истинной ценности простых вещей, которым не придаёшь значения в повседневной мирной жизни. Война наполнила их душевный опыт до предела. Они могли плакать не от горя, а от ненависти, могли по-детски радоваться весеннему журавлиному клину, как никогда не радовались ни до войны, ни после войны, с нежностью хранить в душе тепло ушедшей юности. Те, кто остался в живых, вернулись с войны, сумев сохранить в себе чистый, лучезарный мир, веру и надежду, став непримиримее к несправедливости, добрее к добру. Хотя война и стала уже историей, но память о ней должна жить, ведь главные участники истории - это Люди и Время. Не забывать Время - это значит не забывать Людей. Не забывать Людей - это значит </a:t>
            </a:r>
            <a:r>
              <a:rPr lang="ru-RU" sz="2400" b="1" dirty="0" err="1">
                <a:solidFill>
                  <a:schemeClr val="tx1"/>
                </a:solidFill>
              </a:rPr>
              <a:t>незабывать</a:t>
            </a:r>
            <a:r>
              <a:rPr lang="ru-RU" sz="2400" b="1" dirty="0">
                <a:solidFill>
                  <a:schemeClr val="tx1"/>
                </a:solidFill>
              </a:rPr>
              <a:t> Время. (155 слов)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5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530" y="624110"/>
            <a:ext cx="10360549" cy="12808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ЗАКРЕПИМ….</a:t>
            </a: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3085BC8C-41A5-7615-2F5C-28E8D6C8C458}"/>
              </a:ext>
            </a:extLst>
          </p:cNvPr>
          <p:cNvSpPr txBox="1">
            <a:spLocks/>
          </p:cNvSpPr>
          <p:nvPr/>
        </p:nvSpPr>
        <p:spPr>
          <a:xfrm>
            <a:off x="1479504" y="154018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ЧТО ТАКОЕ ТЕКСТ?</a:t>
            </a:r>
          </a:p>
          <a:p>
            <a:r>
              <a:rPr lang="ru-RU" sz="3200" b="1" dirty="0"/>
              <a:t>ОСНОВНЫЕ ПРИЗНАКИ ТЕКСТА?</a:t>
            </a:r>
          </a:p>
          <a:p>
            <a:r>
              <a:rPr lang="ru-RU" sz="3200" b="1" dirty="0"/>
              <a:t>ЧТО ТАКОЕ ТЕМА ТЕКСТА?</a:t>
            </a:r>
          </a:p>
          <a:p>
            <a:r>
              <a:rPr lang="ru-RU" sz="3200" b="1" dirty="0"/>
              <a:t>ЧТО ТАКОЕ ОСНОВНАЯ МЫСЛЬ ТЕКСТА?</a:t>
            </a:r>
          </a:p>
          <a:p>
            <a:r>
              <a:rPr lang="ru-RU" sz="3200" b="1" dirty="0"/>
              <a:t>ЧТО ЗНАЧИТ «СЖАТЬ ТЕКСТ»?</a:t>
            </a:r>
          </a:p>
          <a:p>
            <a:r>
              <a:rPr lang="ru-RU" sz="3200" b="1" dirty="0"/>
              <a:t>КАКИЕ СПОСОБЫ СЖАТИЯ СУЩЕСТВУЮТ?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A722C0-F15A-356A-AB82-7727A03DB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04" y="326454"/>
            <a:ext cx="5004984" cy="39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530" y="624110"/>
            <a:ext cx="10360549" cy="12808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ЗАКРЕПИМ….</a:t>
            </a: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3085BC8C-41A5-7615-2F5C-28E8D6C8C458}"/>
              </a:ext>
            </a:extLst>
          </p:cNvPr>
          <p:cNvSpPr txBox="1">
            <a:spLocks/>
          </p:cNvSpPr>
          <p:nvPr/>
        </p:nvSpPr>
        <p:spPr>
          <a:xfrm>
            <a:off x="1479504" y="154018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5C6C08-4F8F-BE35-7547-30E30B48B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0" y="0"/>
            <a:ext cx="11885119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546" y="1011639"/>
            <a:ext cx="10424159" cy="1280890"/>
          </a:xfrm>
        </p:spPr>
        <p:txBody>
          <a:bodyPr>
            <a:noAutofit/>
          </a:bodyPr>
          <a:lstStyle/>
          <a:p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                                             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                                 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244D55-A718-12FD-C4FA-FB030CFBD0D7}"/>
              </a:ext>
            </a:extLst>
          </p:cNvPr>
          <p:cNvSpPr txBox="1">
            <a:spLocks/>
          </p:cNvSpPr>
          <p:nvPr/>
        </p:nvSpPr>
        <p:spPr>
          <a:xfrm>
            <a:off x="2127312" y="3086056"/>
            <a:ext cx="8458200" cy="2786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СТР.62 УПР. 122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AB4F53-A54D-B909-2348-08812D077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32" y="574425"/>
            <a:ext cx="9135122" cy="215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74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530" y="624110"/>
            <a:ext cx="10360549" cy="128089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3085BC8C-41A5-7615-2F5C-28E8D6C8C458}"/>
              </a:ext>
            </a:extLst>
          </p:cNvPr>
          <p:cNvSpPr txBox="1">
            <a:spLocks/>
          </p:cNvSpPr>
          <p:nvPr/>
        </p:nvSpPr>
        <p:spPr>
          <a:xfrm>
            <a:off x="1479504" y="154018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A23CB6-04E7-181C-2735-5EA53054F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" y="168676"/>
            <a:ext cx="11443316" cy="64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9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546" y="1011639"/>
            <a:ext cx="10424159" cy="128089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“Кратко да ясно, оттого и прекрасно”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                                             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                                   (пословица)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370520-6D54-7AB2-FC5F-6BB43C09B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58" y="2255177"/>
            <a:ext cx="4463525" cy="35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1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ДВАДЦАТЬ ЧЕТВЕРТОЕ СЕНТЯБРЯ</a:t>
            </a: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КЛАССНАЯ РАБОТА</a:t>
            </a: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ТЕМА: Информационная переработка текста. Способы сокращения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80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/>
              <a:t>ЦЕЛИ И ЗАДАЧИ: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E4AE5C1-2FA0-6CBD-DAB1-CCFE21A2C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7248" y="2275642"/>
            <a:ext cx="6205023" cy="41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7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ВСПОМНИМ…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FBEACCD-2D8E-E771-5D5E-61E83E3EB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06" y="2027068"/>
            <a:ext cx="8915400" cy="3777622"/>
          </a:xfrm>
        </p:spPr>
        <p:txBody>
          <a:bodyPr>
            <a:normAutofit/>
          </a:bodyPr>
          <a:lstStyle/>
          <a:p>
            <a:r>
              <a:rPr lang="ru-RU" sz="3200" b="1" dirty="0"/>
              <a:t>ЧТО ТАКОЕ ТЕКСТ?</a:t>
            </a:r>
          </a:p>
          <a:p>
            <a:r>
              <a:rPr lang="ru-RU" sz="3200" b="1" dirty="0"/>
              <a:t>ОСНОВНЫЕ ПРИЗНАКИ ТЕКСТА?</a:t>
            </a:r>
          </a:p>
          <a:p>
            <a:r>
              <a:rPr lang="ru-RU" sz="3200" b="1" dirty="0"/>
              <a:t>ЧТО ТАКОЕ ТЕМА ТЕКСТА?</a:t>
            </a:r>
          </a:p>
          <a:p>
            <a:r>
              <a:rPr lang="ru-RU" sz="3200" b="1" dirty="0"/>
              <a:t>ЧТО ТАКОЕ ОСНОВНАЯ МЫСЛЬ ТЕКСТА?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25E16D-171A-BEB5-4B48-6521787B2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56" y="1264555"/>
            <a:ext cx="5651539" cy="44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544" y="676373"/>
            <a:ext cx="10736912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u="sng" dirty="0">
                <a:solidFill>
                  <a:srgbClr val="C00000"/>
                </a:solidFill>
              </a:rPr>
              <a:t>ЗАПОМНИ!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D4B7AA48-7ACC-1D00-A624-935E5859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40" y="1642369"/>
            <a:ext cx="10208473" cy="4962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>
                <a:solidFill>
                  <a:srgbClr val="C00000"/>
                </a:solidFill>
              </a:rPr>
              <a:t>   </a:t>
            </a:r>
            <a:r>
              <a:rPr lang="ru-RU" sz="2800" b="1" u="sng" dirty="0">
                <a:solidFill>
                  <a:srgbClr val="C00000"/>
                </a:solidFill>
              </a:rPr>
              <a:t>ТЕМА  ТЕКСТА </a:t>
            </a:r>
            <a:r>
              <a:rPr lang="ru-RU" sz="2800" b="1" dirty="0">
                <a:solidFill>
                  <a:srgbClr val="002060"/>
                </a:solidFill>
              </a:rPr>
              <a:t>– это то, о чем в нем говорится, что положено в его основу.</a:t>
            </a:r>
          </a:p>
          <a:p>
            <a:pPr>
              <a:buNone/>
            </a:pPr>
            <a:r>
              <a:rPr lang="ru-RU" sz="2800" b="1" dirty="0"/>
              <a:t>    </a:t>
            </a:r>
            <a:r>
              <a:rPr lang="ru-RU" sz="2800" b="1" dirty="0">
                <a:solidFill>
                  <a:srgbClr val="002060"/>
                </a:solidFill>
              </a:rPr>
              <a:t>Можно задать вопрос</a:t>
            </a:r>
            <a:r>
              <a:rPr lang="ru-RU" sz="2800" b="1" dirty="0">
                <a:solidFill>
                  <a:srgbClr val="FF0000"/>
                </a:solidFill>
              </a:rPr>
              <a:t>: о чем говорится в тексте? 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    </a:t>
            </a:r>
            <a:r>
              <a:rPr lang="ru-RU" sz="2800" b="1" u="sng" dirty="0">
                <a:solidFill>
                  <a:srgbClr val="C00000"/>
                </a:solidFill>
              </a:rPr>
              <a:t>ОСНОВНАЯ МЫСЛЬ ТЕКСТА </a:t>
            </a:r>
            <a:r>
              <a:rPr lang="ru-RU" sz="2800" b="1" dirty="0">
                <a:solidFill>
                  <a:srgbClr val="002060"/>
                </a:solidFill>
              </a:rPr>
              <a:t>–это  его вывод,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    жизненный урок.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    Можно задать вопрос: </a:t>
            </a:r>
            <a:r>
              <a:rPr lang="ru-RU" sz="2800" b="1" dirty="0">
                <a:solidFill>
                  <a:srgbClr val="FF0000"/>
                </a:solidFill>
              </a:rPr>
              <a:t>чему учит текст? С какой    целью автор написал текст?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75AB6F-C268-7210-835C-033D43EDE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93" y="-213064"/>
            <a:ext cx="1958266" cy="19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3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141/163631/img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2" y="206734"/>
            <a:ext cx="9883473" cy="6535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25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1622066" y="333375"/>
            <a:ext cx="10082254" cy="5799138"/>
          </a:xfrm>
        </p:spPr>
        <p:txBody>
          <a:bodyPr/>
          <a:lstStyle/>
          <a:p>
            <a:r>
              <a:rPr lang="ru-RU" altLang="ru-RU" sz="4400" b="1" dirty="0">
                <a:solidFill>
                  <a:schemeClr val="tx2"/>
                </a:solidFill>
              </a:rPr>
              <a:t>К приёмам сжатия (компрессии) текста относятся: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6000" dirty="0">
                <a:solidFill>
                  <a:schemeClr val="tx2"/>
                </a:solidFill>
              </a:rPr>
              <a:t>    </a:t>
            </a:r>
            <a:r>
              <a:rPr lang="ru-RU" altLang="ru-RU" sz="6000" b="1" dirty="0">
                <a:solidFill>
                  <a:srgbClr val="920000"/>
                </a:solidFill>
              </a:rPr>
              <a:t>ИСКЛЮЧЕНИЕ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920000"/>
                </a:solidFill>
              </a:rPr>
              <a:t>    ЗАМЕНА</a:t>
            </a:r>
          </a:p>
          <a:p>
            <a:pPr>
              <a:buNone/>
            </a:pPr>
            <a:r>
              <a:rPr lang="ru-RU" altLang="ru-RU" sz="6000" b="1" dirty="0">
                <a:solidFill>
                  <a:srgbClr val="920000"/>
                </a:solidFill>
              </a:rPr>
              <a:t>    ОБОБЩЕНИЕ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6000" b="1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6594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989</Words>
  <Application>Microsoft Office PowerPoint</Application>
  <PresentationFormat>Широкоэкранный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                                                                                     </vt:lpstr>
      <vt:lpstr>“Кратко да ясно, оттого и прекрасно”                                                                                     (пословица) </vt:lpstr>
      <vt:lpstr>ДВАДЦАТЬ ЧЕТВЕРТОЕ СЕНТЯБРЯ  КЛАССНАЯ РАБОТА  ТЕМА: Информационная переработка текста. Способы сокращения текста</vt:lpstr>
      <vt:lpstr>ЦЕЛИ И ЗАДАЧИ:</vt:lpstr>
      <vt:lpstr>ВСПОМНИМ…</vt:lpstr>
      <vt:lpstr>ЗАПОМНИ!</vt:lpstr>
      <vt:lpstr>Презентация PowerPoint</vt:lpstr>
      <vt:lpstr>Презентация PowerPoint</vt:lpstr>
      <vt:lpstr>ИСКЛЮЧЕНИЕ</vt:lpstr>
      <vt:lpstr>ЗАМЕНА</vt:lpstr>
      <vt:lpstr>ОБОБЩЕНИЕ</vt:lpstr>
      <vt:lpstr>ОТДОХНЕМ НЕМНОЖКО…</vt:lpstr>
      <vt:lpstr>ЗАКРЕПЛЯЕМ…</vt:lpstr>
      <vt:lpstr>Презентация PowerPoint</vt:lpstr>
      <vt:lpstr>Презентация PowerPoint</vt:lpstr>
      <vt:lpstr>Презентация PowerPoint</vt:lpstr>
      <vt:lpstr>ЗАКРЕПИМ….</vt:lpstr>
      <vt:lpstr>ЗАКРЕПИМ….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СЖАТИЯ ТЕКСТА</dc:title>
  <dc:creator>vikmesha@mail.ru</dc:creator>
  <cp:lastModifiedBy>Петров Олег</cp:lastModifiedBy>
  <cp:revision>19</cp:revision>
  <dcterms:created xsi:type="dcterms:W3CDTF">2022-02-27T10:21:38Z</dcterms:created>
  <dcterms:modified xsi:type="dcterms:W3CDTF">2025-03-24T11:17:29Z</dcterms:modified>
</cp:coreProperties>
</file>