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0"/>
  </p:notesMasterIdLst>
  <p:sldIdLst>
    <p:sldId id="577" r:id="rId2"/>
    <p:sldId id="642" r:id="rId3"/>
    <p:sldId id="643" r:id="rId4"/>
    <p:sldId id="610" r:id="rId5"/>
    <p:sldId id="646" r:id="rId6"/>
    <p:sldId id="620" r:id="rId7"/>
    <p:sldId id="635" r:id="rId8"/>
    <p:sldId id="647" r:id="rId9"/>
    <p:sldId id="636" r:id="rId10"/>
    <p:sldId id="641" r:id="rId11"/>
    <p:sldId id="649" r:id="rId12"/>
    <p:sldId id="650" r:id="rId13"/>
    <p:sldId id="651" r:id="rId14"/>
    <p:sldId id="652" r:id="rId15"/>
    <p:sldId id="653" r:id="rId16"/>
    <p:sldId id="654" r:id="rId17"/>
    <p:sldId id="645" r:id="rId18"/>
    <p:sldId id="60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23217B-66F6-46B0-9A0F-96E7CA952E22}">
          <p14:sldIdLst>
            <p14:sldId id="577"/>
            <p14:sldId id="642"/>
            <p14:sldId id="643"/>
            <p14:sldId id="610"/>
            <p14:sldId id="646"/>
            <p14:sldId id="620"/>
            <p14:sldId id="635"/>
            <p14:sldId id="647"/>
            <p14:sldId id="636"/>
            <p14:sldId id="641"/>
            <p14:sldId id="649"/>
            <p14:sldId id="650"/>
            <p14:sldId id="651"/>
            <p14:sldId id="652"/>
            <p14:sldId id="653"/>
            <p14:sldId id="654"/>
            <p14:sldId id="645"/>
            <p14:sldId id="6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риса" initials="Л" lastIdx="1" clrIdx="0">
    <p:extLst>
      <p:ext uri="{19B8F6BF-5375-455C-9EA6-DF929625EA0E}">
        <p15:presenceInfo xmlns:p15="http://schemas.microsoft.com/office/powerpoint/2012/main" userId="Ларис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00"/>
    <a:srgbClr val="214200"/>
    <a:srgbClr val="2E7047"/>
    <a:srgbClr val="404F21"/>
    <a:srgbClr val="FF603B"/>
    <a:srgbClr val="FF5229"/>
    <a:srgbClr val="FF896D"/>
    <a:srgbClr val="327A62"/>
    <a:srgbClr val="A76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6" autoAdjust="0"/>
    <p:restoredTop sz="94671" autoAdjust="0"/>
  </p:normalViewPr>
  <p:slideViewPr>
    <p:cSldViewPr>
      <p:cViewPr varScale="1">
        <p:scale>
          <a:sx n="108" d="100"/>
          <a:sy n="108" d="100"/>
        </p:scale>
        <p:origin x="163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29T20:51:32.001" idx="1">
    <p:pos x="10" y="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98811-A731-4BA0-901E-773D873299CD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8B569-EB4A-4734-A3DC-2CED7F90C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561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1484784"/>
            <a:ext cx="9144000" cy="1470025"/>
          </a:xfrm>
        </p:spPr>
        <p:txBody>
          <a:bodyPr/>
          <a:lstStyle>
            <a:lvl1pPr>
              <a:defRPr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0127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0" y="6648"/>
            <a:ext cx="9132540" cy="614040"/>
          </a:xfrm>
        </p:spPr>
        <p:txBody>
          <a:bodyPr>
            <a:normAutofit/>
          </a:bodyPr>
          <a:lstStyle>
            <a:lvl1pPr algn="l">
              <a:defRPr sz="28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2824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0" y="6648"/>
            <a:ext cx="9132540" cy="614040"/>
          </a:xfrm>
        </p:spPr>
        <p:txBody>
          <a:bodyPr>
            <a:normAutofit/>
          </a:bodyPr>
          <a:lstStyle>
            <a:lvl1pPr algn="l">
              <a:defRPr sz="28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0830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28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2270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7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9.wmf"/><Relationship Id="rId19" Type="http://schemas.openxmlformats.org/officeDocument/2006/relationships/comments" Target="../comments/comment1.xml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87376"/>
            <a:ext cx="9144000" cy="468000"/>
            <a:chOff x="0" y="72000"/>
            <a:chExt cx="9144000" cy="468000"/>
          </a:xfrm>
        </p:grpSpPr>
        <p:sp>
          <p:nvSpPr>
            <p:cNvPr id="10" name="Прямоугольник 9"/>
            <p:cNvSpPr/>
            <p:nvPr userDrawn="1"/>
          </p:nvSpPr>
          <p:spPr>
            <a:xfrm>
              <a:off x="0" y="72000"/>
              <a:ext cx="9144000" cy="468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67034"/>
                </a:solidFill>
              </a:endParaRPr>
            </a:p>
          </p:txBody>
        </p:sp>
        <p:cxnSp>
          <p:nvCxnSpPr>
            <p:cNvPr id="11" name="Прямая соединительная линия 10"/>
            <p:cNvCxnSpPr/>
            <p:nvPr userDrawn="1"/>
          </p:nvCxnSpPr>
          <p:spPr>
            <a:xfrm>
              <a:off x="0" y="540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 userDrawn="1"/>
          </p:nvCxnSpPr>
          <p:spPr>
            <a:xfrm>
              <a:off x="0" y="72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6000"/>
            <a:ext cx="9144000" cy="591376"/>
          </a:xfrm>
        </p:spPr>
        <p:txBody>
          <a:bodyPr>
            <a:normAutofit/>
          </a:bodyPr>
          <a:lstStyle/>
          <a:p>
            <a:endParaRPr lang="ru-RU" b="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5537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214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endParaRPr lang="ru-RU" sz="2400" b="1" dirty="0">
              <a:solidFill>
                <a:srgbClr val="214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0E11DC-C6AB-42AF-B59C-C9A3D0BFC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62"/>
            <a:ext cx="9144000" cy="687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-1" y="72000"/>
            <a:ext cx="9144002" cy="548688"/>
            <a:chOff x="0" y="72000"/>
            <a:chExt cx="9144000" cy="46800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72000"/>
              <a:ext cx="9144000" cy="468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267034"/>
                </a:solidFill>
              </a:endParaRPr>
            </a:p>
          </p:txBody>
        </p:sp>
        <p:cxnSp>
          <p:nvCxnSpPr>
            <p:cNvPr id="18" name="Прямая соединительная линия 17"/>
            <p:cNvCxnSpPr/>
            <p:nvPr userDrawn="1"/>
          </p:nvCxnSpPr>
          <p:spPr>
            <a:xfrm>
              <a:off x="0" y="540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 userDrawn="1"/>
          </p:nvCxnSpPr>
          <p:spPr>
            <a:xfrm>
              <a:off x="0" y="72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0" y="82927"/>
            <a:ext cx="8250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white"/>
                </a:solidFill>
                <a:latin typeface="Arial Black" pitchFamily="34" charset="0"/>
                <a:ea typeface="+mj-ea"/>
                <a:cs typeface="+mj-cs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2EF92-E3A9-4078-87BC-5535508AC5F6}"/>
              </a:ext>
            </a:extLst>
          </p:cNvPr>
          <p:cNvSpPr txBox="1"/>
          <p:nvPr/>
        </p:nvSpPr>
        <p:spPr>
          <a:xfrm>
            <a:off x="395536" y="1124744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группа          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страниц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36C68-15FA-46C1-8660-E378B35A80B3}"/>
              </a:ext>
            </a:extLst>
          </p:cNvPr>
          <p:cNvSpPr txBox="1"/>
          <p:nvPr/>
        </p:nvSpPr>
        <p:spPr>
          <a:xfrm>
            <a:off x="395536" y="2708920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группа           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прыжков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1F00D-B5FF-4F97-A8A6-4EA8A34E6A76}"/>
              </a:ext>
            </a:extLst>
          </p:cNvPr>
          <p:cNvSpPr txBox="1"/>
          <p:nvPr/>
        </p:nvSpPr>
        <p:spPr>
          <a:xfrm>
            <a:off x="251520" y="4365104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группа            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км/час</a:t>
            </a:r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90527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64C63-34BB-4677-A18B-86E109B37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ученых физиков в дело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E7C279-1561-410D-9B34-7B532613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3764951" cy="47525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BE121F-D632-4DBA-8068-BDBD57B8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763" y="1700808"/>
            <a:ext cx="494788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5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E60AF-DD8D-4922-B6D9-3D029A27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033594-93B2-475B-9452-BB06C9B19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8856984" cy="50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11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2B9AC-4E20-4CFA-B512-1E2F6A01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Калашников Михаил Тимофеевич(1919-2013).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Генерал-лейтенант. Дважды герой Социалистического Труда.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Герой РФ.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112BCC-D362-4EF5-8BC9-449E6C9EB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60" y="1255199"/>
            <a:ext cx="3858860" cy="4405145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CCD275-D7B4-40D0-BFD4-D4BA4973A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090" y="1268760"/>
            <a:ext cx="3318460" cy="25864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5BC17F-0967-498D-93DA-1C860A97D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885" y="4365104"/>
            <a:ext cx="4133255" cy="20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1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09BCA-77A4-416B-A38B-9607DB0F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Баллистика –наука о движении тел, брошенных в пространстве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F0D6D0-6F50-4EFE-844F-62595FFDE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24765"/>
            <a:ext cx="5328592" cy="511947"/>
          </a:xfrm>
          <a:prstGeom prst="rect">
            <a:avLst/>
          </a:prstGeom>
        </p:spPr>
      </p:pic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33A159C1-E1E6-4D0B-A9C3-1C59FB97B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36713"/>
            <a:ext cx="583264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F86DD3-750C-4A06-97A5-1916A4D44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365106"/>
            <a:ext cx="4291956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9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B7613-0EC6-4CD7-885F-03ACDEF3E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тела, брошенного вертикально вверх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E7B166-400B-4A5A-B0A0-44FE14ED1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4176464" cy="3983705"/>
          </a:xfrm>
          <a:prstGeom prst="rect">
            <a:avLst/>
          </a:prstGeom>
        </p:spPr>
      </p:pic>
      <p:pic>
        <p:nvPicPr>
          <p:cNvPr id="4" name="Объект 5">
            <a:extLst>
              <a:ext uri="{FF2B5EF4-FFF2-40B4-BE49-F238E27FC236}">
                <a16:creationId xmlns:a16="http://schemas.microsoft.com/office/drawing/2014/main" id="{F37BB5DA-28F1-478E-A603-9F84C0256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88176"/>
            <a:ext cx="4305726" cy="37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99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085A9-2D9C-428B-8DDB-96927748E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7">
            <a:extLst>
              <a:ext uri="{FF2B5EF4-FFF2-40B4-BE49-F238E27FC236}">
                <a16:creationId xmlns:a16="http://schemas.microsoft.com/office/drawing/2014/main" id="{052D872F-FB1E-4FAB-8AFE-3ACBBBC52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5"/>
          <a:stretch/>
        </p:blipFill>
        <p:spPr>
          <a:xfrm>
            <a:off x="11461" y="392688"/>
            <a:ext cx="9132540" cy="62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78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-1" y="72000"/>
            <a:ext cx="9144002" cy="548688"/>
            <a:chOff x="0" y="72000"/>
            <a:chExt cx="9144000" cy="46800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72000"/>
              <a:ext cx="9144000" cy="468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67034"/>
                </a:solidFill>
              </a:endParaRPr>
            </a:p>
          </p:txBody>
        </p:sp>
        <p:cxnSp>
          <p:nvCxnSpPr>
            <p:cNvPr id="18" name="Прямая соединительная линия 17"/>
            <p:cNvCxnSpPr/>
            <p:nvPr userDrawn="1"/>
          </p:nvCxnSpPr>
          <p:spPr>
            <a:xfrm>
              <a:off x="0" y="540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 userDrawn="1"/>
          </p:nvCxnSpPr>
          <p:spPr>
            <a:xfrm>
              <a:off x="0" y="72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0" y="82927"/>
            <a:ext cx="8250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white"/>
                </a:solidFill>
                <a:latin typeface="Arial Black" pitchFamily="34" charset="0"/>
                <a:ea typeface="+mj-ea"/>
                <a:cs typeface="+mj-cs"/>
              </a:rPr>
              <a:t>  Карточка с рефлексивной мишенью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0C6A8A-1115-4875-9667-8724808EA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-1" y="72000"/>
            <a:ext cx="9144002" cy="548688"/>
            <a:chOff x="0" y="72000"/>
            <a:chExt cx="9144000" cy="46800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72000"/>
              <a:ext cx="9144000" cy="468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67034"/>
                </a:solidFill>
              </a:endParaRPr>
            </a:p>
          </p:txBody>
        </p:sp>
        <p:cxnSp>
          <p:nvCxnSpPr>
            <p:cNvPr id="18" name="Прямая соединительная линия 17"/>
            <p:cNvCxnSpPr/>
            <p:nvPr userDrawn="1"/>
          </p:nvCxnSpPr>
          <p:spPr>
            <a:xfrm>
              <a:off x="0" y="540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 userDrawn="1"/>
          </p:nvCxnSpPr>
          <p:spPr>
            <a:xfrm>
              <a:off x="0" y="72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395536" y="82927"/>
            <a:ext cx="21339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prstClr val="white"/>
                </a:solidFill>
                <a:latin typeface="Arial Black" pitchFamily="34" charset="0"/>
                <a:ea typeface="+mj-ea"/>
                <a:cs typeface="+mj-cs"/>
              </a:rPr>
              <a:t>          </a:t>
            </a:r>
          </a:p>
          <a:p>
            <a:r>
              <a:rPr lang="ru-RU" sz="2400" dirty="0">
                <a:solidFill>
                  <a:prstClr val="white"/>
                </a:solidFill>
                <a:latin typeface="Arial Black" pitchFamily="34" charset="0"/>
                <a:ea typeface="+mj-ea"/>
                <a:cs typeface="+mj-cs"/>
              </a:rPr>
              <a:t>           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0700" y="1340768"/>
            <a:ext cx="7922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solidFill>
                  <a:srgbClr val="2E7047"/>
                </a:solidFill>
                <a:latin typeface="Comic Sans MS" pitchFamily="66" charset="0"/>
              </a:rPr>
              <a:t>     </a:t>
            </a:r>
            <a:r>
              <a:rPr lang="ru-RU" sz="4400" b="1" dirty="0">
                <a:solidFill>
                  <a:srgbClr val="006600"/>
                </a:solidFill>
                <a:latin typeface="Comic Sans MS" pitchFamily="66" charset="0"/>
              </a:rPr>
              <a:t>ВСЕ МОЛОДЦЫ!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solidFill>
                  <a:srgbClr val="006600"/>
                </a:solidFill>
                <a:latin typeface="Comic Sans MS" pitchFamily="66" charset="0"/>
              </a:rPr>
              <a:t>  </a:t>
            </a:r>
            <a:r>
              <a:rPr lang="ru-RU" sz="5400" b="1" dirty="0">
                <a:solidFill>
                  <a:srgbClr val="006600"/>
                </a:solidFill>
                <a:latin typeface="Comic Sans MS" pitchFamily="66" charset="0"/>
              </a:rPr>
              <a:t>Благодарим за урок!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0075" y="3637965"/>
            <a:ext cx="868384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Домашнее задание</a:t>
            </a:r>
            <a:r>
              <a:rPr lang="ru-RU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525, 526, 614*</a:t>
            </a:r>
          </a:p>
        </p:txBody>
      </p:sp>
    </p:spTree>
    <p:extLst>
      <p:ext uri="{BB962C8B-B14F-4D97-AF65-F5344CB8AC3E}">
        <p14:creationId xmlns:p14="http://schemas.microsoft.com/office/powerpoint/2010/main" val="365879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D4A01-7E0B-4EA2-A7D0-93676D2D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" y="6648"/>
            <a:ext cx="9132540" cy="830064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C2D88-2FF6-4921-A992-BC52C76AE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8"/>
            <a:ext cx="9144000" cy="68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31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326BE-7500-453A-94BE-07BA7B6A4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" y="6648"/>
            <a:ext cx="9132540" cy="61404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A2CFFB-97E7-4F52-8F74-B62256A0D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416524" cy="53722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AF0D62-8D3B-4BCC-B732-BEA39CD7D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77" y="144986"/>
            <a:ext cx="4716016" cy="522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05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5640700" y="5013176"/>
            <a:ext cx="3355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Оскар Уайльд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-11972" y="-24847"/>
            <a:ext cx="9144002" cy="692704"/>
            <a:chOff x="0" y="72000"/>
            <a:chExt cx="9144000" cy="468000"/>
          </a:xfrm>
        </p:grpSpPr>
        <p:sp>
          <p:nvSpPr>
            <p:cNvPr id="27" name="Прямоугольник 26"/>
            <p:cNvSpPr/>
            <p:nvPr userDrawn="1"/>
          </p:nvSpPr>
          <p:spPr>
            <a:xfrm>
              <a:off x="0" y="72000"/>
              <a:ext cx="9144000" cy="468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67034"/>
                </a:solidFill>
              </a:endParaRPr>
            </a:p>
          </p:txBody>
        </p:sp>
        <p:cxnSp>
          <p:nvCxnSpPr>
            <p:cNvPr id="28" name="Прямая соединительная линия 27"/>
            <p:cNvCxnSpPr/>
            <p:nvPr userDrawn="1"/>
          </p:nvCxnSpPr>
          <p:spPr>
            <a:xfrm>
              <a:off x="0" y="540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 userDrawn="1"/>
          </p:nvCxnSpPr>
          <p:spPr>
            <a:xfrm>
              <a:off x="0" y="72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/>
        </p:nvSpPr>
        <p:spPr>
          <a:xfrm>
            <a:off x="229277" y="98134"/>
            <a:ext cx="8661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white"/>
                </a:solidFill>
                <a:latin typeface="Arial Black" pitchFamily="34" charset="0"/>
                <a:ea typeface="+mj-ea"/>
                <a:cs typeface="+mj-cs"/>
              </a:rPr>
              <a:t>          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31846" y="818719"/>
            <a:ext cx="4999876" cy="57357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>
                <a:solidFill>
                  <a:srgbClr val="2142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«Нет простых решений, есть разумный выбор»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743BF2-A60B-47BD-9BD0-204F4E243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23" y="818719"/>
            <a:ext cx="3030066" cy="41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53082-5C42-42AF-87DB-B9A4F29B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73F34D-920D-49A2-BE95-75B1F089769D}"/>
              </a:ext>
            </a:extLst>
          </p:cNvPr>
          <p:cNvSpPr/>
          <p:nvPr/>
        </p:nvSpPr>
        <p:spPr>
          <a:xfrm>
            <a:off x="0" y="19494"/>
            <a:ext cx="9132540" cy="7920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 Black" panose="020B0A04020102020204" pitchFamily="34" charset="0"/>
              </a:rPr>
              <a:t>Тема урока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355FC-FE48-48B5-A78F-1E76911A4C0D}"/>
              </a:ext>
            </a:extLst>
          </p:cNvPr>
          <p:cNvSpPr txBox="1"/>
          <p:nvPr/>
        </p:nvSpPr>
        <p:spPr>
          <a:xfrm>
            <a:off x="11460" y="1340768"/>
            <a:ext cx="9132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задач с применением квадратных уравнений</a:t>
            </a:r>
          </a:p>
        </p:txBody>
      </p:sp>
    </p:spTree>
    <p:extLst>
      <p:ext uri="{BB962C8B-B14F-4D97-AF65-F5344CB8AC3E}">
        <p14:creationId xmlns:p14="http://schemas.microsoft.com/office/powerpoint/2010/main" val="3491487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-1" y="72000"/>
            <a:ext cx="9144002" cy="549538"/>
            <a:chOff x="0" y="72000"/>
            <a:chExt cx="9144000" cy="46800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72000"/>
              <a:ext cx="9144000" cy="468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67034"/>
                </a:solidFill>
              </a:endParaRPr>
            </a:p>
          </p:txBody>
        </p:sp>
        <p:cxnSp>
          <p:nvCxnSpPr>
            <p:cNvPr id="18" name="Прямая соединительная линия 17"/>
            <p:cNvCxnSpPr/>
            <p:nvPr userDrawn="1"/>
          </p:nvCxnSpPr>
          <p:spPr>
            <a:xfrm>
              <a:off x="0" y="540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 userDrawn="1"/>
          </p:nvCxnSpPr>
          <p:spPr>
            <a:xfrm>
              <a:off x="0" y="72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0" y="82929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ru-RU" sz="2800" dirty="0">
                <a:solidFill>
                  <a:prstClr val="white"/>
                </a:solidFill>
                <a:latin typeface="Arial Black" pitchFamily="34" charset="0"/>
                <a:ea typeface="+mj-ea"/>
                <a:cs typeface="+mj-cs"/>
              </a:rPr>
              <a:t>Вспомним определение</a:t>
            </a:r>
          </a:p>
          <a:p>
            <a:r>
              <a:rPr lang="ru-RU" sz="3600" dirty="0">
                <a:solidFill>
                  <a:prstClr val="white"/>
                </a:solidFill>
                <a:latin typeface="Arial Black" pitchFamily="34" charset="0"/>
                <a:ea typeface="+mj-ea"/>
                <a:cs typeface="+mj-cs"/>
              </a:rPr>
              <a:t>                   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42145" y="669299"/>
            <a:ext cx="88412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6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Квадратным уравнением называется </a:t>
            </a:r>
            <a:r>
              <a:rPr lang="ru-RU" b="1" dirty="0">
                <a:solidFill>
                  <a:srgbClr val="214200"/>
                </a:solidFill>
                <a:cs typeface="Times New Roman" panose="02020603050405020304" pitchFamily="18" charset="0"/>
              </a:rPr>
              <a:t> </a:t>
            </a:r>
            <a:r>
              <a:rPr kumimoji="0" lang="ru-RU" altLang="ru-RU" sz="3600" b="0" i="1" u="none" strike="noStrike" kern="0" cap="none" spc="0" normalizeH="0" baseline="0" noProof="0" dirty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874" y="2694077"/>
            <a:ext cx="9036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Числа  </a:t>
            </a:r>
            <a:r>
              <a:rPr lang="ru-RU" sz="2800" b="1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а, в, с </a:t>
            </a:r>
            <a:r>
              <a:rPr lang="ru-RU" sz="28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"/>
              <p:cNvSpPr txBox="1">
                <a:spLocks noChangeArrowheads="1"/>
              </p:cNvSpPr>
              <p:nvPr/>
            </p:nvSpPr>
            <p:spPr bwMode="auto">
              <a:xfrm>
                <a:off x="127335" y="1315429"/>
                <a:ext cx="8841235" cy="1855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0000"/>
                  </a:buClr>
                  <a:buSzPct val="65000"/>
                  <a:buFont typeface="Wingdings 2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lvl="0" algn="ctr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r>
                  <a:rPr lang="ru-RU" sz="2600" dirty="0">
                    <a:solidFill>
                      <a:srgbClr val="2142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уравнение вида      </a:t>
                </a:r>
                <a:r>
                  <a:rPr lang="ru-RU" sz="2600" b="1" dirty="0">
                    <a:solidFill>
                      <a:srgbClr val="2142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600" b="1" i="1" smtClean="0">
                            <a:solidFill>
                              <a:srgbClr val="2142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600" b="1" i="1" smtClean="0">
                            <a:solidFill>
                              <a:srgbClr val="2142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х</m:t>
                        </m:r>
                      </m:e>
                      <m:sup>
                        <m:r>
                          <a:rPr lang="ru-RU" sz="2600" b="1" i="1" smtClean="0">
                            <a:solidFill>
                              <a:srgbClr val="2142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sz="2600" b="1" dirty="0">
                    <a:solidFill>
                      <a:srgbClr val="2142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в</a:t>
                </a:r>
                <a14:m>
                  <m:oMath xmlns:m="http://schemas.openxmlformats.org/officeDocument/2006/math">
                    <m:r>
                      <a:rPr lang="ru-RU" sz="2600" b="1" i="1">
                        <a:solidFill>
                          <a:srgbClr val="2142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х</m:t>
                    </m:r>
                  </m:oMath>
                </a14:m>
                <a:r>
                  <a:rPr lang="ru-RU" sz="2600" b="1" dirty="0">
                    <a:solidFill>
                      <a:srgbClr val="2142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+с = 0, </a:t>
                </a:r>
                <a:r>
                  <a:rPr lang="ru-RU" sz="2600" dirty="0">
                    <a:solidFill>
                      <a:srgbClr val="2142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где х- переменная</a:t>
                </a:r>
                <a14:m>
                  <m:oMath xmlns:m="http://schemas.openxmlformats.org/officeDocument/2006/math">
                    <m:r>
                      <a:rPr lang="ru-RU" sz="2600" i="1">
                        <a:solidFill>
                          <a:srgbClr val="214200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sz="2600" b="0" i="1" smtClean="0">
                        <a:solidFill>
                          <a:srgbClr val="214200"/>
                        </a:solidFill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ru-RU" sz="2600" b="1" dirty="0">
                    <a:solidFill>
                      <a:srgbClr val="2142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а, в  и  с </a:t>
                </a:r>
                <a:r>
                  <a:rPr lang="ru-RU" sz="2600" dirty="0">
                    <a:solidFill>
                      <a:srgbClr val="2142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произвольные  числа</a:t>
                </a:r>
                <a:r>
                  <a:rPr lang="ru-RU" sz="2600">
                    <a:solidFill>
                      <a:srgbClr val="2142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причем  </a:t>
                </a:r>
                <a:r>
                  <a:rPr lang="ru-RU" sz="2600" b="1" dirty="0">
                    <a:solidFill>
                      <a:srgbClr val="2142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 </a:t>
                </a:r>
                <a14:m>
                  <m:oMath xmlns:m="http://schemas.openxmlformats.org/officeDocument/2006/math">
                    <m:r>
                      <a:rPr lang="ru-RU" sz="2600" b="1" i="1">
                        <a:solidFill>
                          <a:srgbClr val="214200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ru-RU" sz="2600" b="1" dirty="0">
                    <a:solidFill>
                      <a:srgbClr val="2142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</a:t>
                </a:r>
                <a:endParaRPr lang="ru-RU" sz="2600" dirty="0">
                  <a:solidFill>
                    <a:srgbClr val="2142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r>
                  <a:rPr lang="ru-RU" b="1" dirty="0">
                    <a:solidFill>
                      <a:srgbClr val="2142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kumimoji="0" lang="ru-RU" altLang="ru-RU" sz="36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7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35" y="1315429"/>
                <a:ext cx="8841235" cy="1855701"/>
              </a:xfrm>
              <a:prstGeom prst="rect">
                <a:avLst/>
              </a:prstGeom>
              <a:blipFill>
                <a:blip r:embed="rId2"/>
                <a:stretch>
                  <a:fillRect t="-2632" r="-179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/>
          <p:nvPr/>
        </p:nvSpPr>
        <p:spPr>
          <a:xfrm>
            <a:off x="107898" y="3356635"/>
            <a:ext cx="90364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коэффициенты квадратного уравнения</a:t>
            </a:r>
          </a:p>
          <a:p>
            <a:pPr lvl="0"/>
            <a:endParaRPr lang="ru-RU" sz="2800" dirty="0">
              <a:solidFill>
                <a:srgbClr val="214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8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первый или старший коэффициент;</a:t>
            </a:r>
          </a:p>
          <a:p>
            <a:pPr lvl="0"/>
            <a:r>
              <a:rPr lang="ru-RU" sz="28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8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второй коэффициент;</a:t>
            </a:r>
          </a:p>
          <a:p>
            <a:pPr lvl="0"/>
            <a:r>
              <a:rPr lang="ru-RU" sz="2800" b="1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28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свободный член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-2" y="72000"/>
            <a:ext cx="9144001" cy="549538"/>
            <a:chOff x="0" y="72000"/>
            <a:chExt cx="9144000" cy="46800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72000"/>
              <a:ext cx="9144000" cy="468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67034"/>
                </a:solidFill>
              </a:endParaRPr>
            </a:p>
          </p:txBody>
        </p:sp>
        <p:cxnSp>
          <p:nvCxnSpPr>
            <p:cNvPr id="18" name="Прямая соединительная линия 17"/>
            <p:cNvCxnSpPr/>
            <p:nvPr userDrawn="1"/>
          </p:nvCxnSpPr>
          <p:spPr>
            <a:xfrm>
              <a:off x="0" y="540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 userDrawn="1"/>
          </p:nvCxnSpPr>
          <p:spPr>
            <a:xfrm>
              <a:off x="0" y="72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0" y="82929"/>
            <a:ext cx="914399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white"/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ru-RU" sz="2600" dirty="0">
                <a:solidFill>
                  <a:prstClr val="white"/>
                </a:solidFill>
                <a:latin typeface="Arial Black" pitchFamily="34" charset="0"/>
                <a:ea typeface="+mj-ea"/>
                <a:cs typeface="+mj-cs"/>
              </a:rPr>
              <a:t>Решение квадратного уравнения по формуле</a:t>
            </a:r>
          </a:p>
          <a:p>
            <a:r>
              <a:rPr lang="ru-RU" sz="3600" dirty="0">
                <a:solidFill>
                  <a:prstClr val="white"/>
                </a:solidFill>
                <a:latin typeface="Arial Black" pitchFamily="34" charset="0"/>
                <a:ea typeface="+mj-ea"/>
                <a:cs typeface="+mj-cs"/>
              </a:rPr>
              <a:t>                   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64510" y="657230"/>
            <a:ext cx="8841235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6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решения квадратного уравнения  вида</a:t>
            </a:r>
          </a:p>
          <a:p>
            <a:pPr lv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600" b="1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,  </a:t>
            </a:r>
            <a:r>
              <a:rPr lang="ru-RU" sz="26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 </a:t>
            </a:r>
            <a:r>
              <a:rPr lang="ru-RU" sz="2600" b="1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ru-RU" sz="26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формуле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600" b="1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214200"/>
                </a:solidFill>
                <a:cs typeface="Times New Roman" panose="02020603050405020304" pitchFamily="18" charset="0"/>
              </a:rPr>
              <a:t> </a:t>
            </a:r>
            <a:r>
              <a:rPr kumimoji="0" lang="ru-RU" altLang="ru-RU" sz="3600" b="0" i="1" u="none" strike="noStrike" kern="0" cap="none" spc="0" normalizeH="0" baseline="0" noProof="0" dirty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514350" lvl="0" indent="-51435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</a:pPr>
            <a:r>
              <a:rPr lang="ru-RU" altLang="ru-RU" sz="260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Находим дискриминант </a:t>
            </a:r>
          </a:p>
          <a:p>
            <a:pPr marL="514350" lvl="0" indent="-51435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</a:pPr>
            <a:endParaRPr kumimoji="0" lang="ru-RU" altLang="ru-RU" sz="2600" u="none" strike="noStrike" kern="0" cap="none" spc="0" normalizeH="0" baseline="0" noProof="0" dirty="0">
              <a:ln>
                <a:noFill/>
              </a:ln>
              <a:solidFill>
                <a:srgbClr val="2142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</a:pPr>
            <a:endParaRPr kumimoji="0" lang="ru-RU" altLang="ru-RU" sz="2600" u="none" strike="noStrike" kern="0" cap="none" spc="0" normalizeH="0" baseline="0" noProof="0" dirty="0">
              <a:ln>
                <a:noFill/>
              </a:ln>
              <a:solidFill>
                <a:srgbClr val="2142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</a:pPr>
            <a:r>
              <a:rPr kumimoji="0" lang="ru-RU" altLang="ru-RU" sz="2600" u="none" strike="noStrike" kern="0" cap="none" spc="0" normalizeH="0" baseline="0" noProof="0" dirty="0">
                <a:ln>
                  <a:noFill/>
                </a:ln>
                <a:solidFill>
                  <a:srgbClr val="2142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Если              , то  </a:t>
            </a:r>
            <a:endParaRPr kumimoji="0" lang="ru-RU" altLang="ru-RU" u="none" strike="noStrike" kern="0" cap="none" spc="0" normalizeH="0" baseline="0" noProof="0" dirty="0">
              <a:ln>
                <a:noFill/>
              </a:ln>
              <a:solidFill>
                <a:srgbClr val="2142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0236535"/>
              </p:ext>
            </p:extLst>
          </p:nvPr>
        </p:nvGraphicFramePr>
        <p:xfrm>
          <a:off x="4355976" y="2145708"/>
          <a:ext cx="2444321" cy="60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8" name="Формула" r:id="rId3" imgW="825500" imgH="203200" progId="Equation.3">
                  <p:embed/>
                </p:oleObj>
              </mc:Choice>
              <mc:Fallback>
                <p:oleObj name="Формула" r:id="rId3" imgW="825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2145708"/>
                        <a:ext cx="2444321" cy="60108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823413"/>
              </p:ext>
            </p:extLst>
          </p:nvPr>
        </p:nvGraphicFramePr>
        <p:xfrm>
          <a:off x="1619672" y="3557254"/>
          <a:ext cx="1165217" cy="52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9" name="Формула" r:id="rId5" imgW="393359" imgH="177646" progId="Equation.3">
                  <p:embed/>
                </p:oleObj>
              </mc:Choice>
              <mc:Fallback>
                <p:oleObj name="Формула" r:id="rId5" imgW="393359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3557254"/>
                        <a:ext cx="1165217" cy="52696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501966"/>
              </p:ext>
            </p:extLst>
          </p:nvPr>
        </p:nvGraphicFramePr>
        <p:xfrm>
          <a:off x="3582127" y="2868198"/>
          <a:ext cx="2915721" cy="1287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0" name="Формула" r:id="rId7" imgW="977900" imgH="431800" progId="Equation.3">
                  <p:embed/>
                </p:oleObj>
              </mc:Choice>
              <mc:Fallback>
                <p:oleObj name="Формула" r:id="rId7" imgW="977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2127" y="2868198"/>
                        <a:ext cx="2915721" cy="1287251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64510" y="4755340"/>
            <a:ext cx="343074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600" kern="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Если              , то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4510" y="5949280"/>
            <a:ext cx="56204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2600" kern="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Если              , то  (корней нет)  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3661"/>
              </p:ext>
            </p:extLst>
          </p:nvPr>
        </p:nvGraphicFramePr>
        <p:xfrm>
          <a:off x="1619672" y="4761259"/>
          <a:ext cx="1165511" cy="526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1" name="Формула" r:id="rId9" imgW="393359" imgH="177646" progId="Equation.3">
                  <p:embed/>
                </p:oleObj>
              </mc:Choice>
              <mc:Fallback>
                <p:oleObj name="Формула" r:id="rId9" imgW="393359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4761259"/>
                        <a:ext cx="1165511" cy="526784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494164"/>
              </p:ext>
            </p:extLst>
          </p:nvPr>
        </p:nvGraphicFramePr>
        <p:xfrm>
          <a:off x="3595257" y="4415275"/>
          <a:ext cx="2423120" cy="1172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2" name="Формула" r:id="rId11" imgW="812447" imgH="393529" progId="Equation.3">
                  <p:embed/>
                </p:oleObj>
              </mc:Choice>
              <mc:Fallback>
                <p:oleObj name="Формула" r:id="rId11" imgW="81244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257" y="4415275"/>
                        <a:ext cx="2423120" cy="117257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933390"/>
              </p:ext>
            </p:extLst>
          </p:nvPr>
        </p:nvGraphicFramePr>
        <p:xfrm>
          <a:off x="1622460" y="5896808"/>
          <a:ext cx="1160015" cy="526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3" name="Формула" r:id="rId13" imgW="393359" imgH="177646" progId="Equation.3">
                  <p:embed/>
                </p:oleObj>
              </mc:Choice>
              <mc:Fallback>
                <p:oleObj name="Формула" r:id="rId13" imgW="393359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2460" y="5896808"/>
                        <a:ext cx="1160015" cy="526773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499091" y="3407347"/>
            <a:ext cx="16610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600" kern="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 корня)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940152" y="4755338"/>
            <a:ext cx="193193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600" kern="0" dirty="0">
                <a:solidFill>
                  <a:srgbClr val="21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(1 корень)</a:t>
            </a:r>
            <a:endParaRPr lang="ru-RU" dirty="0"/>
          </a:p>
        </p:txBody>
      </p:sp>
      <p:graphicFrame>
        <p:nvGraphicFramePr>
          <p:cNvPr id="2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320249"/>
              </p:ext>
            </p:extLst>
          </p:nvPr>
        </p:nvGraphicFramePr>
        <p:xfrm>
          <a:off x="1259632" y="1268760"/>
          <a:ext cx="2900044" cy="601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4" name="Формула" r:id="rId15" imgW="977476" imgH="203112" progId="Equation.3">
                  <p:embed/>
                </p:oleObj>
              </mc:Choice>
              <mc:Fallback>
                <p:oleObj name="Формула" r:id="rId15" imgW="977476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268760"/>
                        <a:ext cx="2900044" cy="601745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046134"/>
              </p:ext>
            </p:extLst>
          </p:nvPr>
        </p:nvGraphicFramePr>
        <p:xfrm>
          <a:off x="5228219" y="1340768"/>
          <a:ext cx="1039217" cy="519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5" name="Формула" r:id="rId17" imgW="355138" imgH="177569" progId="Equation.3">
                  <p:embed/>
                </p:oleObj>
              </mc:Choice>
              <mc:Fallback>
                <p:oleObj name="Формула" r:id="rId17" imgW="355138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8219" y="1340768"/>
                        <a:ext cx="1039217" cy="51940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65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3922B-A6EA-4F66-B934-3B1049866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30D0AB-BB7E-4B85-8C79-E7FE2DD91759}"/>
              </a:ext>
            </a:extLst>
          </p:cNvPr>
          <p:cNvSpPr/>
          <p:nvPr/>
        </p:nvSpPr>
        <p:spPr>
          <a:xfrm>
            <a:off x="22920" y="6649"/>
            <a:ext cx="9132540" cy="231610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08F72-3F08-4830-A97E-08B86B91DD9A}"/>
              </a:ext>
            </a:extLst>
          </p:cNvPr>
          <p:cNvSpPr txBox="1"/>
          <p:nvPr/>
        </p:nvSpPr>
        <p:spPr>
          <a:xfrm flipH="1">
            <a:off x="539552" y="260648"/>
            <a:ext cx="80648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ДНЕЙ ПРОДОЛЖАЛАСЬ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УЗНАЕТЕ, РЕШИВ КВАДРАТНЫЕ УРАВНЕНИЯ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Таблица 17">
                <a:extLst>
                  <a:ext uri="{FF2B5EF4-FFF2-40B4-BE49-F238E27FC236}">
                    <a16:creationId xmlns:a16="http://schemas.microsoft.com/office/drawing/2014/main" id="{5D310612-ACB3-44E5-B854-931AE9C8C5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2835971"/>
                  </p:ext>
                </p:extLst>
              </p:nvPr>
            </p:nvGraphicFramePr>
            <p:xfrm>
              <a:off x="22920" y="2780928"/>
              <a:ext cx="9132540" cy="270859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64904">
                      <a:extLst>
                        <a:ext uri="{9D8B030D-6E8A-4147-A177-3AD203B41FA5}">
                          <a16:colId xmlns:a16="http://schemas.microsoft.com/office/drawing/2014/main" val="810374500"/>
                        </a:ext>
                      </a:extLst>
                    </a:gridCol>
                    <a:gridCol w="3168352">
                      <a:extLst>
                        <a:ext uri="{9D8B030D-6E8A-4147-A177-3AD203B41FA5}">
                          <a16:colId xmlns:a16="http://schemas.microsoft.com/office/drawing/2014/main" val="224085161"/>
                        </a:ext>
                      </a:extLst>
                    </a:gridCol>
                    <a:gridCol w="2999284">
                      <a:extLst>
                        <a:ext uri="{9D8B030D-6E8A-4147-A177-3AD203B41FA5}">
                          <a16:colId xmlns:a16="http://schemas.microsoft.com/office/drawing/2014/main" val="1216175651"/>
                        </a:ext>
                      </a:extLst>
                    </a:gridCol>
                  </a:tblGrid>
                  <a:tr h="26642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группа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х</m:t>
                                    </m:r>
                                  </m:e>
                                  <m:sup>
                                    <m:r>
                                      <a:rPr lang="ru-RU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−4х+3=0</m:t>
                                </m:r>
                              </m:oMath>
                            </m:oMathPara>
                          </a14:m>
                          <a:endParaRPr lang="ru-RU" sz="28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Указать наименьший корень уравнения.</a:t>
                          </a:r>
                          <a:endParaRPr lang="ru-RU" sz="28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группа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х</m:t>
                                    </m:r>
                                  </m:e>
                                  <m:sup>
                                    <m:r>
                                      <a:rPr lang="ru-RU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−7х+12=0</m:t>
                                </m:r>
                              </m:oMath>
                            </m:oMathPara>
                          </a14:m>
                          <a:endParaRPr lang="ru-RU" sz="28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Указать наибольший корень уравнения.</a:t>
                          </a:r>
                          <a:endParaRPr lang="ru-RU" sz="28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группа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х</m:t>
                                    </m:r>
                                  </m:e>
                                  <m:sup>
                                    <m:r>
                                      <a:rPr lang="ru-RU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−8х−20=0</m:t>
                                </m:r>
                              </m:oMath>
                            </m:oMathPara>
                          </a14:m>
                          <a:endParaRPr lang="ru-RU" sz="28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Указать сумму корней уравнения.</a:t>
                          </a:r>
                          <a:endParaRPr lang="ru-RU" sz="28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382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Таблица 17">
                <a:extLst>
                  <a:ext uri="{FF2B5EF4-FFF2-40B4-BE49-F238E27FC236}">
                    <a16:creationId xmlns:a16="http://schemas.microsoft.com/office/drawing/2014/main" id="{5D310612-ACB3-44E5-B854-931AE9C8C5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2835971"/>
                  </p:ext>
                </p:extLst>
              </p:nvPr>
            </p:nvGraphicFramePr>
            <p:xfrm>
              <a:off x="22920" y="2780928"/>
              <a:ext cx="9132540" cy="270859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64904">
                      <a:extLst>
                        <a:ext uri="{9D8B030D-6E8A-4147-A177-3AD203B41FA5}">
                          <a16:colId xmlns:a16="http://schemas.microsoft.com/office/drawing/2014/main" val="810374500"/>
                        </a:ext>
                      </a:extLst>
                    </a:gridCol>
                    <a:gridCol w="3168352">
                      <a:extLst>
                        <a:ext uri="{9D8B030D-6E8A-4147-A177-3AD203B41FA5}">
                          <a16:colId xmlns:a16="http://schemas.microsoft.com/office/drawing/2014/main" val="224085161"/>
                        </a:ext>
                      </a:extLst>
                    </a:gridCol>
                    <a:gridCol w="2999284">
                      <a:extLst>
                        <a:ext uri="{9D8B030D-6E8A-4147-A177-3AD203B41FA5}">
                          <a16:colId xmlns:a16="http://schemas.microsoft.com/office/drawing/2014/main" val="1216175651"/>
                        </a:ext>
                      </a:extLst>
                    </a:gridCol>
                  </a:tblGrid>
                  <a:tr h="270859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5" t="-4045" r="-208214" b="-80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93846" t="-4045" r="-95000" b="-80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4878" t="-4045" r="-407" b="-80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382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728BB5DF-1246-441B-8A7F-E4F1542FF54A}"/>
              </a:ext>
            </a:extLst>
          </p:cNvPr>
          <p:cNvSpPr txBox="1"/>
          <p:nvPr/>
        </p:nvSpPr>
        <p:spPr>
          <a:xfrm>
            <a:off x="2483768" y="5813641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DC2D45-7CBD-4640-889A-B565A57F7810}"/>
              </a:ext>
            </a:extLst>
          </p:cNvPr>
          <p:cNvSpPr txBox="1"/>
          <p:nvPr/>
        </p:nvSpPr>
        <p:spPr>
          <a:xfrm>
            <a:off x="2951820" y="580450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F7B650-FEAD-41DC-9510-BA1AEA668F22}"/>
              </a:ext>
            </a:extLst>
          </p:cNvPr>
          <p:cNvSpPr txBox="1"/>
          <p:nvPr/>
        </p:nvSpPr>
        <p:spPr>
          <a:xfrm>
            <a:off x="3386335" y="581364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B94514-BB56-4E4E-864E-BBF7F9A6A40B}"/>
              </a:ext>
            </a:extLst>
          </p:cNvPr>
          <p:cNvSpPr txBox="1"/>
          <p:nvPr/>
        </p:nvSpPr>
        <p:spPr>
          <a:xfrm>
            <a:off x="3854386" y="5813641"/>
            <a:ext cx="136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8     дней</a:t>
            </a:r>
          </a:p>
        </p:txBody>
      </p:sp>
    </p:spTree>
    <p:extLst>
      <p:ext uri="{BB962C8B-B14F-4D97-AF65-F5344CB8AC3E}">
        <p14:creationId xmlns:p14="http://schemas.microsoft.com/office/powerpoint/2010/main" val="262191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68179" y="58399"/>
            <a:ext cx="9212179" cy="481601"/>
            <a:chOff x="-68179" y="58399"/>
            <a:chExt cx="9212179" cy="481601"/>
          </a:xfrm>
        </p:grpSpPr>
        <p:sp>
          <p:nvSpPr>
            <p:cNvPr id="10" name="Прямоугольник 9"/>
            <p:cNvSpPr/>
            <p:nvPr userDrawn="1"/>
          </p:nvSpPr>
          <p:spPr>
            <a:xfrm>
              <a:off x="-68179" y="58399"/>
              <a:ext cx="9144000" cy="468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67034"/>
                </a:solidFill>
              </a:endParaRPr>
            </a:p>
          </p:txBody>
        </p:sp>
        <p:cxnSp>
          <p:nvCxnSpPr>
            <p:cNvPr id="11" name="Прямая соединительная линия 10"/>
            <p:cNvCxnSpPr/>
            <p:nvPr userDrawn="1"/>
          </p:nvCxnSpPr>
          <p:spPr>
            <a:xfrm>
              <a:off x="0" y="540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 userDrawn="1"/>
          </p:nvCxnSpPr>
          <p:spPr>
            <a:xfrm>
              <a:off x="0" y="72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6000"/>
            <a:ext cx="8676456" cy="614040"/>
          </a:xfrm>
        </p:spPr>
        <p:txBody>
          <a:bodyPr>
            <a:normAutofit/>
          </a:bodyPr>
          <a:lstStyle/>
          <a:p>
            <a:pPr algn="ctr"/>
            <a:r>
              <a:rPr lang="ru-RU" b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Решить задачу с помощью уравнения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9873" y="605242"/>
            <a:ext cx="1808249" cy="1302456"/>
            <a:chOff x="1179716" y="-238377"/>
            <a:chExt cx="1544230" cy="130245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179716" y="-238377"/>
              <a:ext cx="1386471" cy="43204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группа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566187" y="602414"/>
              <a:ext cx="1577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sz="24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661827" y="540000"/>
            <a:ext cx="1756394" cy="497290"/>
            <a:chOff x="1224000" y="602414"/>
            <a:chExt cx="1499946" cy="477634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224000" y="648000"/>
              <a:ext cx="1386471" cy="43204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группа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6187" y="602414"/>
              <a:ext cx="1577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sz="24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917510" y="540000"/>
            <a:ext cx="1756394" cy="506038"/>
            <a:chOff x="1224000" y="602414"/>
            <a:chExt cx="1499946" cy="477634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224000" y="648000"/>
              <a:ext cx="1386471" cy="43204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группа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2566187" y="602414"/>
              <a:ext cx="1577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sz="24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cxnSp>
        <p:nvCxnSpPr>
          <p:cNvPr id="14" name="Прямая соединительная линия 13"/>
          <p:cNvCxnSpPr>
            <a:cxnSpLocks/>
          </p:cNvCxnSpPr>
          <p:nvPr/>
        </p:nvCxnSpPr>
        <p:spPr>
          <a:xfrm>
            <a:off x="3023217" y="1046038"/>
            <a:ext cx="0" cy="562332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cxnSpLocks/>
          </p:cNvCxnSpPr>
          <p:nvPr/>
        </p:nvCxnSpPr>
        <p:spPr>
          <a:xfrm>
            <a:off x="6179759" y="1046038"/>
            <a:ext cx="0" cy="562332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66799" y="2348879"/>
            <a:ext cx="2774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10684" y="2326175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536838" y="2326175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1A97B-F78A-4FE5-BB01-6180D4883A5D}"/>
              </a:ext>
            </a:extLst>
          </p:cNvPr>
          <p:cNvSpPr txBox="1"/>
          <p:nvPr/>
        </p:nvSpPr>
        <p:spPr>
          <a:xfrm>
            <a:off x="189251" y="1662043"/>
            <a:ext cx="27749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Переводчица в штабе работает над расшифровкой немецкого документа, в котором 200 страниц. Переводя в день на 5 страниц больше, чем запланировала, она завершила работу на два дня раньше срока. Сколько страниц в день переводилось?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ABFED5-BE50-4777-B599-B261FF3A4F35}"/>
              </a:ext>
            </a:extLst>
          </p:cNvPr>
          <p:cNvSpPr txBox="1"/>
          <p:nvPr/>
        </p:nvSpPr>
        <p:spPr>
          <a:xfrm>
            <a:off x="6361198" y="1662043"/>
            <a:ext cx="26760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Катер, груженый мешками муки, прошел 5 км по течению реки Нева и 8 км по Ладожскому  озеру, затратив на весь путь 1 час. Скорость течения равна 3 км/ч. Найти скорость груженого катера по течению.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7DD32C-D91D-416A-9B81-98631838BF9C}"/>
              </a:ext>
            </a:extLst>
          </p:cNvPr>
          <p:cNvSpPr txBox="1"/>
          <p:nvPr/>
        </p:nvSpPr>
        <p:spPr>
          <a:xfrm>
            <a:off x="3082194" y="1664298"/>
            <a:ext cx="29169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братьев-разведчиков совершил  на 4 прыжка с парашютом в тыл врага меньше, чем другой. Сумма квадратов количества прыжков каждого из братьев равна 106. Сколько прыжков в тыл врага совершили братья–разведчики вместе?</a:t>
            </a:r>
          </a:p>
        </p:txBody>
      </p:sp>
      <p:pic>
        <p:nvPicPr>
          <p:cNvPr id="3" name="cosmic-odyssey-20240527-102237">
            <a:hlinkClick r:id="" action="ppaction://media"/>
            <a:extLst>
              <a:ext uri="{FF2B5EF4-FFF2-40B4-BE49-F238E27FC236}">
                <a16:creationId xmlns:a16="http://schemas.microsoft.com/office/drawing/2014/main" id="{8DEBF38E-11FD-4BF0-9C9B-2A2C39706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7600" y="61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9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12000</TotalTime>
  <Words>388</Words>
  <Application>Microsoft Office PowerPoint</Application>
  <PresentationFormat>Экран (4:3)</PresentationFormat>
  <Paragraphs>71</Paragraphs>
  <Slides>18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</vt:lpstr>
      <vt:lpstr>Cambria Math</vt:lpstr>
      <vt:lpstr>Comic Sans MS</vt:lpstr>
      <vt:lpstr>Times New Roman</vt:lpstr>
      <vt:lpstr>Wingdings 2</vt:lpstr>
      <vt:lpstr>Тема Office</vt:lpstr>
      <vt:lpstr>Формула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Решить задачу с помощью уравнения</vt:lpstr>
      <vt:lpstr>Презентация PowerPoint</vt:lpstr>
      <vt:lpstr>Вклад ученых физиков в дело  Великой Отечественной войны</vt:lpstr>
      <vt:lpstr>Презентация PowerPoint</vt:lpstr>
      <vt:lpstr>  Калашников Михаил Тимофеевич(1919-2013). Генерал-лейтенант. Дважды герой Социалистического Труда.  Герой РФ.</vt:lpstr>
      <vt:lpstr>Баллистика –наука о движении тел, брошенных в пространстве</vt:lpstr>
      <vt:lpstr>Движение тела, брошенного вертикально вверх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svg</dc:creator>
  <cp:lastModifiedBy>TeacherPC</cp:lastModifiedBy>
  <cp:revision>1434</cp:revision>
  <dcterms:created xsi:type="dcterms:W3CDTF">2015-06-18T09:54:57Z</dcterms:created>
  <dcterms:modified xsi:type="dcterms:W3CDTF">2025-02-03T11:45:39Z</dcterms:modified>
</cp:coreProperties>
</file>