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9144000" cy="6858000" type="screen4x3"/>
  <p:notesSz cx="6858000" cy="9144000"/>
  <p:defaultTextStyle>
    <a:defPPr lvl="0">
      <a:defRPr lang="zh-CN"/>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5C74B-D750-4E28-9E0E-9CE0547971B0}"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ru-RU"/>
        </a:p>
      </dgm:t>
    </dgm:pt>
    <dgm:pt modelId="{86CB1AF9-4BF0-416C-BEC4-DFBDA76FC743}">
      <dgm:prSet phldrT="[Текст]" custT="1"/>
      <dgm:spPr/>
      <dgm:t>
        <a:bodyPr/>
        <a:lstStyle/>
        <a:p>
          <a:r>
            <a:rPr lang="ru-RU" sz="2400" b="1" dirty="0" smtClean="0"/>
            <a:t>Направления  образовательной работы</a:t>
          </a:r>
          <a:endParaRPr lang="ru-RU" sz="2400" b="1" dirty="0"/>
        </a:p>
      </dgm:t>
    </dgm:pt>
    <dgm:pt modelId="{8ED1E4DA-AACD-4A77-8CE6-B04BC0AA278F}" type="parTrans" cxnId="{6AFE7B98-B8FE-47DC-B99D-7D9E4BD4E9AB}">
      <dgm:prSet/>
      <dgm:spPr/>
      <dgm:t>
        <a:bodyPr/>
        <a:lstStyle/>
        <a:p>
          <a:endParaRPr lang="ru-RU"/>
        </a:p>
      </dgm:t>
    </dgm:pt>
    <dgm:pt modelId="{8F0BA38A-7B5C-4388-AF21-B0689CD0F219}" type="sibTrans" cxnId="{6AFE7B98-B8FE-47DC-B99D-7D9E4BD4E9AB}">
      <dgm:prSet/>
      <dgm:spPr/>
      <dgm:t>
        <a:bodyPr/>
        <a:lstStyle/>
        <a:p>
          <a:endParaRPr lang="ru-RU"/>
        </a:p>
      </dgm:t>
    </dgm:pt>
    <dgm:pt modelId="{5D11DD38-593C-44B5-8891-EB9AE448E6CE}">
      <dgm:prSet phldrT="[Текст]" custT="1"/>
      <dgm:spPr/>
      <dgm:t>
        <a:bodyPr/>
        <a:lstStyle/>
        <a:p>
          <a:r>
            <a:rPr lang="ru-RU" sz="2000" dirty="0" smtClean="0"/>
            <a:t>1.Тематическое</a:t>
          </a:r>
          <a:r>
            <a:rPr lang="ru-RU" sz="2000" baseline="0" dirty="0" smtClean="0"/>
            <a:t> планирование</a:t>
          </a:r>
          <a:endParaRPr lang="ru-RU" sz="2000" dirty="0"/>
        </a:p>
      </dgm:t>
    </dgm:pt>
    <dgm:pt modelId="{D31407B0-E2DE-4C73-B6E8-BAE001BC3777}" type="parTrans" cxnId="{20D15526-9C09-4FF9-B0E8-7E79F63683B7}">
      <dgm:prSet/>
      <dgm:spPr/>
      <dgm:t>
        <a:bodyPr/>
        <a:lstStyle/>
        <a:p>
          <a:endParaRPr lang="ru-RU"/>
        </a:p>
      </dgm:t>
    </dgm:pt>
    <dgm:pt modelId="{AE9FC726-8BC3-4740-BAED-B0437D5AF511}" type="sibTrans" cxnId="{20D15526-9C09-4FF9-B0E8-7E79F63683B7}">
      <dgm:prSet/>
      <dgm:spPr/>
      <dgm:t>
        <a:bodyPr/>
        <a:lstStyle/>
        <a:p>
          <a:endParaRPr lang="ru-RU"/>
        </a:p>
      </dgm:t>
    </dgm:pt>
    <dgm:pt modelId="{EFBB025C-96DB-485A-B98B-536B5D0D724F}">
      <dgm:prSet custT="1"/>
      <dgm:spPr/>
      <dgm:t>
        <a:bodyPr/>
        <a:lstStyle/>
        <a:p>
          <a:r>
            <a:rPr lang="ru-RU" sz="2000" dirty="0" smtClean="0"/>
            <a:t>2 . Создание развивающей среды</a:t>
          </a:r>
          <a:endParaRPr lang="ru-RU" sz="2000" dirty="0"/>
        </a:p>
      </dgm:t>
    </dgm:pt>
    <dgm:pt modelId="{9E287179-0FD0-42A5-B2B9-DA939A68F813}" type="parTrans" cxnId="{9C0F0B32-7563-456B-954F-EC84611F1D58}">
      <dgm:prSet/>
      <dgm:spPr/>
      <dgm:t>
        <a:bodyPr/>
        <a:lstStyle/>
        <a:p>
          <a:endParaRPr lang="ru-RU"/>
        </a:p>
      </dgm:t>
    </dgm:pt>
    <dgm:pt modelId="{2167DFED-E26A-4DF5-AE0C-B7A6DC7190C6}" type="sibTrans" cxnId="{9C0F0B32-7563-456B-954F-EC84611F1D58}">
      <dgm:prSet/>
      <dgm:spPr/>
      <dgm:t>
        <a:bodyPr/>
        <a:lstStyle/>
        <a:p>
          <a:endParaRPr lang="ru-RU"/>
        </a:p>
      </dgm:t>
    </dgm:pt>
    <dgm:pt modelId="{EBF9C630-D054-476A-B989-40360D26851D}">
      <dgm:prSet custT="1"/>
      <dgm:spPr/>
      <dgm:t>
        <a:bodyPr/>
        <a:lstStyle/>
        <a:p>
          <a:r>
            <a:rPr lang="ru-RU" sz="2000" dirty="0" smtClean="0"/>
            <a:t>3. Организация  работы с детьми в разных видах деятельности</a:t>
          </a:r>
          <a:endParaRPr lang="ru-RU" sz="2000" dirty="0"/>
        </a:p>
      </dgm:t>
    </dgm:pt>
    <dgm:pt modelId="{C4342688-2D18-45CC-A150-874479926FE9}" type="parTrans" cxnId="{F210D854-21DE-48F1-8ABD-CBEAF93D8196}">
      <dgm:prSet/>
      <dgm:spPr/>
      <dgm:t>
        <a:bodyPr/>
        <a:lstStyle/>
        <a:p>
          <a:endParaRPr lang="ru-RU"/>
        </a:p>
      </dgm:t>
    </dgm:pt>
    <dgm:pt modelId="{70331053-8522-49A0-AB12-2C9192C282DB}" type="sibTrans" cxnId="{F210D854-21DE-48F1-8ABD-CBEAF93D8196}">
      <dgm:prSet/>
      <dgm:spPr/>
      <dgm:t>
        <a:bodyPr/>
        <a:lstStyle/>
        <a:p>
          <a:endParaRPr lang="ru-RU"/>
        </a:p>
      </dgm:t>
    </dgm:pt>
    <dgm:pt modelId="{3B0B26EE-78D7-4BB3-A8FF-A61AA6068955}">
      <dgm:prSet custT="1">
        <dgm:style>
          <a:lnRef idx="0">
            <a:schemeClr val="accent5"/>
          </a:lnRef>
          <a:fillRef idx="3">
            <a:schemeClr val="accent5"/>
          </a:fillRef>
          <a:effectRef idx="3">
            <a:schemeClr val="accent5"/>
          </a:effectRef>
          <a:fontRef idx="minor">
            <a:schemeClr val="lt1"/>
          </a:fontRef>
        </dgm:style>
      </dgm:prSet>
      <dgm:spPr/>
      <dgm:t>
        <a:bodyPr/>
        <a:lstStyle/>
        <a:p>
          <a:r>
            <a:rPr lang="ru-RU" sz="2000" dirty="0" smtClean="0"/>
            <a:t>4. Взаимодействие с семьей.</a:t>
          </a:r>
        </a:p>
      </dgm:t>
    </dgm:pt>
    <dgm:pt modelId="{918A4F45-F661-4B8E-B6A9-1C1E777BC744}" type="parTrans" cxnId="{02CC8B66-7649-4D5A-9553-0DBCE97DC05A}">
      <dgm:prSet/>
      <dgm:spPr/>
      <dgm:t>
        <a:bodyPr/>
        <a:lstStyle/>
        <a:p>
          <a:endParaRPr lang="ru-RU"/>
        </a:p>
      </dgm:t>
    </dgm:pt>
    <dgm:pt modelId="{36E503EA-D4D8-474D-B8D2-A456E59403A6}" type="sibTrans" cxnId="{02CC8B66-7649-4D5A-9553-0DBCE97DC05A}">
      <dgm:prSet/>
      <dgm:spPr/>
      <dgm:t>
        <a:bodyPr/>
        <a:lstStyle/>
        <a:p>
          <a:endParaRPr lang="ru-RU"/>
        </a:p>
      </dgm:t>
    </dgm:pt>
    <dgm:pt modelId="{E9FA2254-51BB-46D7-B792-96A19A2C6BB5}" type="pres">
      <dgm:prSet presAssocID="{C3F5C74B-D750-4E28-9E0E-9CE0547971B0}" presName="diagram" presStyleCnt="0">
        <dgm:presLayoutVars>
          <dgm:chPref val="1"/>
          <dgm:dir/>
          <dgm:animOne val="branch"/>
          <dgm:animLvl val="lvl"/>
          <dgm:resizeHandles val="exact"/>
        </dgm:presLayoutVars>
      </dgm:prSet>
      <dgm:spPr/>
      <dgm:t>
        <a:bodyPr/>
        <a:lstStyle/>
        <a:p>
          <a:endParaRPr lang="ru-RU"/>
        </a:p>
      </dgm:t>
    </dgm:pt>
    <dgm:pt modelId="{83BC4000-A0B0-47EF-92BE-821BC276B678}" type="pres">
      <dgm:prSet presAssocID="{86CB1AF9-4BF0-416C-BEC4-DFBDA76FC743}" presName="root1" presStyleCnt="0"/>
      <dgm:spPr/>
      <dgm:t>
        <a:bodyPr/>
        <a:lstStyle/>
        <a:p>
          <a:endParaRPr lang="ru-RU"/>
        </a:p>
      </dgm:t>
    </dgm:pt>
    <dgm:pt modelId="{94ABF67E-ED90-42E2-8BDF-E7893DC8BFC3}" type="pres">
      <dgm:prSet presAssocID="{86CB1AF9-4BF0-416C-BEC4-DFBDA76FC743}" presName="LevelOneTextNode" presStyleLbl="node0" presStyleIdx="0" presStyleCnt="1" custScaleX="196048" custScaleY="135856">
        <dgm:presLayoutVars>
          <dgm:chPref val="3"/>
        </dgm:presLayoutVars>
      </dgm:prSet>
      <dgm:spPr/>
      <dgm:t>
        <a:bodyPr/>
        <a:lstStyle/>
        <a:p>
          <a:endParaRPr lang="ru-RU"/>
        </a:p>
      </dgm:t>
    </dgm:pt>
    <dgm:pt modelId="{15817E66-2BF7-47D3-B5C0-6D38A71052A7}" type="pres">
      <dgm:prSet presAssocID="{86CB1AF9-4BF0-416C-BEC4-DFBDA76FC743}" presName="level2hierChild" presStyleCnt="0"/>
      <dgm:spPr/>
      <dgm:t>
        <a:bodyPr/>
        <a:lstStyle/>
        <a:p>
          <a:endParaRPr lang="ru-RU"/>
        </a:p>
      </dgm:t>
    </dgm:pt>
    <dgm:pt modelId="{89CD89B4-D069-4260-9178-E6B88C8FF1A8}" type="pres">
      <dgm:prSet presAssocID="{D31407B0-E2DE-4C73-B6E8-BAE001BC3777}" presName="conn2-1" presStyleLbl="parChTrans1D2" presStyleIdx="0" presStyleCnt="4"/>
      <dgm:spPr/>
      <dgm:t>
        <a:bodyPr/>
        <a:lstStyle/>
        <a:p>
          <a:endParaRPr lang="ru-RU"/>
        </a:p>
      </dgm:t>
    </dgm:pt>
    <dgm:pt modelId="{F849266E-5C7C-4651-8349-B7B9BB7F75D4}" type="pres">
      <dgm:prSet presAssocID="{D31407B0-E2DE-4C73-B6E8-BAE001BC3777}" presName="connTx" presStyleLbl="parChTrans1D2" presStyleIdx="0" presStyleCnt="4"/>
      <dgm:spPr/>
      <dgm:t>
        <a:bodyPr/>
        <a:lstStyle/>
        <a:p>
          <a:endParaRPr lang="ru-RU"/>
        </a:p>
      </dgm:t>
    </dgm:pt>
    <dgm:pt modelId="{8B2F29D5-CFA0-4816-AEA9-7B9B633C7105}" type="pres">
      <dgm:prSet presAssocID="{5D11DD38-593C-44B5-8891-EB9AE448E6CE}" presName="root2" presStyleCnt="0"/>
      <dgm:spPr/>
      <dgm:t>
        <a:bodyPr/>
        <a:lstStyle/>
        <a:p>
          <a:endParaRPr lang="ru-RU"/>
        </a:p>
      </dgm:t>
    </dgm:pt>
    <dgm:pt modelId="{D9E015B7-D1EB-481E-B04F-CF7CBAA8CC15}" type="pres">
      <dgm:prSet presAssocID="{5D11DD38-593C-44B5-8891-EB9AE448E6CE}" presName="LevelTwoTextNode" presStyleLbl="node2" presStyleIdx="0" presStyleCnt="4" custScaleX="180125" custScaleY="81783" custLinFactNeighborX="-5096" custLinFactNeighborY="-8844">
        <dgm:presLayoutVars>
          <dgm:chPref val="3"/>
        </dgm:presLayoutVars>
      </dgm:prSet>
      <dgm:spPr/>
      <dgm:t>
        <a:bodyPr/>
        <a:lstStyle/>
        <a:p>
          <a:endParaRPr lang="ru-RU"/>
        </a:p>
      </dgm:t>
    </dgm:pt>
    <dgm:pt modelId="{17565A61-143B-49C5-BA42-52960316CC1D}" type="pres">
      <dgm:prSet presAssocID="{5D11DD38-593C-44B5-8891-EB9AE448E6CE}" presName="level3hierChild" presStyleCnt="0"/>
      <dgm:spPr/>
      <dgm:t>
        <a:bodyPr/>
        <a:lstStyle/>
        <a:p>
          <a:endParaRPr lang="ru-RU"/>
        </a:p>
      </dgm:t>
    </dgm:pt>
    <dgm:pt modelId="{A11C832C-3C77-43F7-A776-B4A32F6F5B6A}" type="pres">
      <dgm:prSet presAssocID="{9E287179-0FD0-42A5-B2B9-DA939A68F813}" presName="conn2-1" presStyleLbl="parChTrans1D2" presStyleIdx="1" presStyleCnt="4"/>
      <dgm:spPr/>
      <dgm:t>
        <a:bodyPr/>
        <a:lstStyle/>
        <a:p>
          <a:endParaRPr lang="ru-RU"/>
        </a:p>
      </dgm:t>
    </dgm:pt>
    <dgm:pt modelId="{64F92174-BDDD-405F-BA08-7F811EB2E3B8}" type="pres">
      <dgm:prSet presAssocID="{9E287179-0FD0-42A5-B2B9-DA939A68F813}" presName="connTx" presStyleLbl="parChTrans1D2" presStyleIdx="1" presStyleCnt="4"/>
      <dgm:spPr/>
      <dgm:t>
        <a:bodyPr/>
        <a:lstStyle/>
        <a:p>
          <a:endParaRPr lang="ru-RU"/>
        </a:p>
      </dgm:t>
    </dgm:pt>
    <dgm:pt modelId="{D357B35E-AD18-472F-9566-DE35A8FCB99F}" type="pres">
      <dgm:prSet presAssocID="{EFBB025C-96DB-485A-B98B-536B5D0D724F}" presName="root2" presStyleCnt="0"/>
      <dgm:spPr/>
    </dgm:pt>
    <dgm:pt modelId="{31FBFDDD-9AFF-43A0-9E71-145691D3C567}" type="pres">
      <dgm:prSet presAssocID="{EFBB025C-96DB-485A-B98B-536B5D0D724F}" presName="LevelTwoTextNode" presStyleLbl="node2" presStyleIdx="1" presStyleCnt="4" custAng="0" custFlipVert="0" custScaleX="181775" custScaleY="76773" custLinFactNeighborX="-6526" custLinFactNeighborY="-5584">
        <dgm:presLayoutVars>
          <dgm:chPref val="3"/>
        </dgm:presLayoutVars>
      </dgm:prSet>
      <dgm:spPr/>
      <dgm:t>
        <a:bodyPr/>
        <a:lstStyle/>
        <a:p>
          <a:endParaRPr lang="ru-RU"/>
        </a:p>
      </dgm:t>
    </dgm:pt>
    <dgm:pt modelId="{CABE9E42-4418-4F02-9760-415A64D9E6FB}" type="pres">
      <dgm:prSet presAssocID="{EFBB025C-96DB-485A-B98B-536B5D0D724F}" presName="level3hierChild" presStyleCnt="0"/>
      <dgm:spPr/>
    </dgm:pt>
    <dgm:pt modelId="{1495136B-C9D7-49B8-BE04-1CA9773E8D4E}" type="pres">
      <dgm:prSet presAssocID="{C4342688-2D18-45CC-A150-874479926FE9}" presName="conn2-1" presStyleLbl="parChTrans1D2" presStyleIdx="2" presStyleCnt="4"/>
      <dgm:spPr/>
      <dgm:t>
        <a:bodyPr/>
        <a:lstStyle/>
        <a:p>
          <a:endParaRPr lang="ru-RU"/>
        </a:p>
      </dgm:t>
    </dgm:pt>
    <dgm:pt modelId="{CC176122-D3D9-448A-AFDC-2D9A3CD66DB9}" type="pres">
      <dgm:prSet presAssocID="{C4342688-2D18-45CC-A150-874479926FE9}" presName="connTx" presStyleLbl="parChTrans1D2" presStyleIdx="2" presStyleCnt="4"/>
      <dgm:spPr/>
      <dgm:t>
        <a:bodyPr/>
        <a:lstStyle/>
        <a:p>
          <a:endParaRPr lang="ru-RU"/>
        </a:p>
      </dgm:t>
    </dgm:pt>
    <dgm:pt modelId="{E6222A10-8182-47F4-9EFB-5507A410A94B}" type="pres">
      <dgm:prSet presAssocID="{EBF9C630-D054-476A-B989-40360D26851D}" presName="root2" presStyleCnt="0"/>
      <dgm:spPr/>
    </dgm:pt>
    <dgm:pt modelId="{8CB6F1AC-7292-41C6-BB16-24B3AC48FC2B}" type="pres">
      <dgm:prSet presAssocID="{EBF9C630-D054-476A-B989-40360D26851D}" presName="LevelTwoTextNode" presStyleLbl="node2" presStyleIdx="2" presStyleCnt="4" custScaleX="178939" custScaleY="78442" custLinFactNeighborX="-3635" custLinFactNeighborY="-3931">
        <dgm:presLayoutVars>
          <dgm:chPref val="3"/>
        </dgm:presLayoutVars>
      </dgm:prSet>
      <dgm:spPr/>
      <dgm:t>
        <a:bodyPr/>
        <a:lstStyle/>
        <a:p>
          <a:endParaRPr lang="ru-RU"/>
        </a:p>
      </dgm:t>
    </dgm:pt>
    <dgm:pt modelId="{BC05ED93-EF99-4A42-B0F0-40A794663357}" type="pres">
      <dgm:prSet presAssocID="{EBF9C630-D054-476A-B989-40360D26851D}" presName="level3hierChild" presStyleCnt="0"/>
      <dgm:spPr/>
    </dgm:pt>
    <dgm:pt modelId="{272B3D60-24B3-43BF-93C8-C277D482A992}" type="pres">
      <dgm:prSet presAssocID="{918A4F45-F661-4B8E-B6A9-1C1E777BC744}" presName="conn2-1" presStyleLbl="parChTrans1D2" presStyleIdx="3" presStyleCnt="4"/>
      <dgm:spPr/>
      <dgm:t>
        <a:bodyPr/>
        <a:lstStyle/>
        <a:p>
          <a:endParaRPr lang="ru-RU"/>
        </a:p>
      </dgm:t>
    </dgm:pt>
    <dgm:pt modelId="{AA74FF62-427D-4ADE-92D4-F74F64AC7F2A}" type="pres">
      <dgm:prSet presAssocID="{918A4F45-F661-4B8E-B6A9-1C1E777BC744}" presName="connTx" presStyleLbl="parChTrans1D2" presStyleIdx="3" presStyleCnt="4"/>
      <dgm:spPr/>
      <dgm:t>
        <a:bodyPr/>
        <a:lstStyle/>
        <a:p>
          <a:endParaRPr lang="ru-RU"/>
        </a:p>
      </dgm:t>
    </dgm:pt>
    <dgm:pt modelId="{6E7D19F7-6999-45F8-B67D-B48B12BA2507}" type="pres">
      <dgm:prSet presAssocID="{3B0B26EE-78D7-4BB3-A8FF-A61AA6068955}" presName="root2" presStyleCnt="0"/>
      <dgm:spPr/>
    </dgm:pt>
    <dgm:pt modelId="{104FAA20-7451-4B1F-8E37-A02D40FA6277}" type="pres">
      <dgm:prSet presAssocID="{3B0B26EE-78D7-4BB3-A8FF-A61AA6068955}" presName="LevelTwoTextNode" presStyleLbl="node2" presStyleIdx="3" presStyleCnt="4" custScaleX="174797" custScaleY="50812" custLinFactNeighborX="-1207" custLinFactNeighborY="-358">
        <dgm:presLayoutVars>
          <dgm:chPref val="3"/>
        </dgm:presLayoutVars>
      </dgm:prSet>
      <dgm:spPr/>
      <dgm:t>
        <a:bodyPr/>
        <a:lstStyle/>
        <a:p>
          <a:endParaRPr lang="ru-RU"/>
        </a:p>
      </dgm:t>
    </dgm:pt>
    <dgm:pt modelId="{098E28BF-1641-4790-9ED3-300AAE5D1DBB}" type="pres">
      <dgm:prSet presAssocID="{3B0B26EE-78D7-4BB3-A8FF-A61AA6068955}" presName="level3hierChild" presStyleCnt="0"/>
      <dgm:spPr/>
    </dgm:pt>
  </dgm:ptLst>
  <dgm:cxnLst>
    <dgm:cxn modelId="{EECE137E-7A59-4295-8E7A-838F381FE349}" type="presOf" srcId="{9E287179-0FD0-42A5-B2B9-DA939A68F813}" destId="{64F92174-BDDD-405F-BA08-7F811EB2E3B8}" srcOrd="1" destOrd="0" presId="urn:microsoft.com/office/officeart/2005/8/layout/hierarchy2"/>
    <dgm:cxn modelId="{C92D05EB-014A-436C-9982-3DADC8C14462}" type="presOf" srcId="{918A4F45-F661-4B8E-B6A9-1C1E777BC744}" destId="{AA74FF62-427D-4ADE-92D4-F74F64AC7F2A}" srcOrd="1" destOrd="0" presId="urn:microsoft.com/office/officeart/2005/8/layout/hierarchy2"/>
    <dgm:cxn modelId="{FE40BB38-0A2B-4B03-BB80-C314BC4BFDBF}" type="presOf" srcId="{C4342688-2D18-45CC-A150-874479926FE9}" destId="{1495136B-C9D7-49B8-BE04-1CA9773E8D4E}" srcOrd="0" destOrd="0" presId="urn:microsoft.com/office/officeart/2005/8/layout/hierarchy2"/>
    <dgm:cxn modelId="{F210D854-21DE-48F1-8ABD-CBEAF93D8196}" srcId="{86CB1AF9-4BF0-416C-BEC4-DFBDA76FC743}" destId="{EBF9C630-D054-476A-B989-40360D26851D}" srcOrd="2" destOrd="0" parTransId="{C4342688-2D18-45CC-A150-874479926FE9}" sibTransId="{70331053-8522-49A0-AB12-2C9192C282DB}"/>
    <dgm:cxn modelId="{85EECC81-8E4F-4E9A-B5EC-9C07B6583863}" type="presOf" srcId="{86CB1AF9-4BF0-416C-BEC4-DFBDA76FC743}" destId="{94ABF67E-ED90-42E2-8BDF-E7893DC8BFC3}" srcOrd="0" destOrd="0" presId="urn:microsoft.com/office/officeart/2005/8/layout/hierarchy2"/>
    <dgm:cxn modelId="{9C0F0B32-7563-456B-954F-EC84611F1D58}" srcId="{86CB1AF9-4BF0-416C-BEC4-DFBDA76FC743}" destId="{EFBB025C-96DB-485A-B98B-536B5D0D724F}" srcOrd="1" destOrd="0" parTransId="{9E287179-0FD0-42A5-B2B9-DA939A68F813}" sibTransId="{2167DFED-E26A-4DF5-AE0C-B7A6DC7190C6}"/>
    <dgm:cxn modelId="{E62B6D5B-9B38-4765-AD08-2FE066F8B815}" type="presOf" srcId="{C3F5C74B-D750-4E28-9E0E-9CE0547971B0}" destId="{E9FA2254-51BB-46D7-B792-96A19A2C6BB5}" srcOrd="0" destOrd="0" presId="urn:microsoft.com/office/officeart/2005/8/layout/hierarchy2"/>
    <dgm:cxn modelId="{31327807-E7D5-46D5-ACED-F669703E5FAE}" type="presOf" srcId="{3B0B26EE-78D7-4BB3-A8FF-A61AA6068955}" destId="{104FAA20-7451-4B1F-8E37-A02D40FA6277}" srcOrd="0" destOrd="0" presId="urn:microsoft.com/office/officeart/2005/8/layout/hierarchy2"/>
    <dgm:cxn modelId="{D7D084A9-5B1E-4C8F-AB41-2C2DAE2E49A6}" type="presOf" srcId="{5D11DD38-593C-44B5-8891-EB9AE448E6CE}" destId="{D9E015B7-D1EB-481E-B04F-CF7CBAA8CC15}" srcOrd="0" destOrd="0" presId="urn:microsoft.com/office/officeart/2005/8/layout/hierarchy2"/>
    <dgm:cxn modelId="{8F1F140B-9D27-409F-8083-86BAB88E0839}" type="presOf" srcId="{EFBB025C-96DB-485A-B98B-536B5D0D724F}" destId="{31FBFDDD-9AFF-43A0-9E71-145691D3C567}" srcOrd="0" destOrd="0" presId="urn:microsoft.com/office/officeart/2005/8/layout/hierarchy2"/>
    <dgm:cxn modelId="{6AFE7B98-B8FE-47DC-B99D-7D9E4BD4E9AB}" srcId="{C3F5C74B-D750-4E28-9E0E-9CE0547971B0}" destId="{86CB1AF9-4BF0-416C-BEC4-DFBDA76FC743}" srcOrd="0" destOrd="0" parTransId="{8ED1E4DA-AACD-4A77-8CE6-B04BC0AA278F}" sibTransId="{8F0BA38A-7B5C-4388-AF21-B0689CD0F219}"/>
    <dgm:cxn modelId="{766D013E-77BE-4A00-B7EA-95AB72776EC1}" type="presOf" srcId="{D31407B0-E2DE-4C73-B6E8-BAE001BC3777}" destId="{F849266E-5C7C-4651-8349-B7B9BB7F75D4}" srcOrd="1" destOrd="0" presId="urn:microsoft.com/office/officeart/2005/8/layout/hierarchy2"/>
    <dgm:cxn modelId="{855C647B-705A-4E13-B851-956E7E5EC926}" type="presOf" srcId="{D31407B0-E2DE-4C73-B6E8-BAE001BC3777}" destId="{89CD89B4-D069-4260-9178-E6B88C8FF1A8}" srcOrd="0" destOrd="0" presId="urn:microsoft.com/office/officeart/2005/8/layout/hierarchy2"/>
    <dgm:cxn modelId="{02CC8B66-7649-4D5A-9553-0DBCE97DC05A}" srcId="{86CB1AF9-4BF0-416C-BEC4-DFBDA76FC743}" destId="{3B0B26EE-78D7-4BB3-A8FF-A61AA6068955}" srcOrd="3" destOrd="0" parTransId="{918A4F45-F661-4B8E-B6A9-1C1E777BC744}" sibTransId="{36E503EA-D4D8-474D-B8D2-A456E59403A6}"/>
    <dgm:cxn modelId="{257CE29A-72AA-4629-99EF-4C3457754044}" type="presOf" srcId="{918A4F45-F661-4B8E-B6A9-1C1E777BC744}" destId="{272B3D60-24B3-43BF-93C8-C277D482A992}" srcOrd="0" destOrd="0" presId="urn:microsoft.com/office/officeart/2005/8/layout/hierarchy2"/>
    <dgm:cxn modelId="{CCBCA4BF-31A9-4D41-B964-9A8358A34ED6}" type="presOf" srcId="{9E287179-0FD0-42A5-B2B9-DA939A68F813}" destId="{A11C832C-3C77-43F7-A776-B4A32F6F5B6A}" srcOrd="0" destOrd="0" presId="urn:microsoft.com/office/officeart/2005/8/layout/hierarchy2"/>
    <dgm:cxn modelId="{845D1912-12E1-4B6F-A34C-4812B02BD925}" type="presOf" srcId="{C4342688-2D18-45CC-A150-874479926FE9}" destId="{CC176122-D3D9-448A-AFDC-2D9A3CD66DB9}" srcOrd="1" destOrd="0" presId="urn:microsoft.com/office/officeart/2005/8/layout/hierarchy2"/>
    <dgm:cxn modelId="{20D15526-9C09-4FF9-B0E8-7E79F63683B7}" srcId="{86CB1AF9-4BF0-416C-BEC4-DFBDA76FC743}" destId="{5D11DD38-593C-44B5-8891-EB9AE448E6CE}" srcOrd="0" destOrd="0" parTransId="{D31407B0-E2DE-4C73-B6E8-BAE001BC3777}" sibTransId="{AE9FC726-8BC3-4740-BAED-B0437D5AF511}"/>
    <dgm:cxn modelId="{1DE07383-ADF3-4A6F-A9DC-3CBCBD33B7B7}" type="presOf" srcId="{EBF9C630-D054-476A-B989-40360D26851D}" destId="{8CB6F1AC-7292-41C6-BB16-24B3AC48FC2B}" srcOrd="0" destOrd="0" presId="urn:microsoft.com/office/officeart/2005/8/layout/hierarchy2"/>
    <dgm:cxn modelId="{5479B2FE-5683-4DC0-9179-926BE388C61F}" type="presParOf" srcId="{E9FA2254-51BB-46D7-B792-96A19A2C6BB5}" destId="{83BC4000-A0B0-47EF-92BE-821BC276B678}" srcOrd="0" destOrd="0" presId="urn:microsoft.com/office/officeart/2005/8/layout/hierarchy2"/>
    <dgm:cxn modelId="{181A1EA4-5EBB-4D94-81F4-F28595846977}" type="presParOf" srcId="{83BC4000-A0B0-47EF-92BE-821BC276B678}" destId="{94ABF67E-ED90-42E2-8BDF-E7893DC8BFC3}" srcOrd="0" destOrd="0" presId="urn:microsoft.com/office/officeart/2005/8/layout/hierarchy2"/>
    <dgm:cxn modelId="{3084C16E-1BDB-4421-BBD5-09DF16A5F15D}" type="presParOf" srcId="{83BC4000-A0B0-47EF-92BE-821BC276B678}" destId="{15817E66-2BF7-47D3-B5C0-6D38A71052A7}" srcOrd="1" destOrd="0" presId="urn:microsoft.com/office/officeart/2005/8/layout/hierarchy2"/>
    <dgm:cxn modelId="{990DBEC9-53A0-4396-B851-9DD839CEFD78}" type="presParOf" srcId="{15817E66-2BF7-47D3-B5C0-6D38A71052A7}" destId="{89CD89B4-D069-4260-9178-E6B88C8FF1A8}" srcOrd="0" destOrd="0" presId="urn:microsoft.com/office/officeart/2005/8/layout/hierarchy2"/>
    <dgm:cxn modelId="{0F5D728C-F1BF-4258-A656-775DD119B24B}" type="presParOf" srcId="{89CD89B4-D069-4260-9178-E6B88C8FF1A8}" destId="{F849266E-5C7C-4651-8349-B7B9BB7F75D4}" srcOrd="0" destOrd="0" presId="urn:microsoft.com/office/officeart/2005/8/layout/hierarchy2"/>
    <dgm:cxn modelId="{7A163AA8-651D-4AE0-9FDA-F57109E04F79}" type="presParOf" srcId="{15817E66-2BF7-47D3-B5C0-6D38A71052A7}" destId="{8B2F29D5-CFA0-4816-AEA9-7B9B633C7105}" srcOrd="1" destOrd="0" presId="urn:microsoft.com/office/officeart/2005/8/layout/hierarchy2"/>
    <dgm:cxn modelId="{3216D75C-0E54-4F0F-85DA-6C57BB59370E}" type="presParOf" srcId="{8B2F29D5-CFA0-4816-AEA9-7B9B633C7105}" destId="{D9E015B7-D1EB-481E-B04F-CF7CBAA8CC15}" srcOrd="0" destOrd="0" presId="urn:microsoft.com/office/officeart/2005/8/layout/hierarchy2"/>
    <dgm:cxn modelId="{65A9DD79-ECC0-4EEC-9AE2-D8D10ABD6EF1}" type="presParOf" srcId="{8B2F29D5-CFA0-4816-AEA9-7B9B633C7105}" destId="{17565A61-143B-49C5-BA42-52960316CC1D}" srcOrd="1" destOrd="0" presId="urn:microsoft.com/office/officeart/2005/8/layout/hierarchy2"/>
    <dgm:cxn modelId="{C6AD0C4B-BCCA-4F94-8FC4-ECDBDBFA38AB}" type="presParOf" srcId="{15817E66-2BF7-47D3-B5C0-6D38A71052A7}" destId="{A11C832C-3C77-43F7-A776-B4A32F6F5B6A}" srcOrd="2" destOrd="0" presId="urn:microsoft.com/office/officeart/2005/8/layout/hierarchy2"/>
    <dgm:cxn modelId="{7EFA89E4-AE06-4E0E-A8FD-5CBDF4946D3F}" type="presParOf" srcId="{A11C832C-3C77-43F7-A776-B4A32F6F5B6A}" destId="{64F92174-BDDD-405F-BA08-7F811EB2E3B8}" srcOrd="0" destOrd="0" presId="urn:microsoft.com/office/officeart/2005/8/layout/hierarchy2"/>
    <dgm:cxn modelId="{6B38542E-5D94-4CE3-88B9-A8061B6AF8DE}" type="presParOf" srcId="{15817E66-2BF7-47D3-B5C0-6D38A71052A7}" destId="{D357B35E-AD18-472F-9566-DE35A8FCB99F}" srcOrd="3" destOrd="0" presId="urn:microsoft.com/office/officeart/2005/8/layout/hierarchy2"/>
    <dgm:cxn modelId="{FF36E47E-B01A-4E46-A4D0-9339DCBCA5EF}" type="presParOf" srcId="{D357B35E-AD18-472F-9566-DE35A8FCB99F}" destId="{31FBFDDD-9AFF-43A0-9E71-145691D3C567}" srcOrd="0" destOrd="0" presId="urn:microsoft.com/office/officeart/2005/8/layout/hierarchy2"/>
    <dgm:cxn modelId="{35EAFD33-5E1B-4892-9C87-844A9AEE14D6}" type="presParOf" srcId="{D357B35E-AD18-472F-9566-DE35A8FCB99F}" destId="{CABE9E42-4418-4F02-9760-415A64D9E6FB}" srcOrd="1" destOrd="0" presId="urn:microsoft.com/office/officeart/2005/8/layout/hierarchy2"/>
    <dgm:cxn modelId="{ABC85DFD-7F4B-48F5-AB3C-51421212EB9C}" type="presParOf" srcId="{15817E66-2BF7-47D3-B5C0-6D38A71052A7}" destId="{1495136B-C9D7-49B8-BE04-1CA9773E8D4E}" srcOrd="4" destOrd="0" presId="urn:microsoft.com/office/officeart/2005/8/layout/hierarchy2"/>
    <dgm:cxn modelId="{F8830160-136B-4502-9B9D-612C60E76D6E}" type="presParOf" srcId="{1495136B-C9D7-49B8-BE04-1CA9773E8D4E}" destId="{CC176122-D3D9-448A-AFDC-2D9A3CD66DB9}" srcOrd="0" destOrd="0" presId="urn:microsoft.com/office/officeart/2005/8/layout/hierarchy2"/>
    <dgm:cxn modelId="{5A643BF6-EF73-4FBC-8644-221468E19199}" type="presParOf" srcId="{15817E66-2BF7-47D3-B5C0-6D38A71052A7}" destId="{E6222A10-8182-47F4-9EFB-5507A410A94B}" srcOrd="5" destOrd="0" presId="urn:microsoft.com/office/officeart/2005/8/layout/hierarchy2"/>
    <dgm:cxn modelId="{4F3832AD-B279-44E2-B931-AFDF0CDD2C6A}" type="presParOf" srcId="{E6222A10-8182-47F4-9EFB-5507A410A94B}" destId="{8CB6F1AC-7292-41C6-BB16-24B3AC48FC2B}" srcOrd="0" destOrd="0" presId="urn:microsoft.com/office/officeart/2005/8/layout/hierarchy2"/>
    <dgm:cxn modelId="{6D3AC520-80E8-4556-81E9-3F48C189CDCC}" type="presParOf" srcId="{E6222A10-8182-47F4-9EFB-5507A410A94B}" destId="{BC05ED93-EF99-4A42-B0F0-40A794663357}" srcOrd="1" destOrd="0" presId="urn:microsoft.com/office/officeart/2005/8/layout/hierarchy2"/>
    <dgm:cxn modelId="{05832DC9-50BC-468A-89C3-E45767A42ADA}" type="presParOf" srcId="{15817E66-2BF7-47D3-B5C0-6D38A71052A7}" destId="{272B3D60-24B3-43BF-93C8-C277D482A992}" srcOrd="6" destOrd="0" presId="urn:microsoft.com/office/officeart/2005/8/layout/hierarchy2"/>
    <dgm:cxn modelId="{177F8F01-E6C0-4099-801E-BBB713B4CFD6}" type="presParOf" srcId="{272B3D60-24B3-43BF-93C8-C277D482A992}" destId="{AA74FF62-427D-4ADE-92D4-F74F64AC7F2A}" srcOrd="0" destOrd="0" presId="urn:microsoft.com/office/officeart/2005/8/layout/hierarchy2"/>
    <dgm:cxn modelId="{2E238860-35C8-4F58-B7CE-0A3332A1B2DE}" type="presParOf" srcId="{15817E66-2BF7-47D3-B5C0-6D38A71052A7}" destId="{6E7D19F7-6999-45F8-B67D-B48B12BA2507}" srcOrd="7" destOrd="0" presId="urn:microsoft.com/office/officeart/2005/8/layout/hierarchy2"/>
    <dgm:cxn modelId="{427A2B4C-9719-4031-8C27-D35D58FD04D0}" type="presParOf" srcId="{6E7D19F7-6999-45F8-B67D-B48B12BA2507}" destId="{104FAA20-7451-4B1F-8E37-A02D40FA6277}" srcOrd="0" destOrd="0" presId="urn:microsoft.com/office/officeart/2005/8/layout/hierarchy2"/>
    <dgm:cxn modelId="{092F171A-5C1A-4FEC-A9F1-EAC7252A45AF}" type="presParOf" srcId="{6E7D19F7-6999-45F8-B67D-B48B12BA2507}" destId="{098E28BF-1641-4790-9ED3-300AAE5D1DB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DA5FE-A4CE-40EF-8532-16D21A3CC790}" type="doc">
      <dgm:prSet loTypeId="urn:microsoft.com/office/officeart/2005/8/layout/orgChart1" loCatId="hierarchy" qsTypeId="urn:microsoft.com/office/officeart/2005/8/quickstyle/3d1" qsCatId="3D" csTypeId="urn:microsoft.com/office/officeart/2005/8/colors/colorful4" csCatId="colorful" phldr="1"/>
      <dgm:spPr/>
      <dgm:t>
        <a:bodyPr/>
        <a:lstStyle/>
        <a:p>
          <a:endParaRPr lang="ru-RU"/>
        </a:p>
      </dgm:t>
    </dgm:pt>
    <dgm:pt modelId="{0CD90700-9F04-434F-950C-2C7D8716E0D8}">
      <dgm:prSet phldrT="[Текст]" custT="1"/>
      <dgm:spPr/>
      <dgm:t>
        <a:bodyPr/>
        <a:lstStyle/>
        <a:p>
          <a:r>
            <a:rPr lang="ru-RU" sz="2000" dirty="0" smtClean="0"/>
            <a:t>Реализация </a:t>
          </a:r>
          <a:r>
            <a:rPr lang="ru-RU" sz="2000" dirty="0" err="1" smtClean="0"/>
            <a:t>воспитательно</a:t>
          </a:r>
          <a:r>
            <a:rPr lang="ru-RU" sz="2000" dirty="0" smtClean="0"/>
            <a:t>- образовательного процесса с учетом интеграции образовательных областей</a:t>
          </a:r>
          <a:endParaRPr lang="ru-RU" sz="2000" dirty="0"/>
        </a:p>
      </dgm:t>
    </dgm:pt>
    <dgm:pt modelId="{9EA19AD2-7975-4DE3-9232-91D02D742ADA}" type="parTrans" cxnId="{2C9D285D-B2BD-432A-A90F-666EC5F5F98F}">
      <dgm:prSet/>
      <dgm:spPr/>
      <dgm:t>
        <a:bodyPr/>
        <a:lstStyle/>
        <a:p>
          <a:endParaRPr lang="ru-RU"/>
        </a:p>
      </dgm:t>
    </dgm:pt>
    <dgm:pt modelId="{588C7F82-7607-42E8-A395-07EAFDA42E42}" type="sibTrans" cxnId="{2C9D285D-B2BD-432A-A90F-666EC5F5F98F}">
      <dgm:prSet/>
      <dgm:spPr/>
      <dgm:t>
        <a:bodyPr/>
        <a:lstStyle/>
        <a:p>
          <a:endParaRPr lang="ru-RU"/>
        </a:p>
      </dgm:t>
    </dgm:pt>
    <dgm:pt modelId="{2D7C980F-595F-4912-869C-8CA6575C278B}">
      <dgm:prSet phldrT="[Текст]" custT="1"/>
      <dgm:spPr/>
      <dgm:t>
        <a:bodyPr/>
        <a:lstStyle/>
        <a:p>
          <a:r>
            <a:rPr lang="ru-RU" sz="1800" dirty="0" smtClean="0"/>
            <a:t>Организация НОД</a:t>
          </a:r>
          <a:endParaRPr lang="ru-RU" sz="1800" dirty="0"/>
        </a:p>
      </dgm:t>
    </dgm:pt>
    <dgm:pt modelId="{D09939BC-88FA-4DDD-939A-7B5ED14427D9}" type="parTrans" cxnId="{B1D10EE9-DF20-4CA0-87F8-106D007750FE}">
      <dgm:prSet/>
      <dgm:spPr/>
      <dgm:t>
        <a:bodyPr/>
        <a:lstStyle/>
        <a:p>
          <a:endParaRPr lang="ru-RU"/>
        </a:p>
      </dgm:t>
    </dgm:pt>
    <dgm:pt modelId="{7F8A119D-37EF-4C08-B453-952B8C885F3D}" type="sibTrans" cxnId="{B1D10EE9-DF20-4CA0-87F8-106D007750FE}">
      <dgm:prSet/>
      <dgm:spPr/>
      <dgm:t>
        <a:bodyPr/>
        <a:lstStyle/>
        <a:p>
          <a:endParaRPr lang="ru-RU"/>
        </a:p>
      </dgm:t>
    </dgm:pt>
    <dgm:pt modelId="{8CF55BDD-4F26-4517-93F6-3F45E232005E}">
      <dgm:prSet phldrT="[Текст]" custT="1"/>
      <dgm:spPr/>
      <dgm:t>
        <a:bodyPr/>
        <a:lstStyle/>
        <a:p>
          <a:r>
            <a:rPr lang="ru-RU" sz="1800" dirty="0" smtClean="0"/>
            <a:t>Совместная деятельность детей и взрослых</a:t>
          </a:r>
          <a:endParaRPr lang="ru-RU" sz="1800" dirty="0"/>
        </a:p>
      </dgm:t>
    </dgm:pt>
    <dgm:pt modelId="{B3EB7993-257B-41CF-ABB5-929FF8A9C9ED}" type="parTrans" cxnId="{F13F070A-4759-4B36-8E51-48198639E630}">
      <dgm:prSet/>
      <dgm:spPr/>
      <dgm:t>
        <a:bodyPr/>
        <a:lstStyle/>
        <a:p>
          <a:endParaRPr lang="ru-RU"/>
        </a:p>
      </dgm:t>
    </dgm:pt>
    <dgm:pt modelId="{AE811A06-06D7-48C7-879A-9836390055EA}" type="sibTrans" cxnId="{F13F070A-4759-4B36-8E51-48198639E630}">
      <dgm:prSet/>
      <dgm:spPr/>
      <dgm:t>
        <a:bodyPr/>
        <a:lstStyle/>
        <a:p>
          <a:endParaRPr lang="ru-RU"/>
        </a:p>
      </dgm:t>
    </dgm:pt>
    <dgm:pt modelId="{B9591397-DF62-4C4F-B60B-392886BED0C9}">
      <dgm:prSet phldrT="[Текст]" custT="1"/>
      <dgm:spPr/>
      <dgm:t>
        <a:bodyPr/>
        <a:lstStyle/>
        <a:p>
          <a:r>
            <a:rPr lang="ru-RU" sz="1600" dirty="0" smtClean="0"/>
            <a:t>Самостоятельная деятельность</a:t>
          </a:r>
          <a:endParaRPr lang="ru-RU" sz="1600" dirty="0"/>
        </a:p>
      </dgm:t>
    </dgm:pt>
    <dgm:pt modelId="{AAE16BA1-6E0C-4CE7-A3C6-7C5AD049EAA4}" type="parTrans" cxnId="{387EF9B2-FAD0-43BD-8DCC-FDB68865E8C6}">
      <dgm:prSet/>
      <dgm:spPr/>
      <dgm:t>
        <a:bodyPr/>
        <a:lstStyle/>
        <a:p>
          <a:endParaRPr lang="ru-RU"/>
        </a:p>
      </dgm:t>
    </dgm:pt>
    <dgm:pt modelId="{27A77535-D9B1-4C63-A457-9E91FCF40250}" type="sibTrans" cxnId="{387EF9B2-FAD0-43BD-8DCC-FDB68865E8C6}">
      <dgm:prSet/>
      <dgm:spPr/>
      <dgm:t>
        <a:bodyPr/>
        <a:lstStyle/>
        <a:p>
          <a:endParaRPr lang="ru-RU"/>
        </a:p>
      </dgm:t>
    </dgm:pt>
    <dgm:pt modelId="{6DCD3155-4A77-4227-9A2D-C036C23CC4DB}" type="pres">
      <dgm:prSet presAssocID="{674DA5FE-A4CE-40EF-8532-16D21A3CC790}" presName="hierChild1" presStyleCnt="0">
        <dgm:presLayoutVars>
          <dgm:orgChart val="1"/>
          <dgm:chPref val="1"/>
          <dgm:dir/>
          <dgm:animOne val="branch"/>
          <dgm:animLvl val="lvl"/>
          <dgm:resizeHandles/>
        </dgm:presLayoutVars>
      </dgm:prSet>
      <dgm:spPr/>
      <dgm:t>
        <a:bodyPr/>
        <a:lstStyle/>
        <a:p>
          <a:endParaRPr lang="ru-RU"/>
        </a:p>
      </dgm:t>
    </dgm:pt>
    <dgm:pt modelId="{9DF5B244-A2A4-450E-9F86-4BB044B916C4}" type="pres">
      <dgm:prSet presAssocID="{0CD90700-9F04-434F-950C-2C7D8716E0D8}" presName="hierRoot1" presStyleCnt="0">
        <dgm:presLayoutVars>
          <dgm:hierBranch val="init"/>
        </dgm:presLayoutVars>
      </dgm:prSet>
      <dgm:spPr/>
      <dgm:t>
        <a:bodyPr/>
        <a:lstStyle/>
        <a:p>
          <a:endParaRPr lang="ru-RU"/>
        </a:p>
      </dgm:t>
    </dgm:pt>
    <dgm:pt modelId="{C0724FCC-8A09-4723-8536-66AADA472B77}" type="pres">
      <dgm:prSet presAssocID="{0CD90700-9F04-434F-950C-2C7D8716E0D8}" presName="rootComposite1" presStyleCnt="0"/>
      <dgm:spPr/>
      <dgm:t>
        <a:bodyPr/>
        <a:lstStyle/>
        <a:p>
          <a:endParaRPr lang="ru-RU"/>
        </a:p>
      </dgm:t>
    </dgm:pt>
    <dgm:pt modelId="{DA1B9679-5947-445D-A542-9F8034818343}" type="pres">
      <dgm:prSet presAssocID="{0CD90700-9F04-434F-950C-2C7D8716E0D8}" presName="rootText1" presStyleLbl="node0" presStyleIdx="0" presStyleCnt="1" custScaleX="201840" custScaleY="112167">
        <dgm:presLayoutVars>
          <dgm:chPref val="3"/>
        </dgm:presLayoutVars>
      </dgm:prSet>
      <dgm:spPr/>
      <dgm:t>
        <a:bodyPr/>
        <a:lstStyle/>
        <a:p>
          <a:endParaRPr lang="ru-RU"/>
        </a:p>
      </dgm:t>
    </dgm:pt>
    <dgm:pt modelId="{2B2CED76-751B-45FD-A49C-2EF267C3631C}" type="pres">
      <dgm:prSet presAssocID="{0CD90700-9F04-434F-950C-2C7D8716E0D8}" presName="rootConnector1" presStyleLbl="node1" presStyleIdx="0" presStyleCnt="0"/>
      <dgm:spPr/>
      <dgm:t>
        <a:bodyPr/>
        <a:lstStyle/>
        <a:p>
          <a:endParaRPr lang="ru-RU"/>
        </a:p>
      </dgm:t>
    </dgm:pt>
    <dgm:pt modelId="{DC2A24A7-EC63-495D-9DD1-F6B43BBD2D76}" type="pres">
      <dgm:prSet presAssocID="{0CD90700-9F04-434F-950C-2C7D8716E0D8}" presName="hierChild2" presStyleCnt="0"/>
      <dgm:spPr/>
      <dgm:t>
        <a:bodyPr/>
        <a:lstStyle/>
        <a:p>
          <a:endParaRPr lang="ru-RU"/>
        </a:p>
      </dgm:t>
    </dgm:pt>
    <dgm:pt modelId="{78264D9C-FEE3-4636-9A5B-C529F2B4B9B6}" type="pres">
      <dgm:prSet presAssocID="{D09939BC-88FA-4DDD-939A-7B5ED14427D9}" presName="Name37" presStyleLbl="parChTrans1D2" presStyleIdx="0" presStyleCnt="3"/>
      <dgm:spPr/>
      <dgm:t>
        <a:bodyPr/>
        <a:lstStyle/>
        <a:p>
          <a:endParaRPr lang="ru-RU"/>
        </a:p>
      </dgm:t>
    </dgm:pt>
    <dgm:pt modelId="{448E592C-1229-44A1-AA36-6A669F41F8BC}" type="pres">
      <dgm:prSet presAssocID="{2D7C980F-595F-4912-869C-8CA6575C278B}" presName="hierRoot2" presStyleCnt="0">
        <dgm:presLayoutVars>
          <dgm:hierBranch val="init"/>
        </dgm:presLayoutVars>
      </dgm:prSet>
      <dgm:spPr/>
      <dgm:t>
        <a:bodyPr/>
        <a:lstStyle/>
        <a:p>
          <a:endParaRPr lang="ru-RU"/>
        </a:p>
      </dgm:t>
    </dgm:pt>
    <dgm:pt modelId="{C09A85DE-9F40-46DD-B1C3-9BA588258BE6}" type="pres">
      <dgm:prSet presAssocID="{2D7C980F-595F-4912-869C-8CA6575C278B}" presName="rootComposite" presStyleCnt="0"/>
      <dgm:spPr/>
      <dgm:t>
        <a:bodyPr/>
        <a:lstStyle/>
        <a:p>
          <a:endParaRPr lang="ru-RU"/>
        </a:p>
      </dgm:t>
    </dgm:pt>
    <dgm:pt modelId="{7CA9958C-1521-4E7F-A169-372615342C03}" type="pres">
      <dgm:prSet presAssocID="{2D7C980F-595F-4912-869C-8CA6575C278B}" presName="rootText" presStyleLbl="node2" presStyleIdx="0" presStyleCnt="3" custScaleX="83852" custLinFactNeighborX="8516" custLinFactNeighborY="1622">
        <dgm:presLayoutVars>
          <dgm:chPref val="3"/>
        </dgm:presLayoutVars>
      </dgm:prSet>
      <dgm:spPr/>
      <dgm:t>
        <a:bodyPr/>
        <a:lstStyle/>
        <a:p>
          <a:endParaRPr lang="ru-RU"/>
        </a:p>
      </dgm:t>
    </dgm:pt>
    <dgm:pt modelId="{3C54C04D-3234-4458-A130-5AE8BABFB432}" type="pres">
      <dgm:prSet presAssocID="{2D7C980F-595F-4912-869C-8CA6575C278B}" presName="rootConnector" presStyleLbl="node2" presStyleIdx="0" presStyleCnt="3"/>
      <dgm:spPr/>
      <dgm:t>
        <a:bodyPr/>
        <a:lstStyle/>
        <a:p>
          <a:endParaRPr lang="ru-RU"/>
        </a:p>
      </dgm:t>
    </dgm:pt>
    <dgm:pt modelId="{0A69BE34-CEEF-4A28-9630-6F9C0C2E67FD}" type="pres">
      <dgm:prSet presAssocID="{2D7C980F-595F-4912-869C-8CA6575C278B}" presName="hierChild4" presStyleCnt="0"/>
      <dgm:spPr/>
      <dgm:t>
        <a:bodyPr/>
        <a:lstStyle/>
        <a:p>
          <a:endParaRPr lang="ru-RU"/>
        </a:p>
      </dgm:t>
    </dgm:pt>
    <dgm:pt modelId="{F2F48DF0-AE93-41A4-8C84-1DD020990106}" type="pres">
      <dgm:prSet presAssocID="{2D7C980F-595F-4912-869C-8CA6575C278B}" presName="hierChild5" presStyleCnt="0"/>
      <dgm:spPr/>
      <dgm:t>
        <a:bodyPr/>
        <a:lstStyle/>
        <a:p>
          <a:endParaRPr lang="ru-RU"/>
        </a:p>
      </dgm:t>
    </dgm:pt>
    <dgm:pt modelId="{C12BB9EC-1272-4233-8B84-B3171A2F4D96}" type="pres">
      <dgm:prSet presAssocID="{B3EB7993-257B-41CF-ABB5-929FF8A9C9ED}" presName="Name37" presStyleLbl="parChTrans1D2" presStyleIdx="1" presStyleCnt="3"/>
      <dgm:spPr/>
      <dgm:t>
        <a:bodyPr/>
        <a:lstStyle/>
        <a:p>
          <a:endParaRPr lang="ru-RU"/>
        </a:p>
      </dgm:t>
    </dgm:pt>
    <dgm:pt modelId="{06FEECF1-9985-49E3-B1AE-559D09723B67}" type="pres">
      <dgm:prSet presAssocID="{8CF55BDD-4F26-4517-93F6-3F45E232005E}" presName="hierRoot2" presStyleCnt="0">
        <dgm:presLayoutVars>
          <dgm:hierBranch val="init"/>
        </dgm:presLayoutVars>
      </dgm:prSet>
      <dgm:spPr/>
      <dgm:t>
        <a:bodyPr/>
        <a:lstStyle/>
        <a:p>
          <a:endParaRPr lang="ru-RU"/>
        </a:p>
      </dgm:t>
    </dgm:pt>
    <dgm:pt modelId="{CE6BE6FF-883B-4D08-A780-F54E429B5990}" type="pres">
      <dgm:prSet presAssocID="{8CF55BDD-4F26-4517-93F6-3F45E232005E}" presName="rootComposite" presStyleCnt="0"/>
      <dgm:spPr/>
      <dgm:t>
        <a:bodyPr/>
        <a:lstStyle/>
        <a:p>
          <a:endParaRPr lang="ru-RU"/>
        </a:p>
      </dgm:t>
    </dgm:pt>
    <dgm:pt modelId="{BFC13C0F-ECF5-44B1-AE30-9CA2F854D055}" type="pres">
      <dgm:prSet presAssocID="{8CF55BDD-4F26-4517-93F6-3F45E232005E}" presName="rootText" presStyleLbl="node2" presStyleIdx="1" presStyleCnt="3" custLinFactNeighborY="13787">
        <dgm:presLayoutVars>
          <dgm:chPref val="3"/>
        </dgm:presLayoutVars>
      </dgm:prSet>
      <dgm:spPr/>
      <dgm:t>
        <a:bodyPr/>
        <a:lstStyle/>
        <a:p>
          <a:endParaRPr lang="ru-RU"/>
        </a:p>
      </dgm:t>
    </dgm:pt>
    <dgm:pt modelId="{A24B1DFF-48C9-48A9-A2ED-872512A00E52}" type="pres">
      <dgm:prSet presAssocID="{8CF55BDD-4F26-4517-93F6-3F45E232005E}" presName="rootConnector" presStyleLbl="node2" presStyleIdx="1" presStyleCnt="3"/>
      <dgm:spPr/>
      <dgm:t>
        <a:bodyPr/>
        <a:lstStyle/>
        <a:p>
          <a:endParaRPr lang="ru-RU"/>
        </a:p>
      </dgm:t>
    </dgm:pt>
    <dgm:pt modelId="{1D8008E7-8E1D-44E2-A70B-1386DE96604F}" type="pres">
      <dgm:prSet presAssocID="{8CF55BDD-4F26-4517-93F6-3F45E232005E}" presName="hierChild4" presStyleCnt="0"/>
      <dgm:spPr/>
      <dgm:t>
        <a:bodyPr/>
        <a:lstStyle/>
        <a:p>
          <a:endParaRPr lang="ru-RU"/>
        </a:p>
      </dgm:t>
    </dgm:pt>
    <dgm:pt modelId="{B5D02C23-81B4-46BA-877C-703C034F66B9}" type="pres">
      <dgm:prSet presAssocID="{8CF55BDD-4F26-4517-93F6-3F45E232005E}" presName="hierChild5" presStyleCnt="0"/>
      <dgm:spPr/>
      <dgm:t>
        <a:bodyPr/>
        <a:lstStyle/>
        <a:p>
          <a:endParaRPr lang="ru-RU"/>
        </a:p>
      </dgm:t>
    </dgm:pt>
    <dgm:pt modelId="{7906DDEE-0B93-47AE-AF9F-B76495788ADF}" type="pres">
      <dgm:prSet presAssocID="{AAE16BA1-6E0C-4CE7-A3C6-7C5AD049EAA4}" presName="Name37" presStyleLbl="parChTrans1D2" presStyleIdx="2" presStyleCnt="3"/>
      <dgm:spPr/>
      <dgm:t>
        <a:bodyPr/>
        <a:lstStyle/>
        <a:p>
          <a:endParaRPr lang="ru-RU"/>
        </a:p>
      </dgm:t>
    </dgm:pt>
    <dgm:pt modelId="{E5347D30-4112-414D-9F67-537356B65060}" type="pres">
      <dgm:prSet presAssocID="{B9591397-DF62-4C4F-B60B-392886BED0C9}" presName="hierRoot2" presStyleCnt="0">
        <dgm:presLayoutVars>
          <dgm:hierBranch val="init"/>
        </dgm:presLayoutVars>
      </dgm:prSet>
      <dgm:spPr/>
      <dgm:t>
        <a:bodyPr/>
        <a:lstStyle/>
        <a:p>
          <a:endParaRPr lang="ru-RU"/>
        </a:p>
      </dgm:t>
    </dgm:pt>
    <dgm:pt modelId="{B9CD6195-D77F-4A5A-9F7D-F4B7F4FC12B5}" type="pres">
      <dgm:prSet presAssocID="{B9591397-DF62-4C4F-B60B-392886BED0C9}" presName="rootComposite" presStyleCnt="0"/>
      <dgm:spPr/>
      <dgm:t>
        <a:bodyPr/>
        <a:lstStyle/>
        <a:p>
          <a:endParaRPr lang="ru-RU"/>
        </a:p>
      </dgm:t>
    </dgm:pt>
    <dgm:pt modelId="{F6C1DB49-C531-41D4-87CA-72A09EADB6AD}" type="pres">
      <dgm:prSet presAssocID="{B9591397-DF62-4C4F-B60B-392886BED0C9}" presName="rootText" presStyleLbl="node2" presStyleIdx="2" presStyleCnt="3" custLinFactNeighborX="-10543" custLinFactNeighborY="2433">
        <dgm:presLayoutVars>
          <dgm:chPref val="3"/>
        </dgm:presLayoutVars>
      </dgm:prSet>
      <dgm:spPr/>
      <dgm:t>
        <a:bodyPr/>
        <a:lstStyle/>
        <a:p>
          <a:endParaRPr lang="ru-RU"/>
        </a:p>
      </dgm:t>
    </dgm:pt>
    <dgm:pt modelId="{91291DBC-1783-4870-81A8-D0EE44314AF1}" type="pres">
      <dgm:prSet presAssocID="{B9591397-DF62-4C4F-B60B-392886BED0C9}" presName="rootConnector" presStyleLbl="node2" presStyleIdx="2" presStyleCnt="3"/>
      <dgm:spPr/>
      <dgm:t>
        <a:bodyPr/>
        <a:lstStyle/>
        <a:p>
          <a:endParaRPr lang="ru-RU"/>
        </a:p>
      </dgm:t>
    </dgm:pt>
    <dgm:pt modelId="{967D77BB-09ED-4FE6-B31A-B190C4CBBD5D}" type="pres">
      <dgm:prSet presAssocID="{B9591397-DF62-4C4F-B60B-392886BED0C9}" presName="hierChild4" presStyleCnt="0"/>
      <dgm:spPr/>
      <dgm:t>
        <a:bodyPr/>
        <a:lstStyle/>
        <a:p>
          <a:endParaRPr lang="ru-RU"/>
        </a:p>
      </dgm:t>
    </dgm:pt>
    <dgm:pt modelId="{205E25DA-B748-4C03-8113-2D0EEE3776CE}" type="pres">
      <dgm:prSet presAssocID="{B9591397-DF62-4C4F-B60B-392886BED0C9}" presName="hierChild5" presStyleCnt="0"/>
      <dgm:spPr/>
      <dgm:t>
        <a:bodyPr/>
        <a:lstStyle/>
        <a:p>
          <a:endParaRPr lang="ru-RU"/>
        </a:p>
      </dgm:t>
    </dgm:pt>
    <dgm:pt modelId="{B4072DC5-C0B3-4E5F-A3F6-BAE4FD19CDE5}" type="pres">
      <dgm:prSet presAssocID="{0CD90700-9F04-434F-950C-2C7D8716E0D8}" presName="hierChild3" presStyleCnt="0"/>
      <dgm:spPr/>
      <dgm:t>
        <a:bodyPr/>
        <a:lstStyle/>
        <a:p>
          <a:endParaRPr lang="ru-RU"/>
        </a:p>
      </dgm:t>
    </dgm:pt>
  </dgm:ptLst>
  <dgm:cxnLst>
    <dgm:cxn modelId="{C50AF1CE-34DE-4578-822C-329D9D7A5D3E}" type="presOf" srcId="{B3EB7993-257B-41CF-ABB5-929FF8A9C9ED}" destId="{C12BB9EC-1272-4233-8B84-B3171A2F4D96}" srcOrd="0" destOrd="0" presId="urn:microsoft.com/office/officeart/2005/8/layout/orgChart1"/>
    <dgm:cxn modelId="{2C9D285D-B2BD-432A-A90F-666EC5F5F98F}" srcId="{674DA5FE-A4CE-40EF-8532-16D21A3CC790}" destId="{0CD90700-9F04-434F-950C-2C7D8716E0D8}" srcOrd="0" destOrd="0" parTransId="{9EA19AD2-7975-4DE3-9232-91D02D742ADA}" sibTransId="{588C7F82-7607-42E8-A395-07EAFDA42E42}"/>
    <dgm:cxn modelId="{2B48DA18-07FE-4B97-8C95-21536F5E9AC6}" type="presOf" srcId="{674DA5FE-A4CE-40EF-8532-16D21A3CC790}" destId="{6DCD3155-4A77-4227-9A2D-C036C23CC4DB}" srcOrd="0" destOrd="0" presId="urn:microsoft.com/office/officeart/2005/8/layout/orgChart1"/>
    <dgm:cxn modelId="{387EF9B2-FAD0-43BD-8DCC-FDB68865E8C6}" srcId="{0CD90700-9F04-434F-950C-2C7D8716E0D8}" destId="{B9591397-DF62-4C4F-B60B-392886BED0C9}" srcOrd="2" destOrd="0" parTransId="{AAE16BA1-6E0C-4CE7-A3C6-7C5AD049EAA4}" sibTransId="{27A77535-D9B1-4C63-A457-9E91FCF40250}"/>
    <dgm:cxn modelId="{BD34DB0C-6401-4D3E-8D6B-6CA80D26BBC7}" type="presOf" srcId="{2D7C980F-595F-4912-869C-8CA6575C278B}" destId="{7CA9958C-1521-4E7F-A169-372615342C03}" srcOrd="0" destOrd="0" presId="urn:microsoft.com/office/officeart/2005/8/layout/orgChart1"/>
    <dgm:cxn modelId="{818DBCD9-7DF0-48C9-BB76-A0971FF5926D}" type="presOf" srcId="{B9591397-DF62-4C4F-B60B-392886BED0C9}" destId="{91291DBC-1783-4870-81A8-D0EE44314AF1}" srcOrd="1" destOrd="0" presId="urn:microsoft.com/office/officeart/2005/8/layout/orgChart1"/>
    <dgm:cxn modelId="{C21B96DC-3670-4F4F-B334-B575DAC54E5D}" type="presOf" srcId="{8CF55BDD-4F26-4517-93F6-3F45E232005E}" destId="{BFC13C0F-ECF5-44B1-AE30-9CA2F854D055}" srcOrd="0" destOrd="0" presId="urn:microsoft.com/office/officeart/2005/8/layout/orgChart1"/>
    <dgm:cxn modelId="{436DCDBA-D200-4C84-A2E0-49738AA29AE1}" type="presOf" srcId="{AAE16BA1-6E0C-4CE7-A3C6-7C5AD049EAA4}" destId="{7906DDEE-0B93-47AE-AF9F-B76495788ADF}" srcOrd="0" destOrd="0" presId="urn:microsoft.com/office/officeart/2005/8/layout/orgChart1"/>
    <dgm:cxn modelId="{DEFD0C29-9289-42BC-86E6-51FCF6E34EDE}" type="presOf" srcId="{D09939BC-88FA-4DDD-939A-7B5ED14427D9}" destId="{78264D9C-FEE3-4636-9A5B-C529F2B4B9B6}" srcOrd="0" destOrd="0" presId="urn:microsoft.com/office/officeart/2005/8/layout/orgChart1"/>
    <dgm:cxn modelId="{81E46AB3-77BD-492A-87DC-DFAE375455EC}" type="presOf" srcId="{8CF55BDD-4F26-4517-93F6-3F45E232005E}" destId="{A24B1DFF-48C9-48A9-A2ED-872512A00E52}" srcOrd="1" destOrd="0" presId="urn:microsoft.com/office/officeart/2005/8/layout/orgChart1"/>
    <dgm:cxn modelId="{F13F070A-4759-4B36-8E51-48198639E630}" srcId="{0CD90700-9F04-434F-950C-2C7D8716E0D8}" destId="{8CF55BDD-4F26-4517-93F6-3F45E232005E}" srcOrd="1" destOrd="0" parTransId="{B3EB7993-257B-41CF-ABB5-929FF8A9C9ED}" sibTransId="{AE811A06-06D7-48C7-879A-9836390055EA}"/>
    <dgm:cxn modelId="{689569A9-8723-43EE-B7AC-AEA5BAEACCD9}" type="presOf" srcId="{0CD90700-9F04-434F-950C-2C7D8716E0D8}" destId="{DA1B9679-5947-445D-A542-9F8034818343}" srcOrd="0" destOrd="0" presId="urn:microsoft.com/office/officeart/2005/8/layout/orgChart1"/>
    <dgm:cxn modelId="{B5024F7D-C5C4-431C-A7CA-F2BB4123F72A}" type="presOf" srcId="{2D7C980F-595F-4912-869C-8CA6575C278B}" destId="{3C54C04D-3234-4458-A130-5AE8BABFB432}" srcOrd="1" destOrd="0" presId="urn:microsoft.com/office/officeart/2005/8/layout/orgChart1"/>
    <dgm:cxn modelId="{FE061C33-35C0-47E3-838B-791BBF48C586}" type="presOf" srcId="{B9591397-DF62-4C4F-B60B-392886BED0C9}" destId="{F6C1DB49-C531-41D4-87CA-72A09EADB6AD}" srcOrd="0" destOrd="0" presId="urn:microsoft.com/office/officeart/2005/8/layout/orgChart1"/>
    <dgm:cxn modelId="{D3A08B0E-88B2-49A7-A1B3-EAE56D1A8F74}" type="presOf" srcId="{0CD90700-9F04-434F-950C-2C7D8716E0D8}" destId="{2B2CED76-751B-45FD-A49C-2EF267C3631C}" srcOrd="1" destOrd="0" presId="urn:microsoft.com/office/officeart/2005/8/layout/orgChart1"/>
    <dgm:cxn modelId="{B1D10EE9-DF20-4CA0-87F8-106D007750FE}" srcId="{0CD90700-9F04-434F-950C-2C7D8716E0D8}" destId="{2D7C980F-595F-4912-869C-8CA6575C278B}" srcOrd="0" destOrd="0" parTransId="{D09939BC-88FA-4DDD-939A-7B5ED14427D9}" sibTransId="{7F8A119D-37EF-4C08-B453-952B8C885F3D}"/>
    <dgm:cxn modelId="{FADE9156-5FBC-4FEE-A7CF-18820A5D0AE3}" type="presParOf" srcId="{6DCD3155-4A77-4227-9A2D-C036C23CC4DB}" destId="{9DF5B244-A2A4-450E-9F86-4BB044B916C4}" srcOrd="0" destOrd="0" presId="urn:microsoft.com/office/officeart/2005/8/layout/orgChart1"/>
    <dgm:cxn modelId="{C5EB9DC6-768C-41A5-9CD9-17AF1CBAD21C}" type="presParOf" srcId="{9DF5B244-A2A4-450E-9F86-4BB044B916C4}" destId="{C0724FCC-8A09-4723-8536-66AADA472B77}" srcOrd="0" destOrd="0" presId="urn:microsoft.com/office/officeart/2005/8/layout/orgChart1"/>
    <dgm:cxn modelId="{E67172D1-93EF-4B88-9335-B550091D4B5A}" type="presParOf" srcId="{C0724FCC-8A09-4723-8536-66AADA472B77}" destId="{DA1B9679-5947-445D-A542-9F8034818343}" srcOrd="0" destOrd="0" presId="urn:microsoft.com/office/officeart/2005/8/layout/orgChart1"/>
    <dgm:cxn modelId="{42341246-507E-4939-B78E-DAB426384034}" type="presParOf" srcId="{C0724FCC-8A09-4723-8536-66AADA472B77}" destId="{2B2CED76-751B-45FD-A49C-2EF267C3631C}" srcOrd="1" destOrd="0" presId="urn:microsoft.com/office/officeart/2005/8/layout/orgChart1"/>
    <dgm:cxn modelId="{3BF442EF-1F66-46C6-B6A6-27CC6F4E1383}" type="presParOf" srcId="{9DF5B244-A2A4-450E-9F86-4BB044B916C4}" destId="{DC2A24A7-EC63-495D-9DD1-F6B43BBD2D76}" srcOrd="1" destOrd="0" presId="urn:microsoft.com/office/officeart/2005/8/layout/orgChart1"/>
    <dgm:cxn modelId="{050DBEAD-B885-4F5C-90CF-291AC3084866}" type="presParOf" srcId="{DC2A24A7-EC63-495D-9DD1-F6B43BBD2D76}" destId="{78264D9C-FEE3-4636-9A5B-C529F2B4B9B6}" srcOrd="0" destOrd="0" presId="urn:microsoft.com/office/officeart/2005/8/layout/orgChart1"/>
    <dgm:cxn modelId="{6135A0AB-3E6C-4747-963A-5E213E125559}" type="presParOf" srcId="{DC2A24A7-EC63-495D-9DD1-F6B43BBD2D76}" destId="{448E592C-1229-44A1-AA36-6A669F41F8BC}" srcOrd="1" destOrd="0" presId="urn:microsoft.com/office/officeart/2005/8/layout/orgChart1"/>
    <dgm:cxn modelId="{91A3C0A6-0233-4E24-AB90-4C4FCE8A5896}" type="presParOf" srcId="{448E592C-1229-44A1-AA36-6A669F41F8BC}" destId="{C09A85DE-9F40-46DD-B1C3-9BA588258BE6}" srcOrd="0" destOrd="0" presId="urn:microsoft.com/office/officeart/2005/8/layout/orgChart1"/>
    <dgm:cxn modelId="{7FD6D3A5-0F71-4202-9A1A-958DE8950493}" type="presParOf" srcId="{C09A85DE-9F40-46DD-B1C3-9BA588258BE6}" destId="{7CA9958C-1521-4E7F-A169-372615342C03}" srcOrd="0" destOrd="0" presId="urn:microsoft.com/office/officeart/2005/8/layout/orgChart1"/>
    <dgm:cxn modelId="{10F4B6EE-898F-423A-8972-473A02D7CF97}" type="presParOf" srcId="{C09A85DE-9F40-46DD-B1C3-9BA588258BE6}" destId="{3C54C04D-3234-4458-A130-5AE8BABFB432}" srcOrd="1" destOrd="0" presId="urn:microsoft.com/office/officeart/2005/8/layout/orgChart1"/>
    <dgm:cxn modelId="{15972A43-E6C4-4316-91DD-A7E2E2C28CD1}" type="presParOf" srcId="{448E592C-1229-44A1-AA36-6A669F41F8BC}" destId="{0A69BE34-CEEF-4A28-9630-6F9C0C2E67FD}" srcOrd="1" destOrd="0" presId="urn:microsoft.com/office/officeart/2005/8/layout/orgChart1"/>
    <dgm:cxn modelId="{F9789F1C-B22B-4572-B9A6-1F3B1414DECF}" type="presParOf" srcId="{448E592C-1229-44A1-AA36-6A669F41F8BC}" destId="{F2F48DF0-AE93-41A4-8C84-1DD020990106}" srcOrd="2" destOrd="0" presId="urn:microsoft.com/office/officeart/2005/8/layout/orgChart1"/>
    <dgm:cxn modelId="{66D949A8-5F81-4A6A-AFC0-1F6E332A8D30}" type="presParOf" srcId="{DC2A24A7-EC63-495D-9DD1-F6B43BBD2D76}" destId="{C12BB9EC-1272-4233-8B84-B3171A2F4D96}" srcOrd="2" destOrd="0" presId="urn:microsoft.com/office/officeart/2005/8/layout/orgChart1"/>
    <dgm:cxn modelId="{5CB7D6B1-18E5-4A4A-BEA3-0CFE330A1150}" type="presParOf" srcId="{DC2A24A7-EC63-495D-9DD1-F6B43BBD2D76}" destId="{06FEECF1-9985-49E3-B1AE-559D09723B67}" srcOrd="3" destOrd="0" presId="urn:microsoft.com/office/officeart/2005/8/layout/orgChart1"/>
    <dgm:cxn modelId="{AEF9BBBA-994A-417B-8F26-48C57A95E9BE}" type="presParOf" srcId="{06FEECF1-9985-49E3-B1AE-559D09723B67}" destId="{CE6BE6FF-883B-4D08-A780-F54E429B5990}" srcOrd="0" destOrd="0" presId="urn:microsoft.com/office/officeart/2005/8/layout/orgChart1"/>
    <dgm:cxn modelId="{9509EDD9-6EA6-425E-B1EA-ADBC2A0DAE24}" type="presParOf" srcId="{CE6BE6FF-883B-4D08-A780-F54E429B5990}" destId="{BFC13C0F-ECF5-44B1-AE30-9CA2F854D055}" srcOrd="0" destOrd="0" presId="urn:microsoft.com/office/officeart/2005/8/layout/orgChart1"/>
    <dgm:cxn modelId="{C8DEDFD0-7BE3-4F07-A82B-C8A3CC96503D}" type="presParOf" srcId="{CE6BE6FF-883B-4D08-A780-F54E429B5990}" destId="{A24B1DFF-48C9-48A9-A2ED-872512A00E52}" srcOrd="1" destOrd="0" presId="urn:microsoft.com/office/officeart/2005/8/layout/orgChart1"/>
    <dgm:cxn modelId="{6C95BF17-03AE-471C-9DA3-B36D11B6048A}" type="presParOf" srcId="{06FEECF1-9985-49E3-B1AE-559D09723B67}" destId="{1D8008E7-8E1D-44E2-A70B-1386DE96604F}" srcOrd="1" destOrd="0" presId="urn:microsoft.com/office/officeart/2005/8/layout/orgChart1"/>
    <dgm:cxn modelId="{D690C01A-F695-489E-8C34-E865A86FB4D9}" type="presParOf" srcId="{06FEECF1-9985-49E3-B1AE-559D09723B67}" destId="{B5D02C23-81B4-46BA-877C-703C034F66B9}" srcOrd="2" destOrd="0" presId="urn:microsoft.com/office/officeart/2005/8/layout/orgChart1"/>
    <dgm:cxn modelId="{049C674E-C98E-410F-98CC-7C21F76E7896}" type="presParOf" srcId="{DC2A24A7-EC63-495D-9DD1-F6B43BBD2D76}" destId="{7906DDEE-0B93-47AE-AF9F-B76495788ADF}" srcOrd="4" destOrd="0" presId="urn:microsoft.com/office/officeart/2005/8/layout/orgChart1"/>
    <dgm:cxn modelId="{C98A6518-6C84-4C67-8CB8-969EAA308EFB}" type="presParOf" srcId="{DC2A24A7-EC63-495D-9DD1-F6B43BBD2D76}" destId="{E5347D30-4112-414D-9F67-537356B65060}" srcOrd="5" destOrd="0" presId="urn:microsoft.com/office/officeart/2005/8/layout/orgChart1"/>
    <dgm:cxn modelId="{AE88ECC4-C587-4871-B757-0C51B84E6F23}" type="presParOf" srcId="{E5347D30-4112-414D-9F67-537356B65060}" destId="{B9CD6195-D77F-4A5A-9F7D-F4B7F4FC12B5}" srcOrd="0" destOrd="0" presId="urn:microsoft.com/office/officeart/2005/8/layout/orgChart1"/>
    <dgm:cxn modelId="{C94CCD95-8E07-450E-8B26-16504D35CCF9}" type="presParOf" srcId="{B9CD6195-D77F-4A5A-9F7D-F4B7F4FC12B5}" destId="{F6C1DB49-C531-41D4-87CA-72A09EADB6AD}" srcOrd="0" destOrd="0" presId="urn:microsoft.com/office/officeart/2005/8/layout/orgChart1"/>
    <dgm:cxn modelId="{3F8EC9B9-71EE-4FB0-A04A-6CBF9C002B90}" type="presParOf" srcId="{B9CD6195-D77F-4A5A-9F7D-F4B7F4FC12B5}" destId="{91291DBC-1783-4870-81A8-D0EE44314AF1}" srcOrd="1" destOrd="0" presId="urn:microsoft.com/office/officeart/2005/8/layout/orgChart1"/>
    <dgm:cxn modelId="{21C84FC5-D47B-41DB-A347-E3586EFCD68B}" type="presParOf" srcId="{E5347D30-4112-414D-9F67-537356B65060}" destId="{967D77BB-09ED-4FE6-B31A-B190C4CBBD5D}" srcOrd="1" destOrd="0" presId="urn:microsoft.com/office/officeart/2005/8/layout/orgChart1"/>
    <dgm:cxn modelId="{02948524-757E-4151-983E-526B2D250897}" type="presParOf" srcId="{E5347D30-4112-414D-9F67-537356B65060}" destId="{205E25DA-B748-4C03-8113-2D0EEE3776CE}" srcOrd="2" destOrd="0" presId="urn:microsoft.com/office/officeart/2005/8/layout/orgChart1"/>
    <dgm:cxn modelId="{F9CC7E23-4406-408A-BEDE-F6F8DE6D8103}" type="presParOf" srcId="{9DF5B244-A2A4-450E-9F86-4BB044B916C4}" destId="{B4072DC5-C0B3-4E5F-A3F6-BAE4FD19CDE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ABF67E-ED90-42E2-8BDF-E7893DC8BFC3}">
      <dsp:nvSpPr>
        <dsp:cNvPr id="0" name=""/>
        <dsp:cNvSpPr/>
      </dsp:nvSpPr>
      <dsp:spPr>
        <a:xfrm>
          <a:off x="8414" y="1600923"/>
          <a:ext cx="4046104" cy="140192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t>Направления  образовательной работы</a:t>
          </a:r>
          <a:endParaRPr lang="ru-RU" sz="2400" b="1" kern="1200" dirty="0"/>
        </a:p>
      </dsp:txBody>
      <dsp:txXfrm>
        <a:off x="8414" y="1600923"/>
        <a:ext cx="4046104" cy="1401920"/>
      </dsp:txXfrm>
    </dsp:sp>
    <dsp:sp modelId="{89CD89B4-D069-4260-9178-E6B88C8FF1A8}">
      <dsp:nvSpPr>
        <dsp:cNvPr id="0" name=""/>
        <dsp:cNvSpPr/>
      </dsp:nvSpPr>
      <dsp:spPr>
        <a:xfrm rot="17847300">
          <a:off x="3633484" y="1588482"/>
          <a:ext cx="1562428" cy="40346"/>
        </a:xfrm>
        <a:custGeom>
          <a:avLst/>
          <a:gdLst/>
          <a:ahLst/>
          <a:cxnLst/>
          <a:rect l="0" t="0" r="0" b="0"/>
          <a:pathLst>
            <a:path>
              <a:moveTo>
                <a:pt x="0" y="20173"/>
              </a:moveTo>
              <a:lnTo>
                <a:pt x="1562428" y="20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7847300">
        <a:off x="4375638" y="1569594"/>
        <a:ext cx="78121" cy="78121"/>
      </dsp:txXfrm>
    </dsp:sp>
    <dsp:sp modelId="{D9E015B7-D1EB-481E-B04F-CF7CBAA8CC15}">
      <dsp:nvSpPr>
        <dsp:cNvPr id="0" name=""/>
        <dsp:cNvSpPr/>
      </dsp:nvSpPr>
      <dsp:spPr>
        <a:xfrm>
          <a:off x="4774879" y="493460"/>
          <a:ext cx="3717480" cy="84393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1.Тематическое</a:t>
          </a:r>
          <a:r>
            <a:rPr lang="ru-RU" sz="2000" kern="1200" baseline="0" dirty="0" smtClean="0"/>
            <a:t> планирование</a:t>
          </a:r>
          <a:endParaRPr lang="ru-RU" sz="2000" kern="1200" dirty="0"/>
        </a:p>
      </dsp:txBody>
      <dsp:txXfrm>
        <a:off x="4774879" y="493460"/>
        <a:ext cx="3717480" cy="843932"/>
      </dsp:txXfrm>
    </dsp:sp>
    <dsp:sp modelId="{A11C832C-3C77-43F7-A776-B4A32F6F5B6A}">
      <dsp:nvSpPr>
        <dsp:cNvPr id="0" name=""/>
        <dsp:cNvSpPr/>
      </dsp:nvSpPr>
      <dsp:spPr>
        <a:xfrm rot="19871427">
          <a:off x="4005725" y="2091737"/>
          <a:ext cx="788435" cy="40346"/>
        </a:xfrm>
        <a:custGeom>
          <a:avLst/>
          <a:gdLst/>
          <a:ahLst/>
          <a:cxnLst/>
          <a:rect l="0" t="0" r="0" b="0"/>
          <a:pathLst>
            <a:path>
              <a:moveTo>
                <a:pt x="0" y="20173"/>
              </a:moveTo>
              <a:lnTo>
                <a:pt x="788435" y="20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9871427">
        <a:off x="4380231" y="2092199"/>
        <a:ext cx="39421" cy="39421"/>
      </dsp:txXfrm>
    </dsp:sp>
    <dsp:sp modelId="{31FBFDDD-9AFF-43A0-9E71-145691D3C567}">
      <dsp:nvSpPr>
        <dsp:cNvPr id="0" name=""/>
        <dsp:cNvSpPr/>
      </dsp:nvSpPr>
      <dsp:spPr>
        <a:xfrm>
          <a:off x="4745366" y="1525820"/>
          <a:ext cx="3751533" cy="79223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2 . Создание развивающей среды</a:t>
          </a:r>
          <a:endParaRPr lang="ru-RU" sz="2000" kern="1200" dirty="0"/>
        </a:p>
      </dsp:txBody>
      <dsp:txXfrm>
        <a:off x="4745366" y="1525820"/>
        <a:ext cx="3751533" cy="792233"/>
      </dsp:txXfrm>
    </dsp:sp>
    <dsp:sp modelId="{1495136B-C9D7-49B8-BE04-1CA9773E8D4E}">
      <dsp:nvSpPr>
        <dsp:cNvPr id="0" name=""/>
        <dsp:cNvSpPr/>
      </dsp:nvSpPr>
      <dsp:spPr>
        <a:xfrm rot="2298067">
          <a:off x="3951597" y="2578082"/>
          <a:ext cx="956354" cy="40346"/>
        </a:xfrm>
        <a:custGeom>
          <a:avLst/>
          <a:gdLst/>
          <a:ahLst/>
          <a:cxnLst/>
          <a:rect l="0" t="0" r="0" b="0"/>
          <a:pathLst>
            <a:path>
              <a:moveTo>
                <a:pt x="0" y="20173"/>
              </a:moveTo>
              <a:lnTo>
                <a:pt x="956354" y="20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2298067">
        <a:off x="4405866" y="2574346"/>
        <a:ext cx="47817" cy="47817"/>
      </dsp:txXfrm>
    </dsp:sp>
    <dsp:sp modelId="{8CB6F1AC-7292-41C6-BB16-24B3AC48FC2B}">
      <dsp:nvSpPr>
        <dsp:cNvPr id="0" name=""/>
        <dsp:cNvSpPr/>
      </dsp:nvSpPr>
      <dsp:spPr>
        <a:xfrm>
          <a:off x="4805031" y="2489899"/>
          <a:ext cx="3693003" cy="80945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3. Организация  работы с детьми в разных видах деятельности</a:t>
          </a:r>
          <a:endParaRPr lang="ru-RU" sz="2000" kern="1200" dirty="0"/>
        </a:p>
      </dsp:txBody>
      <dsp:txXfrm>
        <a:off x="4805031" y="2489899"/>
        <a:ext cx="3693003" cy="809456"/>
      </dsp:txXfrm>
    </dsp:sp>
    <dsp:sp modelId="{272B3D60-24B3-43BF-93C8-C277D482A992}">
      <dsp:nvSpPr>
        <dsp:cNvPr id="0" name=""/>
        <dsp:cNvSpPr/>
      </dsp:nvSpPr>
      <dsp:spPr>
        <a:xfrm rot="3666974">
          <a:off x="3626086" y="3007359"/>
          <a:ext cx="1657487" cy="40346"/>
        </a:xfrm>
        <a:custGeom>
          <a:avLst/>
          <a:gdLst/>
          <a:ahLst/>
          <a:cxnLst/>
          <a:rect l="0" t="0" r="0" b="0"/>
          <a:pathLst>
            <a:path>
              <a:moveTo>
                <a:pt x="0" y="20173"/>
              </a:moveTo>
              <a:lnTo>
                <a:pt x="1657487" y="20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3666974">
        <a:off x="4413393" y="2986095"/>
        <a:ext cx="82874" cy="82874"/>
      </dsp:txXfrm>
    </dsp:sp>
    <dsp:sp modelId="{104FAA20-7451-4B1F-8E37-A02D40FA6277}">
      <dsp:nvSpPr>
        <dsp:cNvPr id="0" name=""/>
        <dsp:cNvSpPr/>
      </dsp:nvSpPr>
      <dsp:spPr>
        <a:xfrm>
          <a:off x="4855141" y="3491013"/>
          <a:ext cx="3607519" cy="524337"/>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4. Взаимодействие с семьей.</a:t>
          </a:r>
        </a:p>
      </dsp:txBody>
      <dsp:txXfrm>
        <a:off x="4855141" y="3491013"/>
        <a:ext cx="3607519" cy="5243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6DDEE-0B93-47AE-AF9F-B76495788ADF}">
      <dsp:nvSpPr>
        <dsp:cNvPr id="0" name=""/>
        <dsp:cNvSpPr/>
      </dsp:nvSpPr>
      <dsp:spPr>
        <a:xfrm>
          <a:off x="4429140" y="2226262"/>
          <a:ext cx="2781591" cy="603588"/>
        </a:xfrm>
        <a:custGeom>
          <a:avLst/>
          <a:gdLst/>
          <a:ahLst/>
          <a:cxnLst/>
          <a:rect l="0" t="0" r="0" b="0"/>
          <a:pathLst>
            <a:path>
              <a:moveTo>
                <a:pt x="0" y="0"/>
              </a:moveTo>
              <a:lnTo>
                <a:pt x="0" y="318319"/>
              </a:lnTo>
              <a:lnTo>
                <a:pt x="2781591" y="318319"/>
              </a:lnTo>
              <a:lnTo>
                <a:pt x="2781591" y="60358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2BB9EC-1272-4233-8B84-B3171A2F4D96}">
      <dsp:nvSpPr>
        <dsp:cNvPr id="0" name=""/>
        <dsp:cNvSpPr/>
      </dsp:nvSpPr>
      <dsp:spPr>
        <a:xfrm>
          <a:off x="4209781" y="2226262"/>
          <a:ext cx="219358" cy="757824"/>
        </a:xfrm>
        <a:custGeom>
          <a:avLst/>
          <a:gdLst/>
          <a:ahLst/>
          <a:cxnLst/>
          <a:rect l="0" t="0" r="0" b="0"/>
          <a:pathLst>
            <a:path>
              <a:moveTo>
                <a:pt x="219358" y="0"/>
              </a:moveTo>
              <a:lnTo>
                <a:pt x="219358" y="472555"/>
              </a:lnTo>
              <a:lnTo>
                <a:pt x="0" y="472555"/>
              </a:lnTo>
              <a:lnTo>
                <a:pt x="0" y="75782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264D9C-FEE3-4636-9A5B-C529F2B4B9B6}">
      <dsp:nvSpPr>
        <dsp:cNvPr id="0" name=""/>
        <dsp:cNvSpPr/>
      </dsp:nvSpPr>
      <dsp:spPr>
        <a:xfrm>
          <a:off x="1373119" y="2226262"/>
          <a:ext cx="3056020" cy="592571"/>
        </a:xfrm>
        <a:custGeom>
          <a:avLst/>
          <a:gdLst/>
          <a:ahLst/>
          <a:cxnLst/>
          <a:rect l="0" t="0" r="0" b="0"/>
          <a:pathLst>
            <a:path>
              <a:moveTo>
                <a:pt x="3056020" y="0"/>
              </a:moveTo>
              <a:lnTo>
                <a:pt x="3056020" y="307302"/>
              </a:lnTo>
              <a:lnTo>
                <a:pt x="0" y="307302"/>
              </a:lnTo>
              <a:lnTo>
                <a:pt x="0" y="592571"/>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1B9679-5947-445D-A542-9F8034818343}">
      <dsp:nvSpPr>
        <dsp:cNvPr id="0" name=""/>
        <dsp:cNvSpPr/>
      </dsp:nvSpPr>
      <dsp:spPr>
        <a:xfrm>
          <a:off x="1687295" y="702558"/>
          <a:ext cx="5483688" cy="152370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Реализация </a:t>
          </a:r>
          <a:r>
            <a:rPr lang="ru-RU" sz="2000" kern="1200" dirty="0" err="1" smtClean="0"/>
            <a:t>воспитательно</a:t>
          </a:r>
          <a:r>
            <a:rPr lang="ru-RU" sz="2000" kern="1200" dirty="0" smtClean="0"/>
            <a:t>- образовательного процесса с учетом интеграции образовательных областей</a:t>
          </a:r>
          <a:endParaRPr lang="ru-RU" sz="2000" kern="1200" dirty="0"/>
        </a:p>
      </dsp:txBody>
      <dsp:txXfrm>
        <a:off x="1687295" y="702558"/>
        <a:ext cx="5483688" cy="1523704"/>
      </dsp:txXfrm>
    </dsp:sp>
    <dsp:sp modelId="{7CA9958C-1521-4E7F-A169-372615342C03}">
      <dsp:nvSpPr>
        <dsp:cNvPr id="0" name=""/>
        <dsp:cNvSpPr/>
      </dsp:nvSpPr>
      <dsp:spPr>
        <a:xfrm>
          <a:off x="234053" y="2818834"/>
          <a:ext cx="2278132" cy="135842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Организация НОД</a:t>
          </a:r>
          <a:endParaRPr lang="ru-RU" sz="1800" kern="1200" dirty="0"/>
        </a:p>
      </dsp:txBody>
      <dsp:txXfrm>
        <a:off x="234053" y="2818834"/>
        <a:ext cx="2278132" cy="1358424"/>
      </dsp:txXfrm>
    </dsp:sp>
    <dsp:sp modelId="{BFC13C0F-ECF5-44B1-AE30-9CA2F854D055}">
      <dsp:nvSpPr>
        <dsp:cNvPr id="0" name=""/>
        <dsp:cNvSpPr/>
      </dsp:nvSpPr>
      <dsp:spPr>
        <a:xfrm>
          <a:off x="2851357" y="2984086"/>
          <a:ext cx="2716849" cy="135842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Совместная деятельность детей и взрослых</a:t>
          </a:r>
          <a:endParaRPr lang="ru-RU" sz="1800" kern="1200" dirty="0"/>
        </a:p>
      </dsp:txBody>
      <dsp:txXfrm>
        <a:off x="2851357" y="2984086"/>
        <a:ext cx="2716849" cy="1358424"/>
      </dsp:txXfrm>
    </dsp:sp>
    <dsp:sp modelId="{F6C1DB49-C531-41D4-87CA-72A09EADB6AD}">
      <dsp:nvSpPr>
        <dsp:cNvPr id="0" name=""/>
        <dsp:cNvSpPr/>
      </dsp:nvSpPr>
      <dsp:spPr>
        <a:xfrm>
          <a:off x="5852307" y="2829851"/>
          <a:ext cx="2716849" cy="135842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Самостоятельная деятельность</a:t>
          </a:r>
          <a:endParaRPr lang="ru-RU" sz="1600" kern="1200" dirty="0"/>
        </a:p>
      </dsp:txBody>
      <dsp:txXfrm>
        <a:off x="5852307" y="2829851"/>
        <a:ext cx="2716849" cy="1358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42880" y="4714884"/>
            <a:ext cx="7772400" cy="1470025"/>
          </a:xfrm>
        </p:spPr>
        <p:txBody>
          <a:bodyPr>
            <a:normAutofit/>
          </a:bodyPr>
          <a:lstStyle>
            <a:lvl1pPr>
              <a:defRPr sz="5400" b="1" cap="none" spc="0">
                <a:ln>
                  <a:noFill/>
                </a:ln>
                <a:solidFill>
                  <a:schemeClr val="bg2">
                    <a:lumMod val="10000"/>
                  </a:schemeClr>
                </a:solidFill>
                <a:effectLst/>
                <a:latin typeface="+mn-lt"/>
              </a:defRPr>
            </a:lvl1pPr>
          </a:lstStyle>
          <a:p>
            <a:r>
              <a:rPr lang="en-US" altLang="zh-CN" dirty="0" smtClean="0"/>
              <a:t>PowerPoint Template</a:t>
            </a:r>
            <a:endParaRPr lang="zh-CN" altLang="en-US" dirty="0"/>
          </a:p>
        </p:txBody>
      </p:sp>
      <p:sp>
        <p:nvSpPr>
          <p:cNvPr id="3" name="副标题 2"/>
          <p:cNvSpPr>
            <a:spLocks noGrp="1"/>
          </p:cNvSpPr>
          <p:nvPr>
            <p:ph type="subTitle" idx="1" hasCustomPrompt="1"/>
          </p:nvPr>
        </p:nvSpPr>
        <p:spPr>
          <a:xfrm>
            <a:off x="28588" y="5786454"/>
            <a:ext cx="6400800" cy="1752600"/>
          </a:xfrm>
        </p:spPr>
        <p:txBody>
          <a:bodyPr/>
          <a:lstStyle>
            <a:lvl1pPr marL="0" indent="0" algn="ctr">
              <a:buNone/>
              <a:defRPr>
                <a:solidFill>
                  <a:schemeClr val="bg2">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571536" y="-71462"/>
            <a:ext cx="8229600" cy="1143000"/>
          </a:xfrm>
        </p:spPr>
        <p:txBody>
          <a:bodyPr>
            <a:normAutofit/>
          </a:bodyPr>
          <a:lstStyle>
            <a:lvl1pPr>
              <a:defRPr sz="55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lvl1pPr>
          </a:lstStyle>
          <a:p>
            <a:r>
              <a:rPr lang="en-US" altLang="zh-CN" dirty="0" smtClean="0"/>
              <a:t>PowerPoint Template</a:t>
            </a:r>
            <a:endParaRPr lang="zh-CN" altLang="en-US" dirty="0"/>
          </a:p>
        </p:txBody>
      </p:sp>
      <p:sp>
        <p:nvSpPr>
          <p:cNvPr id="7" name="SmartArt 占位符 6"/>
          <p:cNvSpPr>
            <a:spLocks noGrp="1"/>
          </p:cNvSpPr>
          <p:nvPr>
            <p:ph type="dgm" sz="quarter" idx="11"/>
          </p:nvPr>
        </p:nvSpPr>
        <p:spPr>
          <a:xfrm>
            <a:off x="714348" y="1785938"/>
            <a:ext cx="4572007" cy="4143392"/>
          </a:xfrm>
        </p:spPr>
        <p:txBody>
          <a:bodyPr/>
          <a:lstStyle/>
          <a:p>
            <a:r>
              <a:rPr lang="ru-RU" altLang="zh-CN" smtClean="0"/>
              <a:t>Вставка рисунка SmartArt</a:t>
            </a:r>
            <a:endParaRPr lang="zh-CN" altLang="en-US"/>
          </a:p>
        </p:txBody>
      </p:sp>
      <p:sp>
        <p:nvSpPr>
          <p:cNvPr id="10" name="内容占位符 9"/>
          <p:cNvSpPr>
            <a:spLocks noGrp="1"/>
          </p:cNvSpPr>
          <p:nvPr>
            <p:ph sz="quarter" idx="12"/>
          </p:nvPr>
        </p:nvSpPr>
        <p:spPr>
          <a:xfrm>
            <a:off x="5429250" y="1785938"/>
            <a:ext cx="3214688" cy="4143375"/>
          </a:xfrm>
        </p:spPr>
        <p:txBody>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6" name="标题 5"/>
          <p:cNvSpPr>
            <a:spLocks noGrp="1"/>
          </p:cNvSpPr>
          <p:nvPr>
            <p:ph type="title" hasCustomPrompt="1"/>
          </p:nvPr>
        </p:nvSpPr>
        <p:spPr>
          <a:xfrm>
            <a:off x="-642974" y="-24"/>
            <a:ext cx="8229600" cy="1143000"/>
          </a:xfrm>
        </p:spPr>
        <p:txBody>
          <a:bodyPr>
            <a:normAutofit/>
          </a:bodyPr>
          <a:lstStyle>
            <a:lvl1pPr>
              <a:defRPr sz="55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lvl1pPr>
          </a:lstStyle>
          <a:p>
            <a:r>
              <a:rPr lang="en-US" altLang="zh-CN" dirty="0" smtClean="0"/>
              <a:t>PowerPoint Template</a:t>
            </a:r>
            <a:endParaRPr lang="zh-CN" altLang="en-US" dirty="0"/>
          </a:p>
        </p:txBody>
      </p:sp>
      <p:sp>
        <p:nvSpPr>
          <p:cNvPr id="5" name="SmartArt 占位符 4"/>
          <p:cNvSpPr>
            <a:spLocks noGrp="1"/>
          </p:cNvSpPr>
          <p:nvPr>
            <p:ph type="dgm" sz="quarter" idx="10"/>
          </p:nvPr>
        </p:nvSpPr>
        <p:spPr>
          <a:xfrm>
            <a:off x="714375" y="1857375"/>
            <a:ext cx="4000500" cy="4286250"/>
          </a:xfrm>
        </p:spPr>
        <p:txBody>
          <a:bodyPr/>
          <a:lstStyle/>
          <a:p>
            <a:r>
              <a:rPr lang="ru-RU" altLang="zh-CN" smtClean="0"/>
              <a:t>Вставка рисунка SmartArt</a:t>
            </a:r>
            <a:endParaRPr lang="zh-CN" altLang="en-US"/>
          </a:p>
        </p:txBody>
      </p:sp>
      <p:sp>
        <p:nvSpPr>
          <p:cNvPr id="8" name="内容占位符 7"/>
          <p:cNvSpPr>
            <a:spLocks noGrp="1"/>
          </p:cNvSpPr>
          <p:nvPr>
            <p:ph sz="quarter" idx="11"/>
          </p:nvPr>
        </p:nvSpPr>
        <p:spPr>
          <a:xfrm>
            <a:off x="5000625" y="1857375"/>
            <a:ext cx="3714750" cy="4286250"/>
          </a:xfrm>
        </p:spPr>
        <p:txBody>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428596" y="1714487"/>
            <a:ext cx="2071703" cy="2071703"/>
          </a:xfrm>
        </p:spPr>
        <p:txBody>
          <a:bodyPr/>
          <a:lstStyle/>
          <a:p>
            <a:r>
              <a:rPr lang="ru-RU" altLang="zh-CN" smtClean="0"/>
              <a:t>Вставка рисунка</a:t>
            </a:r>
            <a:endParaRPr lang="zh-CN" altLang="en-US"/>
          </a:p>
        </p:txBody>
      </p:sp>
      <p:sp>
        <p:nvSpPr>
          <p:cNvPr id="10" name="图片占位符 8"/>
          <p:cNvSpPr>
            <a:spLocks noGrp="1"/>
          </p:cNvSpPr>
          <p:nvPr>
            <p:ph type="pic" sz="quarter" idx="11"/>
          </p:nvPr>
        </p:nvSpPr>
        <p:spPr>
          <a:xfrm>
            <a:off x="2571735" y="1714488"/>
            <a:ext cx="2071703" cy="2071703"/>
          </a:xfrm>
        </p:spPr>
        <p:txBody>
          <a:bodyPr/>
          <a:lstStyle/>
          <a:p>
            <a:r>
              <a:rPr lang="ru-RU" altLang="zh-CN" smtClean="0"/>
              <a:t>Вставка рисунка</a:t>
            </a:r>
            <a:endParaRPr lang="zh-CN" altLang="en-US"/>
          </a:p>
        </p:txBody>
      </p:sp>
      <p:sp>
        <p:nvSpPr>
          <p:cNvPr id="11" name="图片占位符 8"/>
          <p:cNvSpPr>
            <a:spLocks noGrp="1"/>
          </p:cNvSpPr>
          <p:nvPr>
            <p:ph type="pic" sz="quarter" idx="12"/>
          </p:nvPr>
        </p:nvSpPr>
        <p:spPr>
          <a:xfrm>
            <a:off x="428595" y="3857627"/>
            <a:ext cx="2071703" cy="2071703"/>
          </a:xfrm>
        </p:spPr>
        <p:txBody>
          <a:bodyPr/>
          <a:lstStyle/>
          <a:p>
            <a:r>
              <a:rPr lang="ru-RU" altLang="zh-CN" smtClean="0"/>
              <a:t>Вставка рисунка</a:t>
            </a:r>
            <a:endParaRPr lang="zh-CN" altLang="en-US"/>
          </a:p>
        </p:txBody>
      </p:sp>
      <p:sp>
        <p:nvSpPr>
          <p:cNvPr id="12" name="图片占位符 8"/>
          <p:cNvSpPr>
            <a:spLocks noGrp="1"/>
          </p:cNvSpPr>
          <p:nvPr>
            <p:ph type="pic" sz="quarter" idx="13"/>
          </p:nvPr>
        </p:nvSpPr>
        <p:spPr>
          <a:xfrm>
            <a:off x="2571736" y="3857627"/>
            <a:ext cx="2071703" cy="2071703"/>
          </a:xfrm>
        </p:spPr>
        <p:txBody>
          <a:bodyPr/>
          <a:lstStyle/>
          <a:p>
            <a:r>
              <a:rPr lang="ru-RU" altLang="zh-CN" smtClean="0"/>
              <a:t>Вставка рисунка</a:t>
            </a:r>
            <a:endParaRPr lang="zh-CN" altLang="en-US"/>
          </a:p>
        </p:txBody>
      </p:sp>
      <p:sp>
        <p:nvSpPr>
          <p:cNvPr id="7" name="标题 6"/>
          <p:cNvSpPr>
            <a:spLocks noGrp="1"/>
          </p:cNvSpPr>
          <p:nvPr>
            <p:ph type="title" hasCustomPrompt="1"/>
          </p:nvPr>
        </p:nvSpPr>
        <p:spPr>
          <a:xfrm>
            <a:off x="-785850" y="-16"/>
            <a:ext cx="8229600" cy="1143000"/>
          </a:xfrm>
        </p:spPr>
        <p:txBody>
          <a:bodyPr>
            <a:normAutofit/>
          </a:bodyPr>
          <a:lstStyle>
            <a:lvl1pPr>
              <a:defRPr sz="55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lvl1pPr>
          </a:lstStyle>
          <a:p>
            <a:r>
              <a:rPr lang="en-US" altLang="zh-CN" dirty="0" smtClean="0"/>
              <a:t>PowerPoint Template</a:t>
            </a:r>
            <a:endParaRPr lang="zh-CN" altLang="en-US" dirty="0"/>
          </a:p>
        </p:txBody>
      </p:sp>
      <p:sp>
        <p:nvSpPr>
          <p:cNvPr id="13" name="内容占位符 12"/>
          <p:cNvSpPr>
            <a:spLocks noGrp="1"/>
          </p:cNvSpPr>
          <p:nvPr>
            <p:ph sz="quarter" idx="14"/>
          </p:nvPr>
        </p:nvSpPr>
        <p:spPr>
          <a:xfrm>
            <a:off x="4786313" y="1714500"/>
            <a:ext cx="3786187" cy="4214813"/>
          </a:xfrm>
        </p:spPr>
        <p:txBody>
          <a:bodyPr/>
          <a:lstStyle/>
          <a:p>
            <a:pPr lvl="0"/>
            <a:r>
              <a:rPr lang="ru-RU" altLang="zh-CN" smtClean="0"/>
              <a:t>Образец текста</a:t>
            </a:r>
          </a:p>
          <a:p>
            <a:pPr lvl="1"/>
            <a:r>
              <a:rPr lang="ru-RU" altLang="zh-CN" smtClean="0"/>
              <a:t>Второй уровень</a:t>
            </a:r>
          </a:p>
          <a:p>
            <a:pPr lvl="2"/>
            <a:r>
              <a:rPr lang="ru-RU" altLang="zh-CN" smtClean="0"/>
              <a:t>Третий уровень</a:t>
            </a:r>
          </a:p>
          <a:p>
            <a:pPr lvl="3"/>
            <a:r>
              <a:rPr lang="ru-RU" altLang="zh-CN" smtClean="0"/>
              <a:t>Четвертый уровень</a:t>
            </a:r>
          </a:p>
          <a:p>
            <a:pPr lvl="4"/>
            <a:r>
              <a:rPr lang="ru-RU" altLang="zh-CN" smtClean="0"/>
              <a:t>Пятый уровень</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bg>
      <p:bgPr>
        <a:blipFill dpi="0" rotWithShape="1">
          <a:blip r:embed="rId2" cstate="screen">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bg>
      <p:bgPr>
        <a:blipFill dpi="0" rotWithShape="1">
          <a:blip r:embed="rId2" cstate="screen">
            <a:lum/>
          </a:blip>
          <a:srcRect/>
          <a:stretch>
            <a:fillRect t="-2000" b="-2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500063" y="1143000"/>
            <a:ext cx="8143875" cy="1357313"/>
          </a:xfrm>
          <a:prstGeom prst="rect">
            <a:avLst/>
          </a:prstGeom>
        </p:spPr>
        <p:txBody>
          <a:bodyPr/>
          <a:lstStyle/>
          <a:p>
            <a:pPr lvl="0"/>
            <a:r>
              <a:rPr lang="ru-RU" altLang="zh-CN" smtClean="0"/>
              <a:t>Образец текста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8" name="标题 1"/>
          <p:cNvSpPr>
            <a:spLocks noGrp="1"/>
          </p:cNvSpPr>
          <p:nvPr>
            <p:ph type="title" hasCustomPrompt="1"/>
          </p:nvPr>
        </p:nvSpPr>
        <p:spPr>
          <a:xfrm>
            <a:off x="-928726" y="5143512"/>
            <a:ext cx="8229600" cy="1143000"/>
          </a:xfrm>
        </p:spPr>
        <p:txBody>
          <a:bodyPr>
            <a:normAutofit/>
          </a:bodyPr>
          <a:lstStyle>
            <a:lvl1pPr>
              <a:defRPr sz="5400" b="1">
                <a:solidFill>
                  <a:schemeClr val="bg2">
                    <a:lumMod val="10000"/>
                  </a:schemeClr>
                </a:solidFill>
              </a:defRPr>
            </a:lvl1pPr>
          </a:lstStyle>
          <a:p>
            <a:r>
              <a:rPr lang="en-US" altLang="zh-CN" dirty="0" smtClean="0"/>
              <a:t>Thank You !</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2025/3/29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 id="2147483656"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891489"/>
            <a:ext cx="5688632" cy="138499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ru-RU" sz="2800" b="1" spc="50" dirty="0" smtClean="0">
                <a:ln w="11430"/>
                <a:solidFill>
                  <a:srgbClr val="0070C0"/>
                </a:solidFill>
                <a:effectLst>
                  <a:outerShdw blurRad="76200" dist="50800" dir="5400000" algn="tl" rotWithShape="0">
                    <a:srgbClr val="000000">
                      <a:alpha val="65000"/>
                    </a:srgbClr>
                  </a:outerShdw>
                </a:effectLst>
              </a:rPr>
              <a:t>«Краеведение, как средство патриотического воспитания дошкольника»</a:t>
            </a:r>
          </a:p>
        </p:txBody>
      </p:sp>
      <p:sp>
        <p:nvSpPr>
          <p:cNvPr id="6" name="Прямоугольник 5"/>
          <p:cNvSpPr/>
          <p:nvPr/>
        </p:nvSpPr>
        <p:spPr>
          <a:xfrm>
            <a:off x="5387249" y="5376231"/>
            <a:ext cx="3756752" cy="181588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1400" b="1" spc="50" dirty="0" smtClean="0">
                <a:ln w="11430"/>
                <a:effectLst>
                  <a:outerShdw blurRad="76200" dist="50800" dir="5400000" algn="tl" rotWithShape="0">
                    <a:srgbClr val="000000">
                      <a:alpha val="65000"/>
                    </a:srgbClr>
                  </a:outerShdw>
                </a:effectLst>
              </a:rPr>
              <a:t>Опыт работы </a:t>
            </a:r>
          </a:p>
          <a:p>
            <a:pPr algn="ctr"/>
            <a:r>
              <a:rPr lang="ru-RU" sz="1400" b="1" spc="50" dirty="0" smtClean="0">
                <a:ln w="11430"/>
                <a:effectLst>
                  <a:outerShdw blurRad="76200" dist="50800" dir="5400000" algn="tl" rotWithShape="0">
                    <a:srgbClr val="000000">
                      <a:alpha val="65000"/>
                    </a:srgbClr>
                  </a:outerShdw>
                </a:effectLst>
              </a:rPr>
              <a:t>в</a:t>
            </a:r>
            <a:r>
              <a:rPr lang="ru-RU" sz="1400" b="1" spc="50" dirty="0" smtClean="0">
                <a:ln w="11430"/>
                <a:effectLst>
                  <a:outerShdw blurRad="76200" dist="50800" dir="5400000" algn="tl" rotWithShape="0">
                    <a:srgbClr val="000000">
                      <a:alpha val="65000"/>
                    </a:srgbClr>
                  </a:outerShdw>
                </a:effectLst>
              </a:rPr>
              <a:t>оспитателя </a:t>
            </a:r>
            <a:r>
              <a:rPr lang="ru-RU" sz="1400" b="1" spc="50" dirty="0" smtClean="0">
                <a:ln w="11430"/>
                <a:effectLst>
                  <a:outerShdw blurRad="76200" dist="50800" dir="5400000" algn="tl" rotWithShape="0">
                    <a:srgbClr val="000000">
                      <a:alpha val="65000"/>
                    </a:srgbClr>
                  </a:outerShdw>
                </a:effectLst>
              </a:rPr>
              <a:t>дошкольной группы</a:t>
            </a:r>
          </a:p>
          <a:p>
            <a:pPr algn="ctr"/>
            <a:r>
              <a:rPr lang="ru-RU" sz="1400" b="1" spc="50" dirty="0" smtClean="0">
                <a:ln w="11430"/>
                <a:effectLst>
                  <a:outerShdw blurRad="76200" dist="50800" dir="5400000" algn="tl" rotWithShape="0">
                    <a:srgbClr val="000000">
                      <a:alpha val="65000"/>
                    </a:srgbClr>
                  </a:outerShdw>
                </a:effectLst>
              </a:rPr>
              <a:t>Сёминой </a:t>
            </a:r>
            <a:r>
              <a:rPr lang="ru-RU" sz="1400" b="1" spc="50" dirty="0" smtClean="0">
                <a:ln w="11430"/>
                <a:effectLst>
                  <a:outerShdw blurRad="76200" dist="50800" dir="5400000" algn="tl" rotWithShape="0">
                    <a:srgbClr val="000000">
                      <a:alpha val="65000"/>
                    </a:srgbClr>
                  </a:outerShdw>
                </a:effectLst>
              </a:rPr>
              <a:t>Е.В </a:t>
            </a:r>
          </a:p>
          <a:p>
            <a:pPr algn="ctr"/>
            <a:r>
              <a:rPr lang="ru-RU" sz="1400" b="1" spc="50" dirty="0" smtClean="0">
                <a:ln w="11430"/>
                <a:effectLst>
                  <a:outerShdw blurRad="76200" dist="50800" dir="5400000" algn="tl" rotWithShape="0">
                    <a:srgbClr val="000000">
                      <a:alpha val="65000"/>
                    </a:srgbClr>
                  </a:outerShdw>
                </a:effectLst>
              </a:rPr>
              <a:t>МБОУ </a:t>
            </a:r>
            <a:r>
              <a:rPr lang="ru-RU" sz="1400" b="1" spc="50" dirty="0" smtClean="0">
                <a:ln w="11430"/>
                <a:effectLst>
                  <a:outerShdw blurRad="76200" dist="50800" dir="5400000" algn="tl" rotWithShape="0">
                    <a:srgbClr val="000000">
                      <a:alpha val="65000"/>
                    </a:srgbClr>
                  </a:outerShdw>
                </a:effectLst>
              </a:rPr>
              <a:t>ОШ </a:t>
            </a:r>
            <a:r>
              <a:rPr lang="ru-RU" sz="1400" b="1" spc="50" dirty="0" err="1" smtClean="0">
                <a:ln w="11430"/>
                <a:effectLst>
                  <a:outerShdw blurRad="76200" dist="50800" dir="5400000" algn="tl" rotWithShape="0">
                    <a:srgbClr val="000000">
                      <a:alpha val="65000"/>
                    </a:srgbClr>
                  </a:outerShdw>
                </a:effectLst>
              </a:rPr>
              <a:t>с.Вареж</a:t>
            </a:r>
            <a:r>
              <a:rPr lang="ru-RU" sz="1400" b="1" spc="50" dirty="0" smtClean="0">
                <a:ln w="11430"/>
                <a:effectLst>
                  <a:outerShdw blurRad="76200" dist="50800" dir="5400000" algn="tl" rotWithShape="0">
                    <a:srgbClr val="000000">
                      <a:alpha val="65000"/>
                    </a:srgbClr>
                  </a:outerShdw>
                </a:effectLst>
              </a:rPr>
              <a:t>                                 </a:t>
            </a:r>
            <a:r>
              <a:rPr lang="ru-RU" sz="1400" b="1" spc="50" dirty="0" smtClean="0">
                <a:ln w="11430"/>
                <a:effectLst>
                  <a:outerShdw blurRad="76200" dist="50800" dir="5400000" algn="tl" rotWithShape="0">
                    <a:srgbClr val="000000">
                      <a:alpha val="65000"/>
                    </a:srgbClr>
                  </a:outerShdw>
                </a:effectLst>
              </a:rPr>
              <a:t>Павловского района                         Нижегородской области</a:t>
            </a:r>
          </a:p>
          <a:p>
            <a:r>
              <a:rPr lang="ru-RU" sz="1400" b="1" spc="50" dirty="0" smtClean="0">
                <a:ln w="11430"/>
                <a:effectLst>
                  <a:outerShdw blurRad="76200" dist="50800" dir="5400000" algn="tl" rotWithShape="0">
                    <a:srgbClr val="000000">
                      <a:alpha val="65000"/>
                    </a:srgbClr>
                  </a:outerShdw>
                </a:effectLst>
              </a:rPr>
              <a:t/>
            </a:r>
            <a:br>
              <a:rPr lang="ru-RU" sz="1400" b="1" spc="50" dirty="0" smtClean="0">
                <a:ln w="11430"/>
                <a:effectLst>
                  <a:outerShdw blurRad="76200" dist="50800" dir="5400000" algn="tl" rotWithShape="0">
                    <a:srgbClr val="000000">
                      <a:alpha val="65000"/>
                    </a:srgbClr>
                  </a:outerShdw>
                </a:effectLst>
              </a:rPr>
            </a:br>
            <a:endParaRPr lang="ru-RU" sz="1400" b="1" spc="50" dirty="0">
              <a:ln w="11430"/>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520" y="1412776"/>
            <a:ext cx="3764434"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solidFill>
                  <a:srgbClr val="C00000"/>
                </a:solidFill>
                <a:effectLst>
                  <a:reflection blurRad="12700" stA="50000" endPos="50000" dist="5000" dir="5400000" sy="-100000" rotWithShape="0"/>
                </a:effectLst>
              </a:rPr>
              <a:t>уголок «наши сказки»</a:t>
            </a:r>
            <a:endParaRPr lang="ru-RU" b="1" cap="all" dirty="0">
              <a:ln w="0"/>
              <a:solidFill>
                <a:srgbClr val="C00000"/>
              </a:solidFill>
              <a:effectLst>
                <a:reflection blurRad="12700" stA="50000" endPos="50000" dist="5000" dir="5400000" sy="-100000" rotWithShape="0"/>
              </a:effectLst>
            </a:endParaRPr>
          </a:p>
        </p:txBody>
      </p:sp>
      <p:sp>
        <p:nvSpPr>
          <p:cNvPr id="12" name="TextBox 11"/>
          <p:cNvSpPr txBox="1"/>
          <p:nvPr/>
        </p:nvSpPr>
        <p:spPr>
          <a:xfrm>
            <a:off x="0" y="188640"/>
            <a:ext cx="3779912"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развивающая  среда</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Рисунок 7" descr="D:\МАМИНА ПАПКА\для МБДОУ\ФОТО ДЕТИ\БРАТЬ\Р.Н.культура\DSCF4433.JPG"/>
          <p:cNvPicPr/>
          <p:nvPr/>
        </p:nvPicPr>
        <p:blipFill>
          <a:blip r:embed="rId2" cstate="print"/>
          <a:srcRect/>
          <a:stretch>
            <a:fillRect/>
          </a:stretch>
        </p:blipFill>
        <p:spPr bwMode="auto">
          <a:xfrm>
            <a:off x="6372200" y="4509120"/>
            <a:ext cx="2432298" cy="2004619"/>
          </a:xfrm>
          <a:prstGeom prst="rect">
            <a:avLst/>
          </a:prstGeom>
          <a:noFill/>
          <a:ln w="9525">
            <a:noFill/>
            <a:miter lim="800000"/>
            <a:headEnd/>
            <a:tailEnd/>
          </a:ln>
        </p:spPr>
      </p:pic>
      <p:pic>
        <p:nvPicPr>
          <p:cNvPr id="13" name="Рисунок 12" descr="D:\МАМИНА ПАПКА\для МБДОУ\ФОТО ДЕТИ\БРАТЬ\Р.Н.культура\DSCF4476.JPG"/>
          <p:cNvPicPr/>
          <p:nvPr/>
        </p:nvPicPr>
        <p:blipFill>
          <a:blip r:embed="rId3" cstate="print"/>
          <a:srcRect/>
          <a:stretch>
            <a:fillRect/>
          </a:stretch>
        </p:blipFill>
        <p:spPr bwMode="auto">
          <a:xfrm>
            <a:off x="2339752" y="1916832"/>
            <a:ext cx="2952328" cy="3600400"/>
          </a:xfrm>
          <a:prstGeom prst="rect">
            <a:avLst/>
          </a:prstGeom>
          <a:noFill/>
          <a:ln w="9525">
            <a:noFill/>
            <a:miter lim="800000"/>
            <a:headEnd/>
            <a:tailEnd/>
          </a:ln>
        </p:spPr>
      </p:pic>
      <p:pic>
        <p:nvPicPr>
          <p:cNvPr id="11" name="Рисунок 10" descr="C:\Users\user\AppData\Local\Microsoft\Windows\Temporary Internet Files\Content.Word\DSCF4464.jpg"/>
          <p:cNvPicPr/>
          <p:nvPr/>
        </p:nvPicPr>
        <p:blipFill>
          <a:blip r:embed="rId4" cstate="print"/>
          <a:srcRect/>
          <a:stretch>
            <a:fillRect/>
          </a:stretch>
        </p:blipFill>
        <p:spPr bwMode="auto">
          <a:xfrm>
            <a:off x="4283968" y="4509120"/>
            <a:ext cx="1944216" cy="2016224"/>
          </a:xfrm>
          <a:prstGeom prst="rect">
            <a:avLst/>
          </a:prstGeom>
          <a:noFill/>
          <a:ln w="9525">
            <a:noFill/>
            <a:miter lim="800000"/>
            <a:headEnd/>
            <a:tailEnd/>
          </a:ln>
        </p:spPr>
      </p:pic>
      <p:pic>
        <p:nvPicPr>
          <p:cNvPr id="9" name="Рисунок 8" descr="D:\МАМИНА ПАПКА\для МБДОУ\ФОТО ДЕТИ\БРАТЬ\Р.Н.культура\DSCF4431.JPG"/>
          <p:cNvPicPr/>
          <p:nvPr/>
        </p:nvPicPr>
        <p:blipFill>
          <a:blip r:embed="rId5" cstate="print"/>
          <a:srcRect/>
          <a:stretch>
            <a:fillRect/>
          </a:stretch>
        </p:blipFill>
        <p:spPr bwMode="auto">
          <a:xfrm>
            <a:off x="467544" y="3501008"/>
            <a:ext cx="2243698" cy="2990850"/>
          </a:xfrm>
          <a:prstGeom prst="rect">
            <a:avLst/>
          </a:prstGeom>
          <a:noFill/>
          <a:ln w="9525">
            <a:noFill/>
            <a:miter lim="800000"/>
            <a:headEnd/>
            <a:tailEnd/>
          </a:ln>
        </p:spPr>
      </p:pic>
      <p:pic>
        <p:nvPicPr>
          <p:cNvPr id="14" name="Рисунок 13" descr="D:\МАМИНА ПАПКА\для МБДОУ\ФОТО ДЕТИ\БРАТЬ\Р.Н.культура\DSCF4538.JPG"/>
          <p:cNvPicPr/>
          <p:nvPr/>
        </p:nvPicPr>
        <p:blipFill>
          <a:blip r:embed="rId6" cstate="print"/>
          <a:srcRect/>
          <a:stretch>
            <a:fillRect/>
          </a:stretch>
        </p:blipFill>
        <p:spPr bwMode="auto">
          <a:xfrm>
            <a:off x="6444208" y="1340768"/>
            <a:ext cx="2304256" cy="2975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142844" y="928670"/>
          <a:ext cx="885828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2428860" y="1357298"/>
            <a:ext cx="4786314" cy="400110"/>
          </a:xfrm>
          <a:prstGeom prst="rect">
            <a:avLst/>
          </a:prstGeom>
          <a:noFill/>
        </p:spPr>
        <p:txBody>
          <a:bodyPr wrap="square" rtlCol="0">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Познавательная деятельность.</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p:cNvSpPr txBox="1"/>
          <p:nvPr/>
        </p:nvSpPr>
        <p:spPr>
          <a:xfrm>
            <a:off x="2786050" y="1714488"/>
            <a:ext cx="285752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Экскурсия по селу</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TextBox 10"/>
          <p:cNvSpPr txBox="1"/>
          <p:nvPr/>
        </p:nvSpPr>
        <p:spPr>
          <a:xfrm>
            <a:off x="0" y="-45203"/>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pic>
        <p:nvPicPr>
          <p:cNvPr id="12" name="Рисунок 11" descr="C:\Users\user\AppData\Local\Microsoft\Windows\Temporary Internet Files\Content.Word\DSCF1634.jpg"/>
          <p:cNvPicPr/>
          <p:nvPr/>
        </p:nvPicPr>
        <p:blipFill>
          <a:blip r:embed="rId2" cstate="print"/>
          <a:srcRect/>
          <a:stretch>
            <a:fillRect/>
          </a:stretch>
        </p:blipFill>
        <p:spPr bwMode="auto">
          <a:xfrm>
            <a:off x="395536" y="2132856"/>
            <a:ext cx="2520280" cy="2088232"/>
          </a:xfrm>
          <a:prstGeom prst="rect">
            <a:avLst/>
          </a:prstGeom>
          <a:noFill/>
          <a:ln w="9525">
            <a:noFill/>
            <a:miter lim="800000"/>
            <a:headEnd/>
            <a:tailEnd/>
          </a:ln>
        </p:spPr>
      </p:pic>
      <p:pic>
        <p:nvPicPr>
          <p:cNvPr id="13" name="Рисунок 12" descr="C:\Users\user\AppData\Local\Microsoft\Windows\Temporary Internet Files\Content.Word\DSCF1630.jpg"/>
          <p:cNvPicPr/>
          <p:nvPr/>
        </p:nvPicPr>
        <p:blipFill>
          <a:blip r:embed="rId3" cstate="print"/>
          <a:srcRect/>
          <a:stretch>
            <a:fillRect/>
          </a:stretch>
        </p:blipFill>
        <p:spPr bwMode="auto">
          <a:xfrm>
            <a:off x="5796136" y="3429000"/>
            <a:ext cx="2908151" cy="3008811"/>
          </a:xfrm>
          <a:prstGeom prst="rect">
            <a:avLst/>
          </a:prstGeom>
          <a:noFill/>
          <a:ln w="9525">
            <a:noFill/>
            <a:miter lim="800000"/>
            <a:headEnd/>
            <a:tailEnd/>
          </a:ln>
        </p:spPr>
      </p:pic>
      <p:pic>
        <p:nvPicPr>
          <p:cNvPr id="14" name="Рисунок 13" descr="C:\Users\user\AppData\Local\Microsoft\Windows\Temporary Internet Files\Content.Word\DSCF1638.jpg"/>
          <p:cNvPicPr/>
          <p:nvPr/>
        </p:nvPicPr>
        <p:blipFill>
          <a:blip r:embed="rId4" cstate="print"/>
          <a:srcRect/>
          <a:stretch>
            <a:fillRect/>
          </a:stretch>
        </p:blipFill>
        <p:spPr bwMode="auto">
          <a:xfrm>
            <a:off x="6228184" y="1340768"/>
            <a:ext cx="2448272" cy="1944216"/>
          </a:xfrm>
          <a:prstGeom prst="rect">
            <a:avLst/>
          </a:prstGeom>
          <a:noFill/>
          <a:ln w="9525">
            <a:noFill/>
            <a:miter lim="800000"/>
            <a:headEnd/>
            <a:tailEnd/>
          </a:ln>
        </p:spPr>
      </p:pic>
      <p:pic>
        <p:nvPicPr>
          <p:cNvPr id="15" name="Рисунок 14" descr="C:\Users\user\AppData\Local\Microsoft\Windows\Temporary Internet Files\Content.Word\DSCF1650.jpg"/>
          <p:cNvPicPr/>
          <p:nvPr/>
        </p:nvPicPr>
        <p:blipFill>
          <a:blip r:embed="rId5" cstate="print"/>
          <a:srcRect/>
          <a:stretch>
            <a:fillRect/>
          </a:stretch>
        </p:blipFill>
        <p:spPr bwMode="auto">
          <a:xfrm>
            <a:off x="3131840" y="2204864"/>
            <a:ext cx="2376264" cy="1984513"/>
          </a:xfrm>
          <a:prstGeom prst="rect">
            <a:avLst/>
          </a:prstGeom>
          <a:noFill/>
          <a:ln w="9525">
            <a:noFill/>
            <a:miter lim="800000"/>
            <a:headEnd/>
            <a:tailEnd/>
          </a:ln>
        </p:spPr>
      </p:pic>
      <p:pic>
        <p:nvPicPr>
          <p:cNvPr id="16" name="Рисунок 15" descr="D:\МАМИНА ПАПКА\для МБДОУ\ФОТО ДЕТИ\фотографии из детсада весна 2010\DSCF1656.JPG"/>
          <p:cNvPicPr/>
          <p:nvPr/>
        </p:nvPicPr>
        <p:blipFill>
          <a:blip r:embed="rId6" cstate="print"/>
          <a:srcRect/>
          <a:stretch>
            <a:fillRect/>
          </a:stretch>
        </p:blipFill>
        <p:spPr bwMode="auto">
          <a:xfrm>
            <a:off x="395536" y="4581128"/>
            <a:ext cx="2524979" cy="1894208"/>
          </a:xfrm>
          <a:prstGeom prst="rect">
            <a:avLst/>
          </a:prstGeom>
          <a:noFill/>
          <a:ln w="9525">
            <a:noFill/>
            <a:miter lim="800000"/>
            <a:headEnd/>
            <a:tailEnd/>
          </a:ln>
        </p:spPr>
      </p:pic>
      <p:pic>
        <p:nvPicPr>
          <p:cNvPr id="18" name="Рисунок 17" descr="D:\ВСЯКИЕ ФОТО\9 МАЯ\9мая 2017\DSCN0998.JPG"/>
          <p:cNvPicPr/>
          <p:nvPr/>
        </p:nvPicPr>
        <p:blipFill>
          <a:blip r:embed="rId7" cstate="print"/>
          <a:srcRect/>
          <a:stretch>
            <a:fillRect/>
          </a:stretch>
        </p:blipFill>
        <p:spPr bwMode="auto">
          <a:xfrm>
            <a:off x="3347864" y="4005064"/>
            <a:ext cx="1827691"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2428860" y="1357298"/>
            <a:ext cx="4786314" cy="400110"/>
          </a:xfrm>
          <a:prstGeom prst="rect">
            <a:avLst/>
          </a:prstGeom>
          <a:noFill/>
        </p:spPr>
        <p:txBody>
          <a:bodyPr wrap="square" rtlCol="0">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Познавательная деятельность.</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p:cNvSpPr txBox="1"/>
          <p:nvPr/>
        </p:nvSpPr>
        <p:spPr>
          <a:xfrm>
            <a:off x="1835696" y="1916832"/>
            <a:ext cx="4608512"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Экскурсия в библиотеку</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TextBox 10"/>
          <p:cNvSpPr txBox="1"/>
          <p:nvPr/>
        </p:nvSpPr>
        <p:spPr>
          <a:xfrm>
            <a:off x="0" y="-45203"/>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pic>
        <p:nvPicPr>
          <p:cNvPr id="6" name="Рисунок 5" descr="C:\Users\user\Desktop\фото краеведение\Фото для аттестации 2015\DSCF4678.JPG"/>
          <p:cNvPicPr/>
          <p:nvPr/>
        </p:nvPicPr>
        <p:blipFill>
          <a:blip r:embed="rId2" cstate="print"/>
          <a:srcRect/>
          <a:stretch>
            <a:fillRect/>
          </a:stretch>
        </p:blipFill>
        <p:spPr bwMode="auto">
          <a:xfrm>
            <a:off x="467544" y="2852936"/>
            <a:ext cx="4608512" cy="3600400"/>
          </a:xfrm>
          <a:prstGeom prst="rect">
            <a:avLst/>
          </a:prstGeom>
          <a:noFill/>
          <a:ln w="9525">
            <a:noFill/>
            <a:miter lim="800000"/>
            <a:headEnd/>
            <a:tailEnd/>
          </a:ln>
        </p:spPr>
      </p:pic>
      <p:pic>
        <p:nvPicPr>
          <p:cNvPr id="7" name="Рисунок 6" descr="C:\Users\user\AppData\Local\Microsoft\Windows\Temporary Internet Files\Content.Word\DSCF4675.jpg"/>
          <p:cNvPicPr/>
          <p:nvPr/>
        </p:nvPicPr>
        <p:blipFill>
          <a:blip r:embed="rId3" cstate="print"/>
          <a:srcRect/>
          <a:stretch>
            <a:fillRect/>
          </a:stretch>
        </p:blipFill>
        <p:spPr bwMode="auto">
          <a:xfrm>
            <a:off x="5436096" y="2852936"/>
            <a:ext cx="3312368" cy="35992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2843808" y="1357298"/>
            <a:ext cx="4371366" cy="400110"/>
          </a:xfrm>
          <a:prstGeom prst="rect">
            <a:avLst/>
          </a:prstGeom>
          <a:noFill/>
        </p:spPr>
        <p:txBody>
          <a:bodyPr wrap="square" rtlCol="0">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Познавательная деятельность.</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p:cNvSpPr txBox="1"/>
          <p:nvPr/>
        </p:nvSpPr>
        <p:spPr>
          <a:xfrm>
            <a:off x="2786050" y="1714488"/>
            <a:ext cx="3514142"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Экскурсии в природу</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TextBox 10"/>
          <p:cNvSpPr txBox="1"/>
          <p:nvPr/>
        </p:nvSpPr>
        <p:spPr>
          <a:xfrm>
            <a:off x="0" y="-45203"/>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pic>
        <p:nvPicPr>
          <p:cNvPr id="10" name="Рисунок 9" descr="D:\ВСЯКИЕ ФОТО\ВАРЕЖ\современный\Варежу.jpg"/>
          <p:cNvPicPr/>
          <p:nvPr/>
        </p:nvPicPr>
        <p:blipFill>
          <a:blip r:embed="rId2" cstate="print"/>
          <a:srcRect/>
          <a:stretch>
            <a:fillRect/>
          </a:stretch>
        </p:blipFill>
        <p:spPr bwMode="auto">
          <a:xfrm>
            <a:off x="1907704" y="2636912"/>
            <a:ext cx="5112567" cy="3672407"/>
          </a:xfrm>
          <a:prstGeom prst="rect">
            <a:avLst/>
          </a:prstGeom>
          <a:noFill/>
          <a:ln w="9525">
            <a:noFill/>
            <a:miter lim="800000"/>
            <a:headEnd/>
            <a:tailEnd/>
          </a:ln>
        </p:spPr>
      </p:pic>
      <p:pic>
        <p:nvPicPr>
          <p:cNvPr id="5" name="Рисунок 4" descr="D:\МАМИНА ПАПКА\для МБДОУ\ФОТО ДЕТИ\экологическая акция 2012 года\P1050490.JPG"/>
          <p:cNvPicPr/>
          <p:nvPr/>
        </p:nvPicPr>
        <p:blipFill>
          <a:blip r:embed="rId3" cstate="print"/>
          <a:srcRect/>
          <a:stretch>
            <a:fillRect/>
          </a:stretch>
        </p:blipFill>
        <p:spPr bwMode="auto">
          <a:xfrm>
            <a:off x="323528" y="4869160"/>
            <a:ext cx="2228081" cy="1653059"/>
          </a:xfrm>
          <a:prstGeom prst="rect">
            <a:avLst/>
          </a:prstGeom>
          <a:noFill/>
          <a:ln w="9525">
            <a:noFill/>
            <a:miter lim="800000"/>
            <a:headEnd/>
            <a:tailEnd/>
          </a:ln>
        </p:spPr>
      </p:pic>
      <p:pic>
        <p:nvPicPr>
          <p:cNvPr id="7" name="Рисунок 6" descr="D:\МАМИНА ПАПКА\для МБДОУ\ФОТО ДЕТИ\дек2020.jpg"/>
          <p:cNvPicPr/>
          <p:nvPr/>
        </p:nvPicPr>
        <p:blipFill>
          <a:blip r:embed="rId4" cstate="print"/>
          <a:srcRect/>
          <a:stretch>
            <a:fillRect/>
          </a:stretch>
        </p:blipFill>
        <p:spPr bwMode="auto">
          <a:xfrm>
            <a:off x="323528" y="2204864"/>
            <a:ext cx="2752725" cy="2064544"/>
          </a:xfrm>
          <a:prstGeom prst="rect">
            <a:avLst/>
          </a:prstGeom>
          <a:noFill/>
          <a:ln w="9525">
            <a:noFill/>
            <a:miter lim="800000"/>
            <a:headEnd/>
            <a:tailEnd/>
          </a:ln>
        </p:spPr>
      </p:pic>
      <p:pic>
        <p:nvPicPr>
          <p:cNvPr id="9" name="Рисунок 8" descr="C:\Users\user\Desktop\фото краеведение\IMG_20190513_104418.jpg"/>
          <p:cNvPicPr/>
          <p:nvPr/>
        </p:nvPicPr>
        <p:blipFill>
          <a:blip r:embed="rId5" cstate="print"/>
          <a:srcRect/>
          <a:stretch>
            <a:fillRect/>
          </a:stretch>
        </p:blipFill>
        <p:spPr bwMode="auto">
          <a:xfrm>
            <a:off x="6228184" y="2204864"/>
            <a:ext cx="2562597" cy="2088232"/>
          </a:xfrm>
          <a:prstGeom prst="rect">
            <a:avLst/>
          </a:prstGeom>
          <a:noFill/>
          <a:ln w="9525">
            <a:noFill/>
            <a:miter lim="800000"/>
            <a:headEnd/>
            <a:tailEnd/>
          </a:ln>
        </p:spPr>
      </p:pic>
      <p:pic>
        <p:nvPicPr>
          <p:cNvPr id="6" name="Рисунок 5" descr="D:\МАМИНА ПАПКА\для МБДОУ\ФОТО ДЕТИ\экологическая акция 2012 года\P1050494.JPG"/>
          <p:cNvPicPr/>
          <p:nvPr/>
        </p:nvPicPr>
        <p:blipFill>
          <a:blip r:embed="rId6" cstate="print"/>
          <a:srcRect/>
          <a:stretch>
            <a:fillRect/>
          </a:stretch>
        </p:blipFill>
        <p:spPr bwMode="auto">
          <a:xfrm>
            <a:off x="6444208" y="4797152"/>
            <a:ext cx="2376264" cy="1705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2428860" y="1357298"/>
            <a:ext cx="4786314" cy="400110"/>
          </a:xfrm>
          <a:prstGeom prst="rect">
            <a:avLst/>
          </a:prstGeom>
          <a:noFill/>
        </p:spPr>
        <p:txBody>
          <a:bodyPr wrap="square" rtlCol="0">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Познавательная деятельность.</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p:cNvSpPr txBox="1"/>
          <p:nvPr/>
        </p:nvSpPr>
        <p:spPr>
          <a:xfrm>
            <a:off x="2051720" y="1714488"/>
            <a:ext cx="4176464"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Встречи с интересными людьми</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TextBox 10"/>
          <p:cNvSpPr txBox="1"/>
          <p:nvPr/>
        </p:nvSpPr>
        <p:spPr>
          <a:xfrm>
            <a:off x="0" y="-45203"/>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pic>
        <p:nvPicPr>
          <p:cNvPr id="5" name="Рисунок 4" descr="C:\Users\user\Desktop\фото краеведение\DSCF4916.JPG"/>
          <p:cNvPicPr/>
          <p:nvPr/>
        </p:nvPicPr>
        <p:blipFill>
          <a:blip r:embed="rId2" cstate="print"/>
          <a:srcRect/>
          <a:stretch>
            <a:fillRect/>
          </a:stretch>
        </p:blipFill>
        <p:spPr bwMode="auto">
          <a:xfrm>
            <a:off x="5292080" y="4005064"/>
            <a:ext cx="3494509" cy="2531216"/>
          </a:xfrm>
          <a:prstGeom prst="rect">
            <a:avLst/>
          </a:prstGeom>
          <a:noFill/>
          <a:ln w="9525">
            <a:noFill/>
            <a:miter lim="800000"/>
            <a:headEnd/>
            <a:tailEnd/>
          </a:ln>
        </p:spPr>
      </p:pic>
      <p:pic>
        <p:nvPicPr>
          <p:cNvPr id="6" name="Рисунок 5" descr="C:\Users\user\Desktop\фото краеведение\DSCF4913.JPG"/>
          <p:cNvPicPr/>
          <p:nvPr/>
        </p:nvPicPr>
        <p:blipFill>
          <a:blip r:embed="rId3" cstate="print"/>
          <a:srcRect/>
          <a:stretch>
            <a:fillRect/>
          </a:stretch>
        </p:blipFill>
        <p:spPr bwMode="auto">
          <a:xfrm>
            <a:off x="395536" y="2348880"/>
            <a:ext cx="4680520"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2428860" y="1357298"/>
            <a:ext cx="4786314" cy="400110"/>
          </a:xfrm>
          <a:prstGeom prst="rect">
            <a:avLst/>
          </a:prstGeom>
          <a:noFill/>
        </p:spPr>
        <p:txBody>
          <a:bodyPr wrap="square" rtlCol="0">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Познавательная деятельность.</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p:cNvSpPr txBox="1"/>
          <p:nvPr/>
        </p:nvSpPr>
        <p:spPr>
          <a:xfrm>
            <a:off x="611560" y="1714488"/>
            <a:ext cx="7488832"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Рассматривание герба, флага страны, карты области и села</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TextBox 10"/>
          <p:cNvSpPr txBox="1"/>
          <p:nvPr/>
        </p:nvSpPr>
        <p:spPr>
          <a:xfrm>
            <a:off x="0" y="-45203"/>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pic>
        <p:nvPicPr>
          <p:cNvPr id="5" name="Picture 4" descr="C:\Documents and Settings\admin\Рабочий стол\11111111\SG109478.JPG"/>
          <p:cNvPicPr>
            <a:picLocks noChangeAspect="1" noChangeArrowheads="1"/>
          </p:cNvPicPr>
          <p:nvPr/>
        </p:nvPicPr>
        <p:blipFill>
          <a:blip r:embed="rId2" cstate="screen"/>
          <a:srcRect/>
          <a:stretch>
            <a:fillRect/>
          </a:stretch>
        </p:blipFill>
        <p:spPr bwMode="auto">
          <a:xfrm>
            <a:off x="323528" y="5445224"/>
            <a:ext cx="1694411" cy="1134275"/>
          </a:xfrm>
          <a:prstGeom prst="rect">
            <a:avLst/>
          </a:prstGeom>
          <a:ln>
            <a:noFill/>
          </a:ln>
          <a:effectLst>
            <a:softEdge rad="112500"/>
          </a:effectLst>
        </p:spPr>
      </p:pic>
      <p:pic>
        <p:nvPicPr>
          <p:cNvPr id="6" name="Picture 3" descr="C:\Documents and Settings\admin\Рабочий стол\11111111\SG109455.JPG"/>
          <p:cNvPicPr>
            <a:picLocks noChangeAspect="1" noChangeArrowheads="1"/>
          </p:cNvPicPr>
          <p:nvPr/>
        </p:nvPicPr>
        <p:blipFill>
          <a:blip r:embed="rId3" cstate="screen"/>
          <a:srcRect/>
          <a:stretch>
            <a:fillRect/>
          </a:stretch>
        </p:blipFill>
        <p:spPr bwMode="auto">
          <a:xfrm>
            <a:off x="5508104" y="4365104"/>
            <a:ext cx="3372702" cy="2257759"/>
          </a:xfrm>
          <a:prstGeom prst="rect">
            <a:avLst/>
          </a:prstGeom>
          <a:ln>
            <a:noFill/>
          </a:ln>
          <a:effectLst>
            <a:softEdge rad="112500"/>
          </a:effectLst>
        </p:spPr>
      </p:pic>
      <p:pic>
        <p:nvPicPr>
          <p:cNvPr id="7" name="Рисунок 6" descr="img103.jpg"/>
          <p:cNvPicPr/>
          <p:nvPr/>
        </p:nvPicPr>
        <p:blipFill>
          <a:blip r:embed="rId4" cstate="print"/>
          <a:stretch>
            <a:fillRect/>
          </a:stretch>
        </p:blipFill>
        <p:spPr>
          <a:xfrm>
            <a:off x="323528" y="2204864"/>
            <a:ext cx="5040560" cy="30963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flipH="1">
            <a:off x="2428860" y="1357298"/>
            <a:ext cx="4786314" cy="400110"/>
          </a:xfrm>
          <a:prstGeom prst="rect">
            <a:avLst/>
          </a:prstGeom>
          <a:noFill/>
        </p:spPr>
        <p:txBody>
          <a:bodyPr wrap="square" rtlCol="0">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Познавательная деятельность.</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p:cNvSpPr txBox="1"/>
          <p:nvPr/>
        </p:nvSpPr>
        <p:spPr>
          <a:xfrm>
            <a:off x="1259632" y="2276872"/>
            <a:ext cx="6048672" cy="369331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cap="all" dirty="0" smtClean="0">
                <a:ln w="0"/>
                <a:solidFill>
                  <a:schemeClr val="accent1">
                    <a:lumMod val="75000"/>
                  </a:schemeClr>
                </a:solidFill>
                <a:effectLst>
                  <a:reflection blurRad="12700" stA="50000" endPos="50000" dist="5000" dir="5400000" sy="-100000" rotWithShape="0"/>
                </a:effectLst>
              </a:rPr>
              <a:t>Беседы и Презентации: </a:t>
            </a:r>
          </a:p>
          <a:p>
            <a:pPr algn="ctr"/>
            <a:endParaRPr lang="ru-RU" b="1" cap="all" dirty="0" smtClean="0">
              <a:ln w="0"/>
              <a:solidFill>
                <a:schemeClr val="accent1">
                  <a:lumMod val="75000"/>
                </a:schemeClr>
              </a:solidFill>
              <a:effectLst>
                <a:reflection blurRad="12700" stA="50000" endPos="50000" dist="5000" dir="5400000" sy="-100000" rotWithShape="0"/>
              </a:effectLst>
            </a:endParaRPr>
          </a:p>
          <a:p>
            <a:pPr algn="ctr"/>
            <a:r>
              <a:rPr lang="ru-RU" sz="1600" b="1" dirty="0" smtClean="0">
                <a:solidFill>
                  <a:schemeClr val="accent1">
                    <a:lumMod val="75000"/>
                  </a:schemeClr>
                </a:solidFill>
              </a:rPr>
              <a:t>«ИЗВЕСТНЫЕ ЗЕМЛЯКИ»,</a:t>
            </a:r>
            <a:endParaRPr lang="ru-RU" sz="1600" b="1" dirty="0" smtClean="0">
              <a:ln w="0"/>
              <a:solidFill>
                <a:schemeClr val="accent1">
                  <a:lumMod val="75000"/>
                </a:schemeClr>
              </a:solidFill>
              <a:effectLst>
                <a:reflection blurRad="12700" stA="50000" endPos="50000" dist="5000" dir="5400000" sy="-100000" rotWithShape="0"/>
              </a:effectLst>
            </a:endParaRPr>
          </a:p>
          <a:p>
            <a:pPr algn="ctr"/>
            <a:endParaRPr lang="ru-RU" sz="1600" b="1" cap="all" dirty="0" smtClean="0">
              <a:ln w="0"/>
              <a:solidFill>
                <a:schemeClr val="accent1">
                  <a:lumMod val="75000"/>
                </a:schemeClr>
              </a:solidFill>
              <a:effectLst>
                <a:reflection blurRad="12700" stA="50000" endPos="50000" dist="5000" dir="5400000" sy="-100000" rotWithShape="0"/>
              </a:effectLst>
            </a:endParaRPr>
          </a:p>
          <a:p>
            <a:pPr algn="ctr"/>
            <a:r>
              <a:rPr lang="ru-RU" sz="1600" b="1" cap="all" dirty="0" smtClean="0">
                <a:ln w="0"/>
                <a:solidFill>
                  <a:schemeClr val="accent1">
                    <a:lumMod val="75000"/>
                  </a:schemeClr>
                </a:solidFill>
                <a:effectLst>
                  <a:reflection blurRad="12700" stA="50000" endPos="50000" dist="5000" dir="5400000" sy="-100000" rotWithShape="0"/>
                </a:effectLst>
              </a:rPr>
              <a:t>«Заповедники нашего края»,</a:t>
            </a:r>
          </a:p>
          <a:p>
            <a:pPr algn="ctr"/>
            <a:endParaRPr lang="ru-RU" sz="1600" b="1" cap="all" dirty="0" smtClean="0">
              <a:ln w="0"/>
              <a:solidFill>
                <a:schemeClr val="accent1">
                  <a:lumMod val="75000"/>
                </a:schemeClr>
              </a:solidFill>
              <a:effectLst>
                <a:reflection blurRad="12700" stA="50000" endPos="50000" dist="5000" dir="5400000" sy="-100000" rotWithShape="0"/>
              </a:effectLst>
            </a:endParaRPr>
          </a:p>
          <a:p>
            <a:pPr algn="ctr"/>
            <a:r>
              <a:rPr lang="ru-RU" sz="1600" b="1" cap="all" dirty="0" smtClean="0">
                <a:ln w="0"/>
                <a:solidFill>
                  <a:schemeClr val="accent1">
                    <a:lumMod val="75000"/>
                  </a:schemeClr>
                </a:solidFill>
                <a:effectLst>
                  <a:reflection blurRad="12700" stA="50000" endPos="50000" dist="5000" dir="5400000" sy="-100000" rotWithShape="0"/>
                </a:effectLst>
              </a:rPr>
              <a:t>«Народные промыслы нашей области»,</a:t>
            </a:r>
          </a:p>
          <a:p>
            <a:pPr algn="ctr"/>
            <a:endParaRPr lang="ru-RU" sz="1600" b="1" cap="all" dirty="0" smtClean="0">
              <a:ln w="0"/>
              <a:solidFill>
                <a:schemeClr val="accent1">
                  <a:lumMod val="75000"/>
                </a:schemeClr>
              </a:solidFill>
              <a:effectLst>
                <a:reflection blurRad="12700" stA="50000" endPos="50000" dist="5000" dir="5400000" sy="-100000" rotWithShape="0"/>
              </a:effectLst>
            </a:endParaRPr>
          </a:p>
          <a:p>
            <a:pPr algn="ctr"/>
            <a:r>
              <a:rPr lang="ru-RU" sz="1600" b="1" cap="all" dirty="0" smtClean="0">
                <a:ln w="0"/>
                <a:solidFill>
                  <a:schemeClr val="accent1">
                    <a:lumMod val="75000"/>
                  </a:schemeClr>
                </a:solidFill>
                <a:effectLst>
                  <a:reflection blurRad="12700" stA="50000" endPos="50000" dist="5000" dir="5400000" sy="-100000" rotWithShape="0"/>
                </a:effectLst>
              </a:rPr>
              <a:t>«природа нашего края»,</a:t>
            </a:r>
          </a:p>
          <a:p>
            <a:pPr algn="ctr"/>
            <a:endParaRPr lang="ru-RU" sz="1600" b="1" cap="all" dirty="0" smtClean="0">
              <a:ln w="0"/>
              <a:solidFill>
                <a:schemeClr val="accent1">
                  <a:lumMod val="75000"/>
                </a:schemeClr>
              </a:solidFill>
              <a:effectLst>
                <a:reflection blurRad="12700" stA="50000" endPos="50000" dist="5000" dir="5400000" sy="-100000" rotWithShape="0"/>
              </a:effectLst>
            </a:endParaRPr>
          </a:p>
          <a:p>
            <a:pPr algn="ctr"/>
            <a:r>
              <a:rPr lang="ru-RU" sz="1600" b="1" cap="all" dirty="0" smtClean="0">
                <a:ln w="0"/>
                <a:solidFill>
                  <a:schemeClr val="accent1">
                    <a:lumMod val="75000"/>
                  </a:schemeClr>
                </a:solidFill>
                <a:effectLst>
                  <a:reflection blurRad="12700" stA="50000" endPos="50000" dist="5000" dir="5400000" sy="-100000" rotWithShape="0"/>
                </a:effectLst>
              </a:rPr>
              <a:t>«народные обычаи и традиции»</a:t>
            </a:r>
          </a:p>
          <a:p>
            <a:pPr algn="ctr"/>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TextBox 10"/>
          <p:cNvSpPr txBox="1"/>
          <p:nvPr/>
        </p:nvSpPr>
        <p:spPr>
          <a:xfrm>
            <a:off x="0" y="-45203"/>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4"/>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pic>
        <p:nvPicPr>
          <p:cNvPr id="6" name="Picture 3" descr="C:\Documents and Settings\admin\Мои документы\Мои рисунки\SG109458.JPG"/>
          <p:cNvPicPr preferRelativeResize="0">
            <a:picLocks noChangeArrowheads="1"/>
          </p:cNvPicPr>
          <p:nvPr/>
        </p:nvPicPr>
        <p:blipFill>
          <a:blip r:embed="rId2" cstate="screen"/>
          <a:srcRect/>
          <a:stretch>
            <a:fillRect/>
          </a:stretch>
        </p:blipFill>
        <p:spPr bwMode="auto">
          <a:xfrm>
            <a:off x="25503334" y="17859476"/>
            <a:ext cx="285752" cy="642942"/>
          </a:xfrm>
          <a:prstGeom prst="rect">
            <a:avLst/>
          </a:prstGeom>
          <a:noFill/>
        </p:spPr>
      </p:pic>
      <p:sp>
        <p:nvSpPr>
          <p:cNvPr id="10" name="TextBox 9"/>
          <p:cNvSpPr txBox="1"/>
          <p:nvPr/>
        </p:nvSpPr>
        <p:spPr>
          <a:xfrm>
            <a:off x="179512" y="1478149"/>
            <a:ext cx="3463794" cy="30777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Народные подвижные игры</a:t>
            </a:r>
            <a:endParaRPr lang="ru-RU"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2" name="TextBox 11"/>
          <p:cNvSpPr txBox="1"/>
          <p:nvPr/>
        </p:nvSpPr>
        <p:spPr>
          <a:xfrm>
            <a:off x="3347864" y="1500174"/>
            <a:ext cx="5010350" cy="30777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Театрализованные игры</a:t>
            </a:r>
            <a:endParaRPr lang="ru-RU"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30" name="Picture 6" descr="K:\фото Детский сад\DSC01464.JPG"/>
          <p:cNvPicPr>
            <a:picLocks noChangeAspect="1" noChangeArrowheads="1"/>
          </p:cNvPicPr>
          <p:nvPr/>
        </p:nvPicPr>
        <p:blipFill>
          <a:blip r:embed="rId3" cstate="screen"/>
          <a:srcRect/>
          <a:stretch>
            <a:fillRect/>
          </a:stretch>
        </p:blipFill>
        <p:spPr bwMode="auto">
          <a:xfrm>
            <a:off x="395536" y="4437112"/>
            <a:ext cx="2762314" cy="2071702"/>
          </a:xfrm>
          <a:prstGeom prst="rect">
            <a:avLst/>
          </a:prstGeom>
          <a:ln>
            <a:noFill/>
          </a:ln>
          <a:effectLst>
            <a:softEdge rad="112500"/>
          </a:effectLst>
        </p:spPr>
      </p:pic>
      <p:sp>
        <p:nvSpPr>
          <p:cNvPr id="13" name="TextBox 12"/>
          <p:cNvSpPr txBox="1"/>
          <p:nvPr/>
        </p:nvSpPr>
        <p:spPr>
          <a:xfrm>
            <a:off x="6372200" y="1916832"/>
            <a:ext cx="2520280" cy="30777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Дидактические игры</a:t>
            </a:r>
            <a:endParaRPr lang="ru-RU"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Documents and Settings\admin\Рабочий стол\11111111\SG109477.JPG"/>
          <p:cNvPicPr>
            <a:picLocks noChangeAspect="1" noChangeArrowheads="1"/>
          </p:cNvPicPr>
          <p:nvPr/>
        </p:nvPicPr>
        <p:blipFill>
          <a:blip r:embed="rId4" cstate="screen"/>
          <a:srcRect/>
          <a:stretch>
            <a:fillRect/>
          </a:stretch>
        </p:blipFill>
        <p:spPr bwMode="auto">
          <a:xfrm>
            <a:off x="6372200" y="2348880"/>
            <a:ext cx="2428892" cy="1985992"/>
          </a:xfrm>
          <a:prstGeom prst="rect">
            <a:avLst/>
          </a:prstGeom>
          <a:ln>
            <a:noFill/>
          </a:ln>
          <a:effectLst>
            <a:softEdge rad="112500"/>
          </a:effectLst>
        </p:spPr>
      </p:pic>
      <p:sp>
        <p:nvSpPr>
          <p:cNvPr id="15" name="TextBox 14"/>
          <p:cNvSpPr txBox="1"/>
          <p:nvPr/>
        </p:nvSpPr>
        <p:spPr>
          <a:xfrm flipH="1">
            <a:off x="2071670" y="1000108"/>
            <a:ext cx="5143536" cy="400110"/>
          </a:xfrm>
          <a:prstGeom prst="rect">
            <a:avLst/>
          </a:prstGeom>
          <a:noFill/>
        </p:spPr>
        <p:txBody>
          <a:bodyPr wrap="square" rtlCol="0">
            <a:spAutoFit/>
          </a:bodyPr>
          <a:lstStyle/>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Игровая деятельность.</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6" name="Рисунок 15" descr="C:\Users\user\AppData\Local\Microsoft\Windows\Temporary Internet Files\Content.Word\DSCN0735.jpg"/>
          <p:cNvPicPr/>
          <p:nvPr/>
        </p:nvPicPr>
        <p:blipFill>
          <a:blip r:embed="rId5" cstate="print"/>
          <a:srcRect/>
          <a:stretch>
            <a:fillRect/>
          </a:stretch>
        </p:blipFill>
        <p:spPr bwMode="auto">
          <a:xfrm>
            <a:off x="467544" y="1988840"/>
            <a:ext cx="2016224" cy="2376264"/>
          </a:xfrm>
          <a:prstGeom prst="rect">
            <a:avLst/>
          </a:prstGeom>
          <a:noFill/>
          <a:ln w="9525">
            <a:noFill/>
            <a:miter lim="800000"/>
            <a:headEnd/>
            <a:tailEnd/>
          </a:ln>
        </p:spPr>
      </p:pic>
      <p:pic>
        <p:nvPicPr>
          <p:cNvPr id="17" name="Рисунок 16" descr="D:\МАМИНА ПАПКА\для МБДОУ\ФОТО ДЕТИ\новые фото д с\DSCF4616.JPG"/>
          <p:cNvPicPr/>
          <p:nvPr/>
        </p:nvPicPr>
        <p:blipFill>
          <a:blip r:embed="rId6" cstate="print"/>
          <a:srcRect/>
          <a:stretch>
            <a:fillRect/>
          </a:stretch>
        </p:blipFill>
        <p:spPr bwMode="auto">
          <a:xfrm>
            <a:off x="3059832" y="1988840"/>
            <a:ext cx="3024336" cy="2304256"/>
          </a:xfrm>
          <a:prstGeom prst="rect">
            <a:avLst/>
          </a:prstGeom>
          <a:noFill/>
          <a:ln w="9525">
            <a:noFill/>
            <a:miter lim="800000"/>
            <a:headEnd/>
            <a:tailEnd/>
          </a:ln>
        </p:spPr>
      </p:pic>
      <p:pic>
        <p:nvPicPr>
          <p:cNvPr id="18" name="Рисунок 17" descr="D:\МАМИНА ПАПКА\для МБДОУ\ФОТО ДЕТИ\новые фото д с\DSCF4640.JPG"/>
          <p:cNvPicPr/>
          <p:nvPr/>
        </p:nvPicPr>
        <p:blipFill>
          <a:blip r:embed="rId7" cstate="print"/>
          <a:srcRect/>
          <a:stretch>
            <a:fillRect/>
          </a:stretch>
        </p:blipFill>
        <p:spPr bwMode="auto">
          <a:xfrm>
            <a:off x="6516216" y="4581128"/>
            <a:ext cx="2235175" cy="1838697"/>
          </a:xfrm>
          <a:prstGeom prst="rect">
            <a:avLst/>
          </a:prstGeom>
          <a:noFill/>
          <a:ln w="9525">
            <a:noFill/>
            <a:miter lim="800000"/>
            <a:headEnd/>
            <a:tailEnd/>
          </a:ln>
        </p:spPr>
      </p:pic>
      <p:pic>
        <p:nvPicPr>
          <p:cNvPr id="19" name="Рисунок 18" descr="D:\МАМИНА ПАПКА\для МБДОУ\ФОТО ДЕТИ\БРАТЬ\Р.Н.культура\DSCF4442.JPG"/>
          <p:cNvPicPr/>
          <p:nvPr/>
        </p:nvPicPr>
        <p:blipFill>
          <a:blip r:embed="rId8" cstate="print"/>
          <a:srcRect/>
          <a:stretch>
            <a:fillRect/>
          </a:stretch>
        </p:blipFill>
        <p:spPr bwMode="auto">
          <a:xfrm>
            <a:off x="3779912" y="4653136"/>
            <a:ext cx="2309614"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99592" y="2996952"/>
            <a:ext cx="792088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Составление рассказов «русский народный Костюм»</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6" name="TextBox 15"/>
          <p:cNvSpPr txBox="1"/>
          <p:nvPr/>
        </p:nvSpPr>
        <p:spPr>
          <a:xfrm>
            <a:off x="539552" y="1857364"/>
            <a:ext cx="4104456"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Беседа «Традиции моей семьи»</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TextBox 16"/>
          <p:cNvSpPr txBox="1"/>
          <p:nvPr/>
        </p:nvSpPr>
        <p:spPr>
          <a:xfrm>
            <a:off x="395536" y="2348880"/>
            <a:ext cx="4104456"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Рассказы детей«Моя улица»</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 name="TextBox 17"/>
          <p:cNvSpPr txBox="1"/>
          <p:nvPr/>
        </p:nvSpPr>
        <p:spPr>
          <a:xfrm>
            <a:off x="395535" y="3933056"/>
            <a:ext cx="4464497"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Решение проблемных ситуаций</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9" name="TextBox 18"/>
          <p:cNvSpPr txBox="1"/>
          <p:nvPr/>
        </p:nvSpPr>
        <p:spPr>
          <a:xfrm>
            <a:off x="0" y="-24"/>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sp>
        <p:nvSpPr>
          <p:cNvPr id="21" name="TextBox 20"/>
          <p:cNvSpPr txBox="1"/>
          <p:nvPr/>
        </p:nvSpPr>
        <p:spPr>
          <a:xfrm>
            <a:off x="2071670" y="1340768"/>
            <a:ext cx="4000528" cy="400110"/>
          </a:xfrm>
          <a:prstGeom prst="rect">
            <a:avLst/>
          </a:prstGeom>
          <a:noFill/>
        </p:spPr>
        <p:txBody>
          <a:bodyPr wrap="square" rtlCol="0">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Коммуникативная деятельность</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 name="TextBox 19"/>
          <p:cNvSpPr txBox="1"/>
          <p:nvPr/>
        </p:nvSpPr>
        <p:spPr>
          <a:xfrm>
            <a:off x="0" y="0"/>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9552" y="188640"/>
            <a:ext cx="5688632"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solidFill>
                  <a:srgbClr val="002060"/>
                </a:solidFill>
                <a:effectLst>
                  <a:outerShdw blurRad="76200" dist="50800" dir="5400000" algn="tl" rotWithShape="0">
                    <a:srgbClr val="000000">
                      <a:alpha val="65000"/>
                    </a:srgbClr>
                  </a:outerShdw>
                </a:effectLst>
                <a:latin typeface="+mj-lt"/>
                <a:ea typeface="Verdana" pitchFamily="34" charset="0"/>
                <a:cs typeface="Verdana" pitchFamily="34" charset="0"/>
              </a:rPr>
              <a:t>Актуальность</a:t>
            </a:r>
            <a:endParaRPr lang="ru-RU" sz="3200" b="1" spc="50" dirty="0">
              <a:ln w="11430"/>
              <a:solidFill>
                <a:srgbClr val="002060"/>
              </a:solidFill>
              <a:effectLst>
                <a:outerShdw blurRad="76200" dist="50800" dir="5400000" algn="tl" rotWithShape="0">
                  <a:srgbClr val="000000">
                    <a:alpha val="65000"/>
                  </a:srgbClr>
                </a:outerShdw>
              </a:effectLst>
              <a:latin typeface="+mj-lt"/>
              <a:ea typeface="Verdana" pitchFamily="34" charset="0"/>
              <a:cs typeface="Verdana" pitchFamily="34" charset="0"/>
            </a:endParaRPr>
          </a:p>
        </p:txBody>
      </p:sp>
      <p:sp>
        <p:nvSpPr>
          <p:cNvPr id="7" name="Прямоугольник с двумя скругленными соседними углами 6"/>
          <p:cNvSpPr/>
          <p:nvPr/>
        </p:nvSpPr>
        <p:spPr>
          <a:xfrm rot="5400000">
            <a:off x="1732446" y="520801"/>
            <a:ext cx="4608513" cy="7544595"/>
          </a:xfrm>
          <a:prstGeom prst="round2SameRect">
            <a:avLst>
              <a:gd name="adj1" fmla="val 11437"/>
              <a:gd name="adj2" fmla="val 0"/>
            </a:avLst>
          </a:prstGeom>
          <a:ln w="57150">
            <a:solidFill>
              <a:srgbClr val="92D050"/>
            </a:solidFill>
          </a:ln>
        </p:spPr>
        <p:style>
          <a:lnRef idx="0">
            <a:schemeClr val="accent5"/>
          </a:lnRef>
          <a:fillRef idx="3">
            <a:schemeClr val="accent5"/>
          </a:fillRef>
          <a:effectRef idx="3">
            <a:schemeClr val="accent5"/>
          </a:effectRef>
          <a:fontRef idx="minor">
            <a:schemeClr val="lt1"/>
          </a:fontRef>
        </p:style>
        <p:txBody>
          <a:bodyPr vert="vert270" rtlCol="0" anchor="ctr"/>
          <a:lstStyle/>
          <a:p>
            <a:r>
              <a:rPr lang="ru-RU" sz="2200" dirty="0" smtClean="0"/>
              <a:t>В последнее время в людях пропало чувство гордости за свою Родину, за свой народ, появилось равнодушное отношение друг к другу. Детям стали чужды такие понятия, как милосердие, сочувствие, доброта, понимание. У каждого человека своя  Родина(город, посёлок, село или деревня). Именно от того, каким предстанет  это поселение перед дошкольником, какие эмоции, чувства вызовет, насколько обогатит детскую фантазию, зависит становление его гражданской позиции, патриотизма. И какие бы перемены не происходили в обществе, нравственно-патриотическое воспитание имеет все большее значение и в настоящее время становится приоритетной государственной задачей.</a:t>
            </a:r>
            <a:endParaRPr lang="ru-RU"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12" y="849486"/>
            <a:ext cx="7200800" cy="923330"/>
          </a:xfrm>
          <a:prstGeom prst="rect">
            <a:avLst/>
          </a:prstGeom>
          <a:noFill/>
        </p:spPr>
        <p:txBody>
          <a:bodyPr wrap="square" rtlCol="0">
            <a:spAutoFit/>
          </a:bodyPr>
          <a:lstStyle/>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Продуктивная деятельность:</a:t>
            </a:r>
          </a:p>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мастерская по изготовлению продуктов детского творчества - рисование ,ручной труд, лепка,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лозоплетение</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descr="K:\фото_Детский_сад\DSC01493.JPG"/>
          <p:cNvPicPr>
            <a:picLocks noChangeAspect="1" noChangeArrowheads="1"/>
          </p:cNvPicPr>
          <p:nvPr/>
        </p:nvPicPr>
        <p:blipFill>
          <a:blip r:embed="rId2" cstate="screen"/>
          <a:srcRect/>
          <a:stretch>
            <a:fillRect/>
          </a:stretch>
        </p:blipFill>
        <p:spPr bwMode="auto">
          <a:xfrm>
            <a:off x="6084168" y="4797152"/>
            <a:ext cx="2736304" cy="1836204"/>
          </a:xfrm>
          <a:prstGeom prst="rect">
            <a:avLst/>
          </a:prstGeom>
          <a:ln>
            <a:noFill/>
          </a:ln>
          <a:effectLst>
            <a:outerShdw blurRad="292100" dist="139700" dir="2700000" algn="tl" rotWithShape="0">
              <a:srgbClr val="333333">
                <a:alpha val="65000"/>
              </a:srgbClr>
            </a:outerShdw>
          </a:effectLst>
        </p:spPr>
      </p:pic>
      <p:pic>
        <p:nvPicPr>
          <p:cNvPr id="3076" name="Picture 4" descr="K:\фото_Детский_сад\IMG_0516.jpg"/>
          <p:cNvPicPr>
            <a:picLocks noChangeAspect="1" noChangeArrowheads="1"/>
          </p:cNvPicPr>
          <p:nvPr/>
        </p:nvPicPr>
        <p:blipFill>
          <a:blip r:embed="rId3" cstate="screen"/>
          <a:srcRect/>
          <a:stretch>
            <a:fillRect/>
          </a:stretch>
        </p:blipFill>
        <p:spPr bwMode="auto">
          <a:xfrm>
            <a:off x="428596" y="4929198"/>
            <a:ext cx="2247669" cy="1685906"/>
          </a:xfrm>
          <a:prstGeom prst="rect">
            <a:avLst/>
          </a:prstGeom>
          <a:ln>
            <a:noFill/>
          </a:ln>
          <a:effectLst>
            <a:outerShdw blurRad="292100" dist="139700" dir="2700000" algn="tl" rotWithShape="0">
              <a:srgbClr val="333333">
                <a:alpha val="65000"/>
              </a:srgbClr>
            </a:outerShdw>
          </a:effectLst>
        </p:spPr>
      </p:pic>
      <p:pic>
        <p:nvPicPr>
          <p:cNvPr id="3078" name="Picture 6" descr="K:\фото_Детский_сад\IMG_0517.jpg"/>
          <p:cNvPicPr>
            <a:picLocks noChangeAspect="1" noChangeArrowheads="1"/>
          </p:cNvPicPr>
          <p:nvPr/>
        </p:nvPicPr>
        <p:blipFill>
          <a:blip r:embed="rId4" cstate="screen"/>
          <a:srcRect/>
          <a:stretch>
            <a:fillRect/>
          </a:stretch>
        </p:blipFill>
        <p:spPr bwMode="auto">
          <a:xfrm>
            <a:off x="2571736" y="5214950"/>
            <a:ext cx="1627159" cy="122048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28596" y="2596028"/>
            <a:ext cx="203825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ru-RU"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лозоплетение</a:t>
            </a:r>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TextBox 9"/>
          <p:cNvSpPr txBox="1"/>
          <p:nvPr/>
        </p:nvSpPr>
        <p:spPr>
          <a:xfrm>
            <a:off x="5940152" y="1772816"/>
            <a:ext cx="3203848"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«Старые домишки села».</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TextBox 10"/>
          <p:cNvSpPr txBox="1"/>
          <p:nvPr/>
        </p:nvSpPr>
        <p:spPr>
          <a:xfrm>
            <a:off x="6012160" y="4355812"/>
            <a:ext cx="313184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«Народная игрушка».</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2" name="TextBox 11"/>
          <p:cNvSpPr txBox="1"/>
          <p:nvPr/>
        </p:nvSpPr>
        <p:spPr>
          <a:xfrm>
            <a:off x="467544" y="4509120"/>
            <a:ext cx="3114716"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«Украсим варежки».</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TextBox 12"/>
          <p:cNvSpPr txBox="1"/>
          <p:nvPr/>
        </p:nvSpPr>
        <p:spPr>
          <a:xfrm>
            <a:off x="0" y="0"/>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pic>
        <p:nvPicPr>
          <p:cNvPr id="15" name="Рисунок 14" descr="C:\Users\user\Desktop\фото краеведение\DSCN0683.JPG"/>
          <p:cNvPicPr/>
          <p:nvPr/>
        </p:nvPicPr>
        <p:blipFill>
          <a:blip r:embed="rId5" cstate="print"/>
          <a:srcRect/>
          <a:stretch>
            <a:fillRect/>
          </a:stretch>
        </p:blipFill>
        <p:spPr bwMode="auto">
          <a:xfrm>
            <a:off x="6084168" y="2276872"/>
            <a:ext cx="2736304" cy="1944216"/>
          </a:xfrm>
          <a:prstGeom prst="rect">
            <a:avLst/>
          </a:prstGeom>
          <a:noFill/>
          <a:ln w="9525">
            <a:noFill/>
            <a:miter lim="800000"/>
            <a:headEnd/>
            <a:tailEnd/>
          </a:ln>
        </p:spPr>
      </p:pic>
      <p:pic>
        <p:nvPicPr>
          <p:cNvPr id="16" name="Рисунок 15" descr="C:\Users\user\Desktop\фото краеведение\DSCF3288.JPG"/>
          <p:cNvPicPr/>
          <p:nvPr/>
        </p:nvPicPr>
        <p:blipFill>
          <a:blip r:embed="rId6" cstate="print"/>
          <a:srcRect/>
          <a:stretch>
            <a:fillRect/>
          </a:stretch>
        </p:blipFill>
        <p:spPr bwMode="auto">
          <a:xfrm>
            <a:off x="2771800" y="2276872"/>
            <a:ext cx="2736304" cy="1935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24"/>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sp>
        <p:nvSpPr>
          <p:cNvPr id="12" name="TextBox 11"/>
          <p:cNvSpPr txBox="1"/>
          <p:nvPr/>
        </p:nvSpPr>
        <p:spPr>
          <a:xfrm>
            <a:off x="3131840" y="1722294"/>
            <a:ext cx="3024336"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Праздники и развлечения </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TextBox 12"/>
          <p:cNvSpPr txBox="1"/>
          <p:nvPr/>
        </p:nvSpPr>
        <p:spPr>
          <a:xfrm>
            <a:off x="1763688" y="1268760"/>
            <a:ext cx="5666402" cy="400110"/>
          </a:xfrm>
          <a:prstGeom prst="rect">
            <a:avLst/>
          </a:prstGeom>
          <a:noFill/>
        </p:spPr>
        <p:txBody>
          <a:bodyPr wrap="square" rtlCol="0">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Музыкально-художественная деятельность</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 name="Рисунок 10" descr="D:\МАМИНА ПАПКА\для МБДОУ\ФОТО ДЕТИ\фотографии из детсада весна 2010\DSCF1594.JPG"/>
          <p:cNvPicPr/>
          <p:nvPr/>
        </p:nvPicPr>
        <p:blipFill>
          <a:blip r:embed="rId2" cstate="print"/>
          <a:srcRect/>
          <a:stretch>
            <a:fillRect/>
          </a:stretch>
        </p:blipFill>
        <p:spPr bwMode="auto">
          <a:xfrm>
            <a:off x="6516216" y="4869160"/>
            <a:ext cx="2250554" cy="1706164"/>
          </a:xfrm>
          <a:prstGeom prst="rect">
            <a:avLst/>
          </a:prstGeom>
          <a:noFill/>
          <a:ln w="9525">
            <a:noFill/>
            <a:miter lim="800000"/>
            <a:headEnd/>
            <a:tailEnd/>
          </a:ln>
        </p:spPr>
      </p:pic>
      <p:pic>
        <p:nvPicPr>
          <p:cNvPr id="14" name="Рисунок 13" descr="C:\Users\user\Desktop\фото краеведение\DSCF4163.JPG"/>
          <p:cNvPicPr/>
          <p:nvPr/>
        </p:nvPicPr>
        <p:blipFill>
          <a:blip r:embed="rId3" cstate="print"/>
          <a:srcRect/>
          <a:stretch>
            <a:fillRect/>
          </a:stretch>
        </p:blipFill>
        <p:spPr bwMode="auto">
          <a:xfrm>
            <a:off x="2699792" y="3933056"/>
            <a:ext cx="3447653" cy="2658178"/>
          </a:xfrm>
          <a:prstGeom prst="rect">
            <a:avLst/>
          </a:prstGeom>
          <a:noFill/>
          <a:ln w="9525">
            <a:noFill/>
            <a:miter lim="800000"/>
            <a:headEnd/>
            <a:tailEnd/>
          </a:ln>
        </p:spPr>
      </p:pic>
      <p:pic>
        <p:nvPicPr>
          <p:cNvPr id="15" name="Рисунок 14" descr="C:\Users\user\AppData\Local\Microsoft\Windows\Temporary Internet Files\Content.Word\DSCN0975.jpg"/>
          <p:cNvPicPr/>
          <p:nvPr/>
        </p:nvPicPr>
        <p:blipFill>
          <a:blip r:embed="rId4" cstate="print"/>
          <a:srcRect/>
          <a:stretch>
            <a:fillRect/>
          </a:stretch>
        </p:blipFill>
        <p:spPr bwMode="auto">
          <a:xfrm>
            <a:off x="5724128" y="2204864"/>
            <a:ext cx="3014836" cy="2232248"/>
          </a:xfrm>
          <a:prstGeom prst="rect">
            <a:avLst/>
          </a:prstGeom>
          <a:noFill/>
          <a:ln w="9525">
            <a:noFill/>
            <a:miter lim="800000"/>
            <a:headEnd/>
            <a:tailEnd/>
          </a:ln>
        </p:spPr>
      </p:pic>
      <p:pic>
        <p:nvPicPr>
          <p:cNvPr id="16" name="Рисунок 15" descr="C:\Users\user\AppData\Local\Microsoft\Windows\Temporary Internet Files\Content.Word\аск3.jpg"/>
          <p:cNvPicPr/>
          <p:nvPr/>
        </p:nvPicPr>
        <p:blipFill>
          <a:blip r:embed="rId5" cstate="print"/>
          <a:srcRect/>
          <a:stretch>
            <a:fillRect/>
          </a:stretch>
        </p:blipFill>
        <p:spPr bwMode="auto">
          <a:xfrm>
            <a:off x="395536" y="2204864"/>
            <a:ext cx="295232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24"/>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sp>
        <p:nvSpPr>
          <p:cNvPr id="12" name="TextBox 11"/>
          <p:cNvSpPr txBox="1"/>
          <p:nvPr/>
        </p:nvSpPr>
        <p:spPr>
          <a:xfrm>
            <a:off x="2428860" y="1722294"/>
            <a:ext cx="3151252"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Праздники и развлечения </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TextBox 12"/>
          <p:cNvSpPr txBox="1"/>
          <p:nvPr/>
        </p:nvSpPr>
        <p:spPr>
          <a:xfrm>
            <a:off x="1763688" y="1268760"/>
            <a:ext cx="5666402" cy="400110"/>
          </a:xfrm>
          <a:prstGeom prst="rect">
            <a:avLst/>
          </a:prstGeom>
          <a:noFill/>
        </p:spPr>
        <p:txBody>
          <a:bodyPr wrap="square" rtlCol="0">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Музыкально-художественная деятельность</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Рисунок 4" descr="C:\Users\user\AppData\Local\Microsoft\Windows\Temporary Internet Files\Content.Word\DSCN3671.jpg"/>
          <p:cNvPicPr/>
          <p:nvPr/>
        </p:nvPicPr>
        <p:blipFill>
          <a:blip r:embed="rId2" cstate="print"/>
          <a:srcRect/>
          <a:stretch>
            <a:fillRect/>
          </a:stretch>
        </p:blipFill>
        <p:spPr bwMode="auto">
          <a:xfrm>
            <a:off x="467544" y="2348880"/>
            <a:ext cx="2592288" cy="2160240"/>
          </a:xfrm>
          <a:prstGeom prst="rect">
            <a:avLst/>
          </a:prstGeom>
          <a:noFill/>
          <a:ln w="9525">
            <a:noFill/>
            <a:miter lim="800000"/>
            <a:headEnd/>
            <a:tailEnd/>
          </a:ln>
        </p:spPr>
      </p:pic>
      <p:pic>
        <p:nvPicPr>
          <p:cNvPr id="7" name="Рисунок 6" descr="D:\МАМИНА ПАПКА\для МБДОУ\ФОТО ДЕТИ\март 2015\100_6387.JPG"/>
          <p:cNvPicPr/>
          <p:nvPr/>
        </p:nvPicPr>
        <p:blipFill>
          <a:blip r:embed="rId3" cstate="print"/>
          <a:srcRect/>
          <a:stretch>
            <a:fillRect/>
          </a:stretch>
        </p:blipFill>
        <p:spPr bwMode="auto">
          <a:xfrm>
            <a:off x="5220072" y="2276872"/>
            <a:ext cx="3330975" cy="2664296"/>
          </a:xfrm>
          <a:prstGeom prst="rect">
            <a:avLst/>
          </a:prstGeom>
          <a:noFill/>
          <a:ln w="9525">
            <a:noFill/>
            <a:miter lim="800000"/>
            <a:headEnd/>
            <a:tailEnd/>
          </a:ln>
        </p:spPr>
      </p:pic>
      <p:pic>
        <p:nvPicPr>
          <p:cNvPr id="6" name="Рисунок 5" descr="C:\Users\user\AppData\Local\Microsoft\Windows\Temporary Internet Files\Content.Word\IMG-dc9585a1c3362b6f3339ad672717b3cc-V.JPG"/>
          <p:cNvPicPr/>
          <p:nvPr/>
        </p:nvPicPr>
        <p:blipFill>
          <a:blip r:embed="rId4" cstate="print"/>
          <a:srcRect/>
          <a:stretch>
            <a:fillRect/>
          </a:stretch>
        </p:blipFill>
        <p:spPr bwMode="auto">
          <a:xfrm>
            <a:off x="1619672" y="3861048"/>
            <a:ext cx="3024336" cy="2740169"/>
          </a:xfrm>
          <a:prstGeom prst="rect">
            <a:avLst/>
          </a:prstGeom>
          <a:noFill/>
          <a:ln w="9525">
            <a:noFill/>
            <a:miter lim="800000"/>
            <a:headEnd/>
            <a:tailEnd/>
          </a:ln>
        </p:spPr>
      </p:pic>
      <p:pic>
        <p:nvPicPr>
          <p:cNvPr id="8" name="Рисунок 7" descr="C:\Users\user\AppData\Local\Microsoft\Windows\Temporary Internet Files\Content.Word\весна 3194.jpg"/>
          <p:cNvPicPr/>
          <p:nvPr/>
        </p:nvPicPr>
        <p:blipFill>
          <a:blip r:embed="rId5" cstate="print"/>
          <a:srcRect/>
          <a:stretch>
            <a:fillRect/>
          </a:stretch>
        </p:blipFill>
        <p:spPr bwMode="auto">
          <a:xfrm>
            <a:off x="4932040" y="3861048"/>
            <a:ext cx="3823999" cy="270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7159" y="1804562"/>
            <a:ext cx="3429024"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«Наведем порядок на участке»</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TextBox 7"/>
          <p:cNvSpPr txBox="1"/>
          <p:nvPr/>
        </p:nvSpPr>
        <p:spPr>
          <a:xfrm>
            <a:off x="6516216" y="1857364"/>
            <a:ext cx="2270626" cy="3385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«наш детский сад»</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1" y="5072074"/>
            <a:ext cx="133164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Наш </a:t>
            </a:r>
          </a:p>
          <a:p>
            <a:pPr algn="ctr"/>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огород</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TextBox 9"/>
          <p:cNvSpPr txBox="1"/>
          <p:nvPr/>
        </p:nvSpPr>
        <p:spPr>
          <a:xfrm>
            <a:off x="5940152" y="5130241"/>
            <a:ext cx="1224136"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Собираем урожай</a:t>
            </a:r>
            <a:endParaRPr lang="ru-RU" sz="1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TextBox 10"/>
          <p:cNvSpPr txBox="1"/>
          <p:nvPr/>
        </p:nvSpPr>
        <p:spPr>
          <a:xfrm>
            <a:off x="0" y="-24"/>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sp>
        <p:nvSpPr>
          <p:cNvPr id="12" name="TextBox 11"/>
          <p:cNvSpPr txBox="1"/>
          <p:nvPr/>
        </p:nvSpPr>
        <p:spPr>
          <a:xfrm flipH="1">
            <a:off x="928662" y="1000108"/>
            <a:ext cx="7358082" cy="400110"/>
          </a:xfrm>
          <a:prstGeom prst="rect">
            <a:avLst/>
          </a:prstGeom>
          <a:noFill/>
        </p:spPr>
        <p:txBody>
          <a:bodyPr wrap="square" rtlCol="0">
            <a:spAutoFit/>
          </a:bodyPr>
          <a:lstStyle/>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Трудовая деятельность:  </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TextBox 13"/>
          <p:cNvSpPr txBox="1"/>
          <p:nvPr/>
        </p:nvSpPr>
        <p:spPr>
          <a:xfrm>
            <a:off x="1285852" y="1357298"/>
            <a:ext cx="6072230" cy="369332"/>
          </a:xfrm>
          <a:prstGeom prst="rect">
            <a:avLst/>
          </a:prstGeom>
          <a:noFill/>
        </p:spPr>
        <p:txBody>
          <a:bodyPr wrap="square" rtlCol="0">
            <a:spAutoFit/>
          </a:bodyPr>
          <a:lstStyle/>
          <a:p>
            <a:r>
              <a:rPr lang="ru-RU" b="1" dirty="0" smtClean="0">
                <a:solidFill>
                  <a:srgbClr val="C00000"/>
                </a:solidFill>
              </a:rPr>
              <a:t>самостоятельные, совместные действия, поручения</a:t>
            </a:r>
            <a:endParaRPr lang="ru-RU" b="1" dirty="0">
              <a:solidFill>
                <a:srgbClr val="C00000"/>
              </a:solidFill>
            </a:endParaRPr>
          </a:p>
        </p:txBody>
      </p:sp>
      <p:pic>
        <p:nvPicPr>
          <p:cNvPr id="13" name="Рисунок 12" descr="C:\Users\user\Desktop\фото краеведение\DSCN0410.JPG"/>
          <p:cNvPicPr/>
          <p:nvPr/>
        </p:nvPicPr>
        <p:blipFill>
          <a:blip r:embed="rId2" cstate="print"/>
          <a:srcRect/>
          <a:stretch>
            <a:fillRect/>
          </a:stretch>
        </p:blipFill>
        <p:spPr bwMode="auto">
          <a:xfrm>
            <a:off x="6516216" y="2348880"/>
            <a:ext cx="2329742" cy="2016224"/>
          </a:xfrm>
          <a:prstGeom prst="rect">
            <a:avLst/>
          </a:prstGeom>
          <a:noFill/>
          <a:ln w="9525">
            <a:noFill/>
            <a:miter lim="800000"/>
            <a:headEnd/>
            <a:tailEnd/>
          </a:ln>
        </p:spPr>
      </p:pic>
      <p:pic>
        <p:nvPicPr>
          <p:cNvPr id="15" name="Рисунок 14" descr="D:\МАМИНА ПАПКА\для МБДОУ\ФОТО ДЕТИ\детский сад 2020\IMG_20191003_104752.jpg"/>
          <p:cNvPicPr/>
          <p:nvPr/>
        </p:nvPicPr>
        <p:blipFill>
          <a:blip r:embed="rId3" cstate="print"/>
          <a:srcRect/>
          <a:stretch>
            <a:fillRect/>
          </a:stretch>
        </p:blipFill>
        <p:spPr bwMode="auto">
          <a:xfrm>
            <a:off x="7308304" y="4653136"/>
            <a:ext cx="1512168" cy="1820168"/>
          </a:xfrm>
          <a:prstGeom prst="rect">
            <a:avLst/>
          </a:prstGeom>
          <a:noFill/>
          <a:ln w="9525">
            <a:noFill/>
            <a:miter lim="800000"/>
            <a:headEnd/>
            <a:tailEnd/>
          </a:ln>
        </p:spPr>
      </p:pic>
      <p:pic>
        <p:nvPicPr>
          <p:cNvPr id="16" name="Рисунок 15" descr="D:\МАМИНА ПАПКА\для МБДОУ\ФОТО ДЕТИ\детский сад 2020\IMG_20190913_104253.jpg"/>
          <p:cNvPicPr/>
          <p:nvPr/>
        </p:nvPicPr>
        <p:blipFill>
          <a:blip r:embed="rId4" cstate="print"/>
          <a:srcRect/>
          <a:stretch>
            <a:fillRect/>
          </a:stretch>
        </p:blipFill>
        <p:spPr bwMode="auto">
          <a:xfrm>
            <a:off x="395536" y="2276872"/>
            <a:ext cx="1600200" cy="2133600"/>
          </a:xfrm>
          <a:prstGeom prst="rect">
            <a:avLst/>
          </a:prstGeom>
          <a:noFill/>
          <a:ln w="9525">
            <a:noFill/>
            <a:miter lim="800000"/>
            <a:headEnd/>
            <a:tailEnd/>
          </a:ln>
        </p:spPr>
      </p:pic>
      <p:pic>
        <p:nvPicPr>
          <p:cNvPr id="17" name="Рисунок 16" descr="D:\МАМИНА ПАПКА\для МБДОУ\ФОТО ДЕТИ\детский сад 2020\IMG_20190913_104307.jpg"/>
          <p:cNvPicPr/>
          <p:nvPr/>
        </p:nvPicPr>
        <p:blipFill>
          <a:blip r:embed="rId5" cstate="print"/>
          <a:srcRect/>
          <a:stretch>
            <a:fillRect/>
          </a:stretch>
        </p:blipFill>
        <p:spPr bwMode="auto">
          <a:xfrm>
            <a:off x="2267744" y="2276872"/>
            <a:ext cx="1497806" cy="2160240"/>
          </a:xfrm>
          <a:prstGeom prst="rect">
            <a:avLst/>
          </a:prstGeom>
          <a:noFill/>
          <a:ln w="9525">
            <a:noFill/>
            <a:miter lim="800000"/>
            <a:headEnd/>
            <a:tailEnd/>
          </a:ln>
        </p:spPr>
      </p:pic>
      <p:pic>
        <p:nvPicPr>
          <p:cNvPr id="18" name="Рисунок 17" descr="C:\Users\user\Desktop\фото краеведение\IMG_20190514_112158.jpg"/>
          <p:cNvPicPr/>
          <p:nvPr/>
        </p:nvPicPr>
        <p:blipFill>
          <a:blip r:embed="rId6" cstate="print"/>
          <a:srcRect/>
          <a:stretch>
            <a:fillRect/>
          </a:stretch>
        </p:blipFill>
        <p:spPr bwMode="auto">
          <a:xfrm>
            <a:off x="1403648" y="4653136"/>
            <a:ext cx="2376264" cy="1886223"/>
          </a:xfrm>
          <a:prstGeom prst="rect">
            <a:avLst/>
          </a:prstGeom>
          <a:noFill/>
          <a:ln w="9525">
            <a:noFill/>
            <a:miter lim="800000"/>
            <a:headEnd/>
            <a:tailEnd/>
          </a:ln>
        </p:spPr>
      </p:pic>
      <p:pic>
        <p:nvPicPr>
          <p:cNvPr id="19" name="Рисунок 18" descr="C:\Users\user\Desktop\фото краеведение\фот дет3.jpg"/>
          <p:cNvPicPr/>
          <p:nvPr/>
        </p:nvPicPr>
        <p:blipFill>
          <a:blip r:embed="rId7" cstate="print"/>
          <a:srcRect/>
          <a:stretch>
            <a:fillRect/>
          </a:stretch>
        </p:blipFill>
        <p:spPr bwMode="auto">
          <a:xfrm>
            <a:off x="3995936" y="3068960"/>
            <a:ext cx="2232248" cy="1341636"/>
          </a:xfrm>
          <a:prstGeom prst="rect">
            <a:avLst/>
          </a:prstGeom>
          <a:noFill/>
          <a:ln w="9525">
            <a:noFill/>
            <a:miter lim="800000"/>
            <a:headEnd/>
            <a:tailEnd/>
          </a:ln>
        </p:spPr>
      </p:pic>
      <p:pic>
        <p:nvPicPr>
          <p:cNvPr id="20" name="Рисунок 19" descr="C:\Users\user\Desktop\фото краеведение\IMG_20190514_111956.jpg"/>
          <p:cNvPicPr/>
          <p:nvPr/>
        </p:nvPicPr>
        <p:blipFill>
          <a:blip r:embed="rId8" cstate="print"/>
          <a:srcRect/>
          <a:stretch>
            <a:fillRect/>
          </a:stretch>
        </p:blipFill>
        <p:spPr bwMode="auto">
          <a:xfrm>
            <a:off x="3995936" y="4653136"/>
            <a:ext cx="1800200"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115616" y="1268760"/>
            <a:ext cx="5688632" cy="432048"/>
          </a:xfrm>
        </p:spPr>
        <p:txBody>
          <a:bodyPr>
            <a:normAutofit fontScale="90000"/>
          </a:bodyPr>
          <a:lstStyle/>
          <a:p>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Взаимодействие с семьей</a:t>
            </a:r>
            <a:endParaRPr lang="ru-RU" sz="28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13" name="Таблица 12"/>
          <p:cNvGraphicFramePr>
            <a:graphicFrameLocks noGrp="1"/>
          </p:cNvGraphicFramePr>
          <p:nvPr/>
        </p:nvGraphicFramePr>
        <p:xfrm>
          <a:off x="251520" y="1791072"/>
          <a:ext cx="2376264" cy="2502024"/>
        </p:xfrm>
        <a:graphic>
          <a:graphicData uri="http://schemas.openxmlformats.org/drawingml/2006/table">
            <a:tbl>
              <a:tblPr/>
              <a:tblGrid>
                <a:gridCol w="2376264"/>
              </a:tblGrid>
              <a:tr h="2502024">
                <a:tc>
                  <a:txBody>
                    <a:bodyPr/>
                    <a:lstStyle/>
                    <a:p>
                      <a:pPr>
                        <a:buFont typeface="Arial" pitchFamily="34" charset="0"/>
                        <a:buChar char="•"/>
                      </a:pPr>
                      <a:r>
                        <a:rPr lang="ru-RU" b="0" i="0" dirty="0" smtClean="0">
                          <a:solidFill>
                            <a:srgbClr val="FF0000"/>
                          </a:solidFill>
                          <a:latin typeface="inherit"/>
                        </a:rPr>
                        <a:t>Беседы;</a:t>
                      </a:r>
                    </a:p>
                    <a:p>
                      <a:pPr>
                        <a:buFont typeface="Arial" pitchFamily="34" charset="0"/>
                        <a:buChar char="•"/>
                      </a:pPr>
                      <a:r>
                        <a:rPr lang="ru-RU" b="0" i="0" dirty="0" smtClean="0">
                          <a:solidFill>
                            <a:srgbClr val="FF0000"/>
                          </a:solidFill>
                          <a:latin typeface="inherit"/>
                        </a:rPr>
                        <a:t>Консультации;</a:t>
                      </a:r>
                    </a:p>
                    <a:p>
                      <a:pPr>
                        <a:buFont typeface="Arial" pitchFamily="34" charset="0"/>
                        <a:buChar char="•"/>
                      </a:pPr>
                      <a:r>
                        <a:rPr lang="ru-RU" b="0" i="0" dirty="0" smtClean="0">
                          <a:solidFill>
                            <a:srgbClr val="FF0000"/>
                          </a:solidFill>
                          <a:latin typeface="inherit"/>
                        </a:rPr>
                        <a:t>Экскурсии;</a:t>
                      </a:r>
                    </a:p>
                    <a:p>
                      <a:pPr>
                        <a:buFont typeface="Arial" pitchFamily="34" charset="0"/>
                        <a:buChar char="•"/>
                      </a:pPr>
                      <a:r>
                        <a:rPr lang="ru-RU" b="0" i="0" dirty="0" smtClean="0">
                          <a:solidFill>
                            <a:srgbClr val="FF0000"/>
                          </a:solidFill>
                          <a:latin typeface="inherit"/>
                        </a:rPr>
                        <a:t>Встречи;</a:t>
                      </a:r>
                    </a:p>
                    <a:p>
                      <a:pPr>
                        <a:buFont typeface="Arial" pitchFamily="34" charset="0"/>
                        <a:buChar char="•"/>
                      </a:pPr>
                      <a:r>
                        <a:rPr lang="ru-RU" b="0" i="0" dirty="0" smtClean="0">
                          <a:solidFill>
                            <a:srgbClr val="FF0000"/>
                          </a:solidFill>
                          <a:latin typeface="inherit"/>
                        </a:rPr>
                        <a:t>Развлечения;</a:t>
                      </a:r>
                    </a:p>
                    <a:p>
                      <a:pPr>
                        <a:buFont typeface="Arial" pitchFamily="34" charset="0"/>
                        <a:buChar char="•"/>
                      </a:pPr>
                      <a:r>
                        <a:rPr lang="ru-RU" b="0" i="0" dirty="0" smtClean="0">
                          <a:solidFill>
                            <a:srgbClr val="FF0000"/>
                          </a:solidFill>
                          <a:latin typeface="inherit"/>
                        </a:rPr>
                        <a:t>Досуги, праздники;</a:t>
                      </a:r>
                    </a:p>
                    <a:p>
                      <a:pPr>
                        <a:buFont typeface="Arial" pitchFamily="34" charset="0"/>
                        <a:buChar char="•"/>
                      </a:pPr>
                      <a:r>
                        <a:rPr lang="ru-RU" b="0" i="0" dirty="0" smtClean="0">
                          <a:solidFill>
                            <a:srgbClr val="FF0000"/>
                          </a:solidFill>
                          <a:latin typeface="inherit"/>
                        </a:rPr>
                        <a:t>Конкурсы поделок.</a:t>
                      </a:r>
                    </a:p>
                    <a:p>
                      <a:pPr>
                        <a:buFont typeface="Arial" pitchFamily="34" charset="0"/>
                        <a:buChar char="•"/>
                      </a:pPr>
                      <a:endParaRPr lang="ru-RU" b="1" i="0" dirty="0">
                        <a:solidFill>
                          <a:srgbClr val="FF0000"/>
                        </a:solidFill>
                        <a:latin typeface="inherit"/>
                      </a:endParaRPr>
                    </a:p>
                  </a:txBody>
                  <a:tcPr anchor="ctr">
                    <a:lnL>
                      <a:noFill/>
                    </a:lnL>
                    <a:lnR>
                      <a:noFill/>
                    </a:lnR>
                    <a:lnT>
                      <a:noFill/>
                    </a:lnT>
                    <a:lnB>
                      <a:noFill/>
                    </a:lnB>
                  </a:tcPr>
                </a:tc>
              </a:tr>
            </a:tbl>
          </a:graphicData>
        </a:graphic>
      </p:graphicFrame>
      <p:sp>
        <p:nvSpPr>
          <p:cNvPr id="7" name="TextBox 6"/>
          <p:cNvSpPr txBox="1"/>
          <p:nvPr/>
        </p:nvSpPr>
        <p:spPr>
          <a:xfrm>
            <a:off x="0" y="0"/>
            <a:ext cx="742952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dirty="0" smtClean="0">
                <a:ln w="11430"/>
                <a:solidFill>
                  <a:srgbClr val="FF0000"/>
                </a:solidFill>
                <a:effectLst>
                  <a:outerShdw blurRad="50800" dist="39000" dir="5460000" algn="tl">
                    <a:srgbClr val="000000">
                      <a:alpha val="38000"/>
                    </a:srgbClr>
                  </a:outerShdw>
                </a:effectLst>
              </a:rPr>
              <a:t>ФОРМЫ РАБОТЫ С ДЕТЬМИ В РАЗНЫХ ВИДАХ ДЕТСКОЙ ДЕЯТЕЛЬНОСТИ</a:t>
            </a:r>
            <a:endParaRPr lang="ru-RU" sz="2400" b="1" dirty="0">
              <a:ln w="11430"/>
              <a:solidFill>
                <a:srgbClr val="FF0000"/>
              </a:solidFill>
              <a:effectLst>
                <a:outerShdw blurRad="50800" dist="39000" dir="5460000" algn="tl">
                  <a:srgbClr val="000000">
                    <a:alpha val="38000"/>
                  </a:srgbClr>
                </a:outerShdw>
              </a:effectLst>
            </a:endParaRPr>
          </a:p>
        </p:txBody>
      </p:sp>
      <p:pic>
        <p:nvPicPr>
          <p:cNvPr id="5124" name="Picture 4" descr="C:\Users\user\Desktop\фото краеведение\Фото для аттестации 2015\Изображение 428.jpg"/>
          <p:cNvPicPr>
            <a:picLocks noChangeAspect="1" noChangeArrowheads="1"/>
          </p:cNvPicPr>
          <p:nvPr/>
        </p:nvPicPr>
        <p:blipFill>
          <a:blip r:embed="rId2" cstate="print"/>
          <a:srcRect/>
          <a:stretch>
            <a:fillRect/>
          </a:stretch>
        </p:blipFill>
        <p:spPr bwMode="auto">
          <a:xfrm>
            <a:off x="3491880" y="4221088"/>
            <a:ext cx="1800200" cy="2327875"/>
          </a:xfrm>
          <a:prstGeom prst="rect">
            <a:avLst/>
          </a:prstGeom>
          <a:noFill/>
        </p:spPr>
      </p:pic>
      <p:pic>
        <p:nvPicPr>
          <p:cNvPr id="5125" name="Picture 5" descr="C:\Users\user\Desktop\фото краеведение\Фото для аттестации 2015\обрез.jpg"/>
          <p:cNvPicPr>
            <a:picLocks noChangeAspect="1" noChangeArrowheads="1"/>
          </p:cNvPicPr>
          <p:nvPr/>
        </p:nvPicPr>
        <p:blipFill>
          <a:blip r:embed="rId3" cstate="print"/>
          <a:srcRect/>
          <a:stretch>
            <a:fillRect/>
          </a:stretch>
        </p:blipFill>
        <p:spPr bwMode="auto">
          <a:xfrm>
            <a:off x="6660232" y="1916832"/>
            <a:ext cx="2124075" cy="2149475"/>
          </a:xfrm>
          <a:prstGeom prst="rect">
            <a:avLst/>
          </a:prstGeom>
          <a:noFill/>
        </p:spPr>
      </p:pic>
      <p:pic>
        <p:nvPicPr>
          <p:cNvPr id="5126" name="Picture 6" descr="C:\Users\user\Desktop\фото краеведение\Фото для аттестации 2015\мамы.jpg"/>
          <p:cNvPicPr>
            <a:picLocks noChangeAspect="1" noChangeArrowheads="1"/>
          </p:cNvPicPr>
          <p:nvPr/>
        </p:nvPicPr>
        <p:blipFill>
          <a:blip r:embed="rId4" cstate="print"/>
          <a:srcRect/>
          <a:stretch>
            <a:fillRect/>
          </a:stretch>
        </p:blipFill>
        <p:spPr bwMode="auto">
          <a:xfrm>
            <a:off x="5436096" y="4221088"/>
            <a:ext cx="3312368" cy="2340260"/>
          </a:xfrm>
          <a:prstGeom prst="rect">
            <a:avLst/>
          </a:prstGeom>
          <a:noFill/>
        </p:spPr>
      </p:pic>
      <p:sp>
        <p:nvSpPr>
          <p:cNvPr id="14" name="Содержимое 13"/>
          <p:cNvSpPr>
            <a:spLocks noGrp="1"/>
          </p:cNvSpPr>
          <p:nvPr>
            <p:ph sz="quarter" idx="14"/>
          </p:nvPr>
        </p:nvSpPr>
        <p:spPr>
          <a:xfrm>
            <a:off x="9324528" y="1988840"/>
            <a:ext cx="3786187" cy="216024"/>
          </a:xfrm>
        </p:spPr>
        <p:txBody>
          <a:bodyPr>
            <a:normAutofit fontScale="32500" lnSpcReduction="20000"/>
          </a:bodyPr>
          <a:lstStyle/>
          <a:p>
            <a:pPr>
              <a:buNone/>
            </a:pPr>
            <a:endParaRPr lang="ru-RU" dirty="0"/>
          </a:p>
        </p:txBody>
      </p:sp>
      <p:pic>
        <p:nvPicPr>
          <p:cNvPr id="5127" name="Picture 7" descr="C:\Users\user\Desktop\фото краеведение\Фото для аттестации 2015\дмовёнок и б я.jpg"/>
          <p:cNvPicPr>
            <a:picLocks noChangeAspect="1" noChangeArrowheads="1"/>
          </p:cNvPicPr>
          <p:nvPr/>
        </p:nvPicPr>
        <p:blipFill>
          <a:blip r:embed="rId5" cstate="print"/>
          <a:srcRect/>
          <a:stretch>
            <a:fillRect/>
          </a:stretch>
        </p:blipFill>
        <p:spPr bwMode="auto">
          <a:xfrm>
            <a:off x="179512" y="4221088"/>
            <a:ext cx="3148608" cy="2304256"/>
          </a:xfrm>
          <a:prstGeom prst="rect">
            <a:avLst/>
          </a:prstGeom>
          <a:noFill/>
        </p:spPr>
      </p:pic>
      <p:pic>
        <p:nvPicPr>
          <p:cNvPr id="5128" name="Picture 8" descr="C:\Users\user\Desktop\фото краеведение\Фото для аттестации 2015\праздник д к.jpg"/>
          <p:cNvPicPr>
            <a:picLocks noChangeAspect="1" noChangeArrowheads="1"/>
          </p:cNvPicPr>
          <p:nvPr/>
        </p:nvPicPr>
        <p:blipFill>
          <a:blip r:embed="rId6" cstate="print"/>
          <a:srcRect/>
          <a:stretch>
            <a:fillRect/>
          </a:stretch>
        </p:blipFill>
        <p:spPr bwMode="auto">
          <a:xfrm>
            <a:off x="3851920" y="1916832"/>
            <a:ext cx="2524539" cy="216024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5536" y="332656"/>
            <a:ext cx="7380312" cy="93610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Значимость  проведенной работы</a:t>
            </a:r>
            <a:endParaRPr lang="ru-RU"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Содержимое 6"/>
          <p:cNvSpPr>
            <a:spLocks noGrp="1"/>
          </p:cNvSpPr>
          <p:nvPr>
            <p:ph sz="quarter" idx="14"/>
          </p:nvPr>
        </p:nvSpPr>
        <p:spPr>
          <a:xfrm>
            <a:off x="251520" y="1700808"/>
            <a:ext cx="8424936" cy="4608512"/>
          </a:xfrm>
        </p:spPr>
        <p:txBody>
          <a:bodyPr>
            <a:noAutofit/>
          </a:bodyPr>
          <a:lstStyle/>
          <a:p>
            <a:pPr>
              <a:buNone/>
            </a:pPr>
            <a:r>
              <a:rPr lang="ru-RU" sz="2200" b="1" dirty="0" smtClean="0">
                <a:solidFill>
                  <a:srgbClr val="FF0000"/>
                </a:solidFill>
              </a:rPr>
              <a:t>   </a:t>
            </a:r>
            <a:r>
              <a:rPr lang="ru-RU" sz="2200" b="1" dirty="0" smtClean="0"/>
              <a:t>  </a:t>
            </a:r>
            <a:r>
              <a:rPr lang="ru-RU" sz="2200" b="1" dirty="0" smtClean="0">
                <a:solidFill>
                  <a:schemeClr val="accent1">
                    <a:lumMod val="75000"/>
                  </a:schemeClr>
                </a:solidFill>
              </a:rPr>
              <a:t>В общей системе воспитания граждан России нравственно-патриотическое воспитание стало приоритетным. Чтобы дать новый импульс духовному оздоровлению народа, для развития чувства патриотизма очень важно дать детям начальные знания о Родине, народе, обычаях, истории, культуре… </a:t>
            </a:r>
          </a:p>
          <a:p>
            <a:pPr>
              <a:buNone/>
            </a:pPr>
            <a:r>
              <a:rPr lang="ru-RU" sz="2200" b="1" dirty="0" smtClean="0">
                <a:solidFill>
                  <a:schemeClr val="accent1">
                    <a:lumMod val="75000"/>
                  </a:schemeClr>
                </a:solidFill>
              </a:rPr>
              <a:t>      Чувство сопричастности и есть основа будущего патриотизма. Нравственность и патриотизм, применительно к ребенку дошкольного возраста, определяется как потребность участвовать во всех делах на благо семьи, детского сада, родного села, представителей живой природы. При этом у детей должно быть наличие таких качеств, как сострадание, сочувствие, осознание себя частью окружающего мира.</a:t>
            </a:r>
          </a:p>
          <a:p>
            <a:endParaRPr lang="ru-RU" sz="2400" b="1" dirty="0" smtClean="0"/>
          </a:p>
          <a:p>
            <a:pPr>
              <a:buNone/>
            </a:pPr>
            <a:r>
              <a:rPr lang="ru-RU" sz="2400" b="1" dirty="0" smtClean="0"/>
              <a:t> </a:t>
            </a:r>
            <a:endParaRPr lang="ru-RU" sz="2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0"/>
            <a:ext cx="744375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Перспективы дальнейшей  работы</a:t>
            </a:r>
            <a:endParaRPr lang="ru-RU"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Содержимое 6"/>
          <p:cNvSpPr>
            <a:spLocks noGrp="1"/>
          </p:cNvSpPr>
          <p:nvPr>
            <p:ph sz="quarter" idx="14"/>
          </p:nvPr>
        </p:nvSpPr>
        <p:spPr>
          <a:xfrm>
            <a:off x="251520" y="1772816"/>
            <a:ext cx="8280921" cy="4536504"/>
          </a:xfrm>
        </p:spPr>
        <p:txBody>
          <a:bodyPr>
            <a:normAutofit/>
          </a:bodyPr>
          <a:lstStyle/>
          <a:p>
            <a:pPr>
              <a:buNone/>
            </a:pPr>
            <a:r>
              <a:rPr lang="ru-RU" sz="2800" b="1" dirty="0" smtClean="0">
                <a:solidFill>
                  <a:srgbClr val="FF0000"/>
                </a:solidFill>
              </a:rPr>
              <a:t>    </a:t>
            </a:r>
            <a:r>
              <a:rPr lang="ru-RU" sz="2800" b="1" dirty="0" smtClean="0">
                <a:solidFill>
                  <a:schemeClr val="accent1">
                    <a:lumMod val="75000"/>
                  </a:schemeClr>
                </a:solidFill>
              </a:rPr>
              <a:t>Обогащение предметно - развивающей среды разнообразным материалом и пособиями. Внедрение эффективных современных технологий в работе с детьми по ознакомлению с родным селом, краем, страной. Привлечение родителей к активному сотрудничеству по вопросам нравственно – патриотического воспитания дошкольников. </a:t>
            </a:r>
            <a:endParaRPr lang="ru-RU" sz="28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56" y="5629619"/>
            <a:ext cx="8571123" cy="1228380"/>
          </a:xfrm>
        </p:spPr>
        <p:txBody>
          <a:bodyPr>
            <a:normAutofit fontScale="90000"/>
          </a:bodyPr>
          <a:lstStyle/>
          <a:p>
            <a:pPr algn="l">
              <a:lnSpc>
                <a:spcPct val="150000"/>
              </a:lnSpc>
            </a:pPr>
            <a:r>
              <a:rPr lang="ru-RU" sz="2200" i="1" dirty="0" smtClean="0">
                <a:solidFill>
                  <a:schemeClr val="accent1">
                    <a:lumMod val="75000"/>
                  </a:schemeClr>
                </a:solidFill>
              </a:rPr>
              <a:t>            Моя малая Родина…                                                                                                                              У каждого человека она своя, но для всех является той путеводной звездой, которая на протяжении всей жизни определяет очень многое, если не сказать все!»</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двумя скругленными соседними углами 6"/>
          <p:cNvSpPr/>
          <p:nvPr/>
        </p:nvSpPr>
        <p:spPr>
          <a:xfrm rot="5400000">
            <a:off x="1609590" y="538596"/>
            <a:ext cx="4680520" cy="7436992"/>
          </a:xfrm>
          <a:prstGeom prst="round2SameRect">
            <a:avLst>
              <a:gd name="adj1" fmla="val 11437"/>
              <a:gd name="adj2" fmla="val 0"/>
            </a:avLst>
          </a:prstGeom>
          <a:ln w="57150">
            <a:solidFill>
              <a:srgbClr val="92D050"/>
            </a:solidFill>
          </a:ln>
        </p:spPr>
        <p:style>
          <a:lnRef idx="0">
            <a:schemeClr val="accent5"/>
          </a:lnRef>
          <a:fillRef idx="3">
            <a:schemeClr val="accent5"/>
          </a:fillRef>
          <a:effectRef idx="3">
            <a:schemeClr val="accent5"/>
          </a:effectRef>
          <a:fontRef idx="minor">
            <a:schemeClr val="lt1"/>
          </a:fontRef>
        </p:style>
        <p:txBody>
          <a:bodyPr vert="vert270" rtlCol="0" anchor="ctr"/>
          <a:lstStyle/>
          <a:p>
            <a:endParaRPr lang="ru-RU" sz="2000" dirty="0"/>
          </a:p>
        </p:txBody>
      </p:sp>
      <p:sp>
        <p:nvSpPr>
          <p:cNvPr id="1025" name="Rectangle 1"/>
          <p:cNvSpPr>
            <a:spLocks noChangeArrowheads="1"/>
          </p:cNvSpPr>
          <p:nvPr/>
        </p:nvSpPr>
        <p:spPr bwMode="auto">
          <a:xfrm>
            <a:off x="264404" y="2453550"/>
            <a:ext cx="6164951"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ea typeface="Calibri" pitchFamily="34" charset="0"/>
                <a:cs typeface="Times New Roman" pitchFamily="18" charset="0"/>
              </a:rPr>
              <a:t> </a:t>
            </a:r>
            <a:r>
              <a:rPr kumimoji="0" lang="ru-RU" sz="2800" b="0" i="0" u="none" strike="noStrike" cap="none" normalizeH="0" baseline="0" dirty="0" smtClean="0">
                <a:ln>
                  <a:noFill/>
                </a:ln>
                <a:solidFill>
                  <a:schemeClr val="bg1"/>
                </a:solidFill>
                <a:effectLst/>
                <a:ea typeface="Calibri" pitchFamily="34" charset="0"/>
                <a:cs typeface="Times New Roman" pitchFamily="18" charset="0"/>
              </a:rPr>
              <a:t>Формирование  системы знаний  у детей дошкольного возраста о своеобразии родного края, малой Родины , знакомство с богатством народной культуры, художественными традициями края,</a:t>
            </a:r>
            <a:r>
              <a:rPr kumimoji="0" lang="ru-RU" sz="2800" b="0" i="0" u="none" strike="noStrike" cap="none" normalizeH="0" dirty="0" smtClean="0">
                <a:ln>
                  <a:noFill/>
                </a:ln>
                <a:solidFill>
                  <a:schemeClr val="bg1"/>
                </a:solidFill>
                <a:effectLst/>
                <a:ea typeface="Calibri" pitchFamily="34" charset="0"/>
                <a:cs typeface="Times New Roman" pitchFamily="18" charset="0"/>
              </a:rPr>
              <a:t> </a:t>
            </a:r>
            <a:r>
              <a:rPr kumimoji="0" lang="ru-RU" sz="2800" b="0" i="0" u="none" strike="noStrike" cap="none" normalizeH="0" baseline="0" dirty="0" smtClean="0">
                <a:ln>
                  <a:noFill/>
                </a:ln>
                <a:solidFill>
                  <a:schemeClr val="bg1"/>
                </a:solidFill>
                <a:effectLst/>
                <a:ea typeface="Calibri" pitchFamily="34" charset="0"/>
                <a:cs typeface="Times New Roman" pitchFamily="18" charset="0"/>
              </a:rPr>
              <a:t>приобщение к народному  искусству.</a:t>
            </a:r>
            <a:endParaRPr kumimoji="0" lang="ru-RU" sz="2800" b="0" i="0" u="none" strike="noStrike" cap="none" normalizeH="0" baseline="0" dirty="0" smtClean="0">
              <a:ln>
                <a:noFill/>
              </a:ln>
              <a:solidFill>
                <a:schemeClr val="bg1"/>
              </a:solidFill>
              <a:effectLst/>
            </a:endParaRPr>
          </a:p>
        </p:txBody>
      </p:sp>
      <p:sp>
        <p:nvSpPr>
          <p:cNvPr id="5" name="TextBox 4"/>
          <p:cNvSpPr txBox="1"/>
          <p:nvPr/>
        </p:nvSpPr>
        <p:spPr>
          <a:xfrm>
            <a:off x="107504" y="1188041"/>
            <a:ext cx="1249253" cy="584775"/>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ЦЕЛЬ:</a:t>
            </a:r>
            <a:endParaRPr lang="ru-RU"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с двумя скругленными соседними углами 6"/>
          <p:cNvSpPr/>
          <p:nvPr/>
        </p:nvSpPr>
        <p:spPr>
          <a:xfrm rot="5400000">
            <a:off x="1594680" y="235658"/>
            <a:ext cx="4882293" cy="7697080"/>
          </a:xfrm>
          <a:prstGeom prst="round2SameRect">
            <a:avLst>
              <a:gd name="adj1" fmla="val 11437"/>
              <a:gd name="adj2" fmla="val 0"/>
            </a:avLst>
          </a:prstGeom>
          <a:ln w="57150">
            <a:solidFill>
              <a:srgbClr val="92D050"/>
            </a:solidFill>
          </a:ln>
        </p:spPr>
        <p:style>
          <a:lnRef idx="1">
            <a:schemeClr val="accent5"/>
          </a:lnRef>
          <a:fillRef idx="3">
            <a:schemeClr val="accent5"/>
          </a:fillRef>
          <a:effectRef idx="2">
            <a:schemeClr val="accent5"/>
          </a:effectRef>
          <a:fontRef idx="minor">
            <a:schemeClr val="lt1"/>
          </a:fontRef>
        </p:style>
        <p:txBody>
          <a:bodyPr vert="vert270" rtlCol="0" anchor="ctr"/>
          <a:lstStyle/>
          <a:p>
            <a:endParaRPr lang="ru-RU" sz="2000" dirty="0"/>
          </a:p>
        </p:txBody>
      </p:sp>
      <p:sp>
        <p:nvSpPr>
          <p:cNvPr id="1026" name="Rectangle 2"/>
          <p:cNvSpPr>
            <a:spLocks noChangeArrowheads="1"/>
          </p:cNvSpPr>
          <p:nvPr/>
        </p:nvSpPr>
        <p:spPr bwMode="auto">
          <a:xfrm>
            <a:off x="179512" y="1550256"/>
            <a:ext cx="7429552"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ea typeface="Calibri" pitchFamily="34" charset="0"/>
                <a:cs typeface="Times New Roman" pitchFamily="18" charset="0"/>
              </a:rPr>
              <a:t>1.  Обеспечение исторической преемственности поколений, сохранение, распространение и развитие народной культуры родного края;</a:t>
            </a:r>
            <a:endParaRPr kumimoji="0" lang="ru-RU"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ea typeface="Calibri" pitchFamily="34" charset="0"/>
                <a:cs typeface="Times New Roman" pitchFamily="18" charset="0"/>
              </a:rPr>
              <a:t>2.Расширение представлений о Нижегородском крае, родном </a:t>
            </a:r>
            <a:r>
              <a:rPr lang="ru-RU" sz="2000" dirty="0" smtClean="0">
                <a:solidFill>
                  <a:schemeClr val="bg1"/>
                </a:solidFill>
                <a:ea typeface="Calibri" pitchFamily="34" charset="0"/>
                <a:cs typeface="Times New Roman" pitchFamily="18" charset="0"/>
              </a:rPr>
              <a:t>с</a:t>
            </a:r>
            <a:r>
              <a:rPr kumimoji="0" lang="ru-RU" sz="2000" b="0" i="0" u="none" strike="noStrike" cap="none" normalizeH="0" baseline="0" dirty="0" smtClean="0">
                <a:ln>
                  <a:noFill/>
                </a:ln>
                <a:solidFill>
                  <a:schemeClr val="bg1"/>
                </a:solidFill>
                <a:effectLst/>
                <a:ea typeface="Calibri" pitchFamily="34" charset="0"/>
                <a:cs typeface="Times New Roman" pitchFamily="18" charset="0"/>
              </a:rPr>
              <a:t>еле: об историко-культурных, национальных, географических, природных особенностях ;</a:t>
            </a:r>
            <a:endParaRPr kumimoji="0" lang="ru-RU"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ea typeface="Calibri" pitchFamily="34" charset="0"/>
                <a:cs typeface="Times New Roman" pitchFamily="18" charset="0"/>
              </a:rPr>
              <a:t>3. Формирование духовно – нравственного отношения и чувства сопричастности:</a:t>
            </a:r>
            <a:endParaRPr kumimoji="0" lang="ru-RU"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ea typeface="Calibri" pitchFamily="34" charset="0"/>
                <a:cs typeface="Times New Roman" pitchFamily="18" charset="0"/>
              </a:rPr>
              <a:t>- к родному дому, семье, детскому саду, селу, краю;</a:t>
            </a:r>
            <a:endParaRPr kumimoji="0" lang="ru-RU"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ea typeface="Calibri" pitchFamily="34" charset="0"/>
                <a:cs typeface="Times New Roman" pitchFamily="18" charset="0"/>
              </a:rPr>
              <a:t>- культурному наследию своего народа;</a:t>
            </a:r>
            <a:endParaRPr kumimoji="0" lang="ru-RU"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ea typeface="Calibri" pitchFamily="34" charset="0"/>
                <a:cs typeface="Times New Roman" pitchFamily="18" charset="0"/>
              </a:rPr>
              <a:t>- к природе родного края.</a:t>
            </a:r>
            <a:endParaRPr kumimoji="0" lang="ru-RU"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ea typeface="Calibri" pitchFamily="34" charset="0"/>
                <a:cs typeface="Times New Roman" pitchFamily="18" charset="0"/>
              </a:rPr>
              <a:t>4. Воспитание патриотов России, граждан правового, демократического государства, способных к социализации в условиях гражданского общества</a:t>
            </a:r>
            <a:r>
              <a:rPr kumimoji="0" lang="ru-RU" sz="1600" b="0" i="0" u="none" strike="noStrike" cap="none" normalizeH="0" baseline="0" dirty="0" smtClean="0">
                <a:ln>
                  <a:noFill/>
                </a:ln>
                <a:solidFill>
                  <a:schemeClr val="bg1"/>
                </a:solidFill>
                <a:effectLst/>
                <a:ea typeface="Calibri" pitchFamily="34" charset="0"/>
                <a:cs typeface="Times New Roman" pitchFamily="18" charset="0"/>
              </a:rPr>
              <a:t>.</a:t>
            </a:r>
            <a:endParaRPr kumimoji="0" lang="ru-RU" sz="1600" b="0" i="0" u="none" strike="noStrike" cap="none" normalizeH="0" baseline="0" dirty="0" smtClean="0">
              <a:ln>
                <a:noFill/>
              </a:ln>
              <a:solidFill>
                <a:schemeClr val="bg1"/>
              </a:solidFill>
              <a:effectLst/>
            </a:endParaRPr>
          </a:p>
        </p:txBody>
      </p:sp>
      <p:sp>
        <p:nvSpPr>
          <p:cNvPr id="5" name="TextBox 4"/>
          <p:cNvSpPr txBox="1"/>
          <p:nvPr/>
        </p:nvSpPr>
        <p:spPr>
          <a:xfrm>
            <a:off x="107504" y="828001"/>
            <a:ext cx="1741759" cy="584775"/>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ЗАДАЧИ:</a:t>
            </a:r>
            <a:endParaRPr lang="ru-RU"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251520" y="1285860"/>
          <a:ext cx="8640000" cy="46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7504" y="288016"/>
            <a:ext cx="4896544" cy="76472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Тематическое планирование</a:t>
            </a:r>
            <a:endParaRPr lang="ru-RU" sz="2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13" name="Содержимое 12"/>
          <p:cNvGraphicFramePr>
            <a:graphicFrameLocks noGrp="1"/>
          </p:cNvGraphicFramePr>
          <p:nvPr>
            <p:ph sz="quarter" idx="14"/>
          </p:nvPr>
        </p:nvGraphicFramePr>
        <p:xfrm>
          <a:off x="285720" y="1214422"/>
          <a:ext cx="8516757" cy="5279236"/>
        </p:xfrm>
        <a:graphic>
          <a:graphicData uri="http://schemas.openxmlformats.org/drawingml/2006/table">
            <a:tbl>
              <a:tblPr firstRow="1" bandRow="1">
                <a:tableStyleId>{5C22544A-7EE6-4342-B048-85BDC9FD1C3A}</a:tableStyleId>
              </a:tblPr>
              <a:tblGrid>
                <a:gridCol w="387125"/>
                <a:gridCol w="3329276"/>
                <a:gridCol w="4800356"/>
              </a:tblGrid>
              <a:tr h="387172">
                <a:tc>
                  <a:txBody>
                    <a:bodyPr/>
                    <a:lstStyle/>
                    <a:p>
                      <a:r>
                        <a:rPr lang="ru-RU" sz="1400" dirty="0" smtClean="0"/>
                        <a:t>№</a:t>
                      </a:r>
                      <a:endParaRPr lang="ru-RU" sz="1400" dirty="0"/>
                    </a:p>
                  </a:txBody>
                  <a:tcPr/>
                </a:tc>
                <a:tc>
                  <a:txBody>
                    <a:bodyPr/>
                    <a:lstStyle/>
                    <a:p>
                      <a:r>
                        <a:rPr lang="ru-RU" sz="1400" dirty="0" smtClean="0"/>
                        <a:t>Тема</a:t>
                      </a:r>
                      <a:endParaRPr lang="ru-RU" sz="1400" dirty="0"/>
                    </a:p>
                  </a:txBody>
                  <a:tcPr/>
                </a:tc>
                <a:tc>
                  <a:txBody>
                    <a:bodyPr/>
                    <a:lstStyle/>
                    <a:p>
                      <a:r>
                        <a:rPr lang="ru-RU" sz="1400" dirty="0" smtClean="0"/>
                        <a:t>Содержание</a:t>
                      </a:r>
                      <a:endParaRPr lang="ru-RU" sz="1400" dirty="0"/>
                    </a:p>
                  </a:txBody>
                  <a:tcPr/>
                </a:tc>
              </a:tr>
              <a:tr h="755837">
                <a:tc>
                  <a:txBody>
                    <a:bodyPr/>
                    <a:lstStyle/>
                    <a:p>
                      <a:r>
                        <a:rPr lang="ru-RU" sz="1400" dirty="0" smtClean="0"/>
                        <a:t>1.</a:t>
                      </a:r>
                      <a:endParaRPr lang="ru-RU" sz="1400" dirty="0"/>
                    </a:p>
                  </a:txBody>
                  <a:tcPr/>
                </a:tc>
                <a:tc>
                  <a:txBody>
                    <a:bodyPr/>
                    <a:lstStyle/>
                    <a:p>
                      <a:r>
                        <a:rPr lang="ru-RU" sz="1400" b="1" dirty="0" smtClean="0"/>
                        <a:t>Природа родного края.</a:t>
                      </a:r>
                      <a:endParaRPr lang="ru-RU" sz="1400" b="1" dirty="0"/>
                    </a:p>
                  </a:txBody>
                  <a:tcPr/>
                </a:tc>
                <a:tc>
                  <a:txBody>
                    <a:bodyPr/>
                    <a:lstStyle/>
                    <a:p>
                      <a:r>
                        <a:rPr lang="ru-RU" sz="1400" kern="1200" dirty="0" smtClean="0">
                          <a:solidFill>
                            <a:schemeClr val="dk1"/>
                          </a:solidFill>
                          <a:latin typeface="+mn-lt"/>
                          <a:ea typeface="+mn-ea"/>
                          <a:cs typeface="+mn-cs"/>
                        </a:rPr>
                        <a:t>Растительный и животный мир Нижегородского края. Особенности ландшафта и полезные ископаемые Нижегородской области, Павловского района и окружающих</a:t>
                      </a:r>
                      <a:r>
                        <a:rPr lang="ru-RU" sz="1400" kern="1200" baseline="0" dirty="0" smtClean="0">
                          <a:solidFill>
                            <a:schemeClr val="dk1"/>
                          </a:solidFill>
                          <a:latin typeface="+mn-lt"/>
                          <a:ea typeface="+mn-ea"/>
                          <a:cs typeface="+mn-cs"/>
                        </a:rPr>
                        <a:t> сел и деревень.</a:t>
                      </a:r>
                      <a:endParaRPr lang="ru-RU" sz="1400" dirty="0"/>
                    </a:p>
                  </a:txBody>
                  <a:tcPr/>
                </a:tc>
              </a:tr>
              <a:tr h="423497">
                <a:tc>
                  <a:txBody>
                    <a:bodyPr/>
                    <a:lstStyle/>
                    <a:p>
                      <a:r>
                        <a:rPr lang="ru-RU" sz="1400" dirty="0" smtClean="0"/>
                        <a:t>2.</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latin typeface="+mn-lt"/>
                          <a:ea typeface="+mn-ea"/>
                          <a:cs typeface="+mn-cs"/>
                        </a:rPr>
                        <a:t>Фольклор </a:t>
                      </a:r>
                      <a:r>
                        <a:rPr lang="ru-RU" sz="1400" b="1" kern="1200" dirty="0" err="1" smtClean="0">
                          <a:solidFill>
                            <a:schemeClr val="dk1"/>
                          </a:solidFill>
                          <a:latin typeface="+mn-lt"/>
                          <a:ea typeface="+mn-ea"/>
                          <a:cs typeface="+mn-cs"/>
                        </a:rPr>
                        <a:t>Нижегородчины</a:t>
                      </a:r>
                      <a:r>
                        <a:rPr lang="ru-RU" sz="1400" b="1" kern="1200" dirty="0" smtClean="0">
                          <a:solidFill>
                            <a:schemeClr val="dk1"/>
                          </a:solidFill>
                          <a:latin typeface="+mn-lt"/>
                          <a:ea typeface="+mn-ea"/>
                          <a:cs typeface="+mn-cs"/>
                        </a:rPr>
                        <a:t>. </a:t>
                      </a:r>
                    </a:p>
                    <a:p>
                      <a:endParaRPr lang="ru-RU" sz="1400" dirty="0"/>
                    </a:p>
                  </a:txBody>
                  <a:tcPr/>
                </a:tc>
                <a:tc>
                  <a:txBody>
                    <a:bodyPr/>
                    <a:lstStyle/>
                    <a:p>
                      <a:r>
                        <a:rPr lang="ru-RU" sz="1400" kern="1200" dirty="0" smtClean="0">
                          <a:solidFill>
                            <a:schemeClr val="dk1"/>
                          </a:solidFill>
                          <a:latin typeface="+mn-lt"/>
                          <a:ea typeface="+mn-ea"/>
                          <a:cs typeface="+mn-cs"/>
                        </a:rPr>
                        <a:t>Жанровое многообразие устного поэтического творчества </a:t>
                      </a:r>
                      <a:r>
                        <a:rPr lang="ru-RU" sz="1400" kern="1200" dirty="0" err="1" smtClean="0">
                          <a:solidFill>
                            <a:schemeClr val="dk1"/>
                          </a:solidFill>
                          <a:latin typeface="+mn-lt"/>
                          <a:ea typeface="+mn-ea"/>
                          <a:cs typeface="+mn-cs"/>
                        </a:rPr>
                        <a:t>Нижегородчины</a:t>
                      </a:r>
                      <a:r>
                        <a:rPr lang="ru-RU" sz="1400" kern="1200" dirty="0" smtClean="0">
                          <a:solidFill>
                            <a:schemeClr val="dk1"/>
                          </a:solidFill>
                          <a:latin typeface="+mn-lt"/>
                          <a:ea typeface="+mn-ea"/>
                          <a:cs typeface="+mn-cs"/>
                        </a:rPr>
                        <a:t>.</a:t>
                      </a:r>
                      <a:endParaRPr lang="ru-RU" sz="1400" dirty="0"/>
                    </a:p>
                  </a:txBody>
                  <a:tcPr/>
                </a:tc>
              </a:tr>
              <a:tr h="482926">
                <a:tc>
                  <a:txBody>
                    <a:bodyPr/>
                    <a:lstStyle/>
                    <a:p>
                      <a:r>
                        <a:rPr lang="ru-RU" sz="1400" dirty="0" smtClean="0"/>
                        <a:t>3.</a:t>
                      </a:r>
                    </a:p>
                    <a:p>
                      <a:endParaRPr lang="ru-RU" sz="1400" dirty="0"/>
                    </a:p>
                  </a:txBody>
                  <a:tcPr/>
                </a:tc>
                <a:tc>
                  <a:txBody>
                    <a:bodyPr/>
                    <a:lstStyle/>
                    <a:p>
                      <a:r>
                        <a:rPr lang="ru-RU" sz="1400" b="1" kern="1200" dirty="0" smtClean="0">
                          <a:solidFill>
                            <a:schemeClr val="dk1"/>
                          </a:solidFill>
                          <a:latin typeface="+mn-lt"/>
                          <a:ea typeface="+mn-ea"/>
                          <a:cs typeface="+mn-cs"/>
                        </a:rPr>
                        <a:t>Народные игры.</a:t>
                      </a:r>
                      <a:endParaRPr lang="ru-RU" sz="1400" b="1" dirty="0"/>
                    </a:p>
                  </a:txBody>
                  <a:tcPr/>
                </a:tc>
                <a:tc>
                  <a:txBody>
                    <a:bodyPr/>
                    <a:lstStyle/>
                    <a:p>
                      <a:r>
                        <a:rPr lang="ru-RU" sz="1400" kern="1200" dirty="0" smtClean="0">
                          <a:solidFill>
                            <a:schemeClr val="dk1"/>
                          </a:solidFill>
                          <a:latin typeface="+mn-lt"/>
                          <a:ea typeface="+mn-ea"/>
                          <a:cs typeface="+mn-cs"/>
                        </a:rPr>
                        <a:t>Старинные и современные народные игры традиционные в Нижегородской губернии.</a:t>
                      </a:r>
                      <a:endParaRPr lang="ru-RU" sz="1400" dirty="0"/>
                    </a:p>
                  </a:txBody>
                  <a:tcPr/>
                </a:tc>
              </a:tr>
              <a:tr h="449955">
                <a:tc>
                  <a:txBody>
                    <a:bodyPr/>
                    <a:lstStyle/>
                    <a:p>
                      <a:r>
                        <a:rPr lang="ru-RU" sz="1400" dirty="0" smtClean="0"/>
                        <a:t>4.</a:t>
                      </a:r>
                      <a:endParaRPr lang="ru-RU" sz="1400" dirty="0"/>
                    </a:p>
                  </a:txBody>
                  <a:tcPr/>
                </a:tc>
                <a:tc>
                  <a:txBody>
                    <a:bodyPr/>
                    <a:lstStyle/>
                    <a:p>
                      <a:r>
                        <a:rPr lang="ru-RU" sz="1400" b="1" kern="1200" dirty="0" smtClean="0">
                          <a:solidFill>
                            <a:schemeClr val="dk1"/>
                          </a:solidFill>
                          <a:latin typeface="+mn-lt"/>
                          <a:ea typeface="+mn-ea"/>
                          <a:cs typeface="+mn-cs"/>
                        </a:rPr>
                        <a:t>Народные и церковные праздники. </a:t>
                      </a:r>
                    </a:p>
                    <a:p>
                      <a:r>
                        <a:rPr lang="ru-RU" sz="1400" b="1" kern="1200" dirty="0" smtClean="0">
                          <a:solidFill>
                            <a:schemeClr val="dk1"/>
                          </a:solidFill>
                          <a:latin typeface="+mn-lt"/>
                          <a:ea typeface="+mn-ea"/>
                          <a:cs typeface="+mn-cs"/>
                        </a:rPr>
                        <a:t>Традиционная кухня.</a:t>
                      </a:r>
                      <a:endParaRPr lang="ru-RU"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Новый год, Рождество Христово, Масленица, Пасха, Сороки, Ивана Купала, Троица.</a:t>
                      </a:r>
                    </a:p>
                    <a:p>
                      <a:endParaRPr lang="ru-RU" sz="1400" dirty="0"/>
                    </a:p>
                  </a:txBody>
                  <a:tcPr/>
                </a:tc>
              </a:tr>
              <a:tr h="387172">
                <a:tc>
                  <a:txBody>
                    <a:bodyPr/>
                    <a:lstStyle/>
                    <a:p>
                      <a:r>
                        <a:rPr lang="ru-RU" sz="1400" dirty="0" smtClean="0"/>
                        <a:t>5.</a:t>
                      </a:r>
                      <a:endParaRPr lang="ru-RU" sz="1400" dirty="0"/>
                    </a:p>
                  </a:txBody>
                  <a:tcPr/>
                </a:tc>
                <a:tc>
                  <a:txBody>
                    <a:bodyPr/>
                    <a:lstStyle/>
                    <a:p>
                      <a:r>
                        <a:rPr lang="ru-RU" sz="1400" b="1" kern="1200" dirty="0" smtClean="0">
                          <a:solidFill>
                            <a:schemeClr val="dk1"/>
                          </a:solidFill>
                          <a:latin typeface="+mn-lt"/>
                          <a:ea typeface="+mn-ea"/>
                          <a:cs typeface="+mn-cs"/>
                        </a:rPr>
                        <a:t>Земляки ,прославившие наше</a:t>
                      </a:r>
                      <a:r>
                        <a:rPr lang="ru-RU" sz="1400" b="1" kern="1200" baseline="0" dirty="0" smtClean="0">
                          <a:solidFill>
                            <a:schemeClr val="dk1"/>
                          </a:solidFill>
                          <a:latin typeface="+mn-lt"/>
                          <a:ea typeface="+mn-ea"/>
                          <a:cs typeface="+mn-cs"/>
                        </a:rPr>
                        <a:t> село</a:t>
                      </a:r>
                      <a:r>
                        <a:rPr lang="ru-RU" sz="1400" b="1" kern="1200" dirty="0" smtClean="0">
                          <a:solidFill>
                            <a:schemeClr val="dk1"/>
                          </a:solidFill>
                          <a:latin typeface="+mn-lt"/>
                          <a:ea typeface="+mn-ea"/>
                          <a:cs typeface="+mn-cs"/>
                        </a:rPr>
                        <a:t>.</a:t>
                      </a:r>
                      <a:endParaRPr lang="ru-RU" sz="1400" b="1" dirty="0"/>
                    </a:p>
                  </a:txBody>
                  <a:tcPr/>
                </a:tc>
                <a:tc>
                  <a:txBody>
                    <a:bodyPr/>
                    <a:lstStyle/>
                    <a:p>
                      <a:r>
                        <a:rPr lang="ru-RU" sz="1400" kern="1200" dirty="0" smtClean="0">
                          <a:solidFill>
                            <a:schemeClr val="dk1"/>
                          </a:solidFill>
                          <a:latin typeface="+mn-lt"/>
                          <a:ea typeface="+mn-ea"/>
                          <a:cs typeface="+mn-cs"/>
                        </a:rPr>
                        <a:t>Понятие «земляки». Художники, знаменитые люди, причастные к селу: поэт, композитор.</a:t>
                      </a:r>
                      <a:endParaRPr lang="ru-RU" sz="1400" dirty="0"/>
                    </a:p>
                  </a:txBody>
                  <a:tcPr/>
                </a:tc>
              </a:tr>
              <a:tr h="387172">
                <a:tc>
                  <a:txBody>
                    <a:bodyPr/>
                    <a:lstStyle/>
                    <a:p>
                      <a:r>
                        <a:rPr lang="ru-RU" sz="1400" dirty="0" smtClean="0"/>
                        <a:t>6.</a:t>
                      </a:r>
                      <a:endParaRPr lang="ru-RU" sz="1400" dirty="0"/>
                    </a:p>
                  </a:txBody>
                  <a:tcPr/>
                </a:tc>
                <a:tc>
                  <a:txBody>
                    <a:bodyPr/>
                    <a:lstStyle/>
                    <a:p>
                      <a:r>
                        <a:rPr lang="ru-RU" sz="1400" b="1" kern="1200" dirty="0" smtClean="0">
                          <a:solidFill>
                            <a:schemeClr val="dk1"/>
                          </a:solidFill>
                          <a:latin typeface="+mn-lt"/>
                          <a:ea typeface="+mn-ea"/>
                          <a:cs typeface="+mn-cs"/>
                        </a:rPr>
                        <a:t>Быт и традиции.</a:t>
                      </a:r>
                      <a:endParaRPr lang="ru-RU" sz="1400" b="1" dirty="0"/>
                    </a:p>
                  </a:txBody>
                  <a:tcPr/>
                </a:tc>
                <a:tc>
                  <a:txBody>
                    <a:bodyPr/>
                    <a:lstStyle/>
                    <a:p>
                      <a:r>
                        <a:rPr lang="ru-RU" sz="1400" kern="1200" dirty="0" smtClean="0">
                          <a:solidFill>
                            <a:schemeClr val="dk1"/>
                          </a:solidFill>
                          <a:latin typeface="+mn-lt"/>
                          <a:ea typeface="+mn-ea"/>
                          <a:cs typeface="+mn-cs"/>
                        </a:rPr>
                        <a:t>Русская изба. Интерьер жилых домов.</a:t>
                      </a:r>
                      <a:endParaRPr lang="ru-RU" sz="1400" dirty="0"/>
                    </a:p>
                  </a:txBody>
                  <a:tcPr/>
                </a:tc>
              </a:tr>
              <a:tr h="697887">
                <a:tc>
                  <a:txBody>
                    <a:bodyPr/>
                    <a:lstStyle/>
                    <a:p>
                      <a:r>
                        <a:rPr lang="ru-RU" sz="1400" dirty="0" smtClean="0"/>
                        <a:t>7.</a:t>
                      </a:r>
                      <a:endParaRPr lang="ru-RU" sz="1400" dirty="0"/>
                    </a:p>
                  </a:txBody>
                  <a:tcPr/>
                </a:tc>
                <a:tc>
                  <a:txBody>
                    <a:bodyPr/>
                    <a:lstStyle/>
                    <a:p>
                      <a:r>
                        <a:rPr lang="ru-RU" sz="1400" b="1" kern="1200" dirty="0" smtClean="0">
                          <a:solidFill>
                            <a:schemeClr val="dk1"/>
                          </a:solidFill>
                          <a:latin typeface="+mn-lt"/>
                          <a:ea typeface="+mn-ea"/>
                          <a:cs typeface="+mn-cs"/>
                        </a:rPr>
                        <a:t>Народный костюм .</a:t>
                      </a:r>
                    </a:p>
                    <a:p>
                      <a:r>
                        <a:rPr lang="ru-RU" sz="1400" b="1" kern="1200" dirty="0" smtClean="0">
                          <a:solidFill>
                            <a:schemeClr val="dk1"/>
                          </a:solidFill>
                          <a:latin typeface="+mn-lt"/>
                          <a:ea typeface="+mn-ea"/>
                          <a:cs typeface="+mn-cs"/>
                        </a:rPr>
                        <a:t>Народные промыслы </a:t>
                      </a:r>
                      <a:r>
                        <a:rPr lang="ru-RU" sz="1400" b="1" kern="1200" dirty="0" err="1" smtClean="0">
                          <a:solidFill>
                            <a:schemeClr val="dk1"/>
                          </a:solidFill>
                          <a:latin typeface="+mn-lt"/>
                          <a:ea typeface="+mn-ea"/>
                          <a:cs typeface="+mn-cs"/>
                        </a:rPr>
                        <a:t>Варежа</a:t>
                      </a:r>
                      <a:r>
                        <a:rPr lang="ru-RU" sz="1400" b="1" kern="1200" dirty="0" smtClean="0">
                          <a:solidFill>
                            <a:schemeClr val="dk1"/>
                          </a:solidFill>
                          <a:latin typeface="+mn-lt"/>
                          <a:ea typeface="+mn-ea"/>
                          <a:cs typeface="+mn-cs"/>
                        </a:rPr>
                        <a:t>.</a:t>
                      </a:r>
                      <a:endParaRPr lang="ru-RU"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dk1"/>
                          </a:solidFill>
                          <a:latin typeface="+mn-lt"/>
                          <a:ea typeface="+mn-ea"/>
                          <a:cs typeface="+mn-cs"/>
                        </a:rPr>
                        <a:t>Особенности русского  народного костюма. Женский и мужской костюмы.. Художественная металлообработка, вышивка и кружево , </a:t>
                      </a:r>
                      <a:r>
                        <a:rPr lang="ru-RU" sz="1400" kern="1200" dirty="0" err="1" smtClean="0">
                          <a:solidFill>
                            <a:schemeClr val="dk1"/>
                          </a:solidFill>
                          <a:latin typeface="+mn-lt"/>
                          <a:ea typeface="+mn-ea"/>
                          <a:cs typeface="+mn-cs"/>
                        </a:rPr>
                        <a:t>лозоплетение</a:t>
                      </a:r>
                      <a:r>
                        <a:rPr lang="ru-RU" sz="1400" kern="1200" dirty="0" smtClean="0">
                          <a:solidFill>
                            <a:schemeClr val="dk1"/>
                          </a:solidFill>
                          <a:latin typeface="+mn-lt"/>
                          <a:ea typeface="+mn-ea"/>
                          <a:cs typeface="+mn-cs"/>
                        </a:rPr>
                        <a:t> .</a:t>
                      </a:r>
                      <a:endParaRPr lang="ru-RU" sz="1400" dirty="0"/>
                    </a:p>
                  </a:txBody>
                  <a:tcPr/>
                </a:tc>
              </a:tr>
              <a:tr h="542492">
                <a:tc>
                  <a:txBody>
                    <a:bodyPr/>
                    <a:lstStyle/>
                    <a:p>
                      <a:r>
                        <a:rPr lang="ru-RU" sz="1400" dirty="0" smtClean="0"/>
                        <a:t>8.</a:t>
                      </a:r>
                      <a:endParaRPr lang="ru-RU" sz="1400" dirty="0"/>
                    </a:p>
                  </a:txBody>
                  <a:tcPr/>
                </a:tc>
                <a:tc>
                  <a:txBody>
                    <a:bodyPr/>
                    <a:lstStyle/>
                    <a:p>
                      <a:r>
                        <a:rPr lang="ru-RU" sz="1400" b="1" kern="1200" dirty="0" err="1" smtClean="0">
                          <a:solidFill>
                            <a:schemeClr val="dk1"/>
                          </a:solidFill>
                          <a:latin typeface="+mn-lt"/>
                          <a:ea typeface="+mn-ea"/>
                          <a:cs typeface="+mn-cs"/>
                        </a:rPr>
                        <a:t>Вареж-село</a:t>
                      </a:r>
                      <a:r>
                        <a:rPr lang="ru-RU" sz="1400" b="1" kern="1200" dirty="0" smtClean="0">
                          <a:solidFill>
                            <a:schemeClr val="dk1"/>
                          </a:solidFill>
                          <a:latin typeface="+mn-lt"/>
                          <a:ea typeface="+mn-ea"/>
                          <a:cs typeface="+mn-cs"/>
                        </a:rPr>
                        <a:t>, в котором мы живем. </a:t>
                      </a:r>
                    </a:p>
                  </a:txBody>
                  <a:tcPr/>
                </a:tc>
                <a:tc>
                  <a:txBody>
                    <a:bodyPr/>
                    <a:lstStyle/>
                    <a:p>
                      <a:r>
                        <a:rPr lang="ru-RU" sz="1400" kern="1200" dirty="0" smtClean="0">
                          <a:solidFill>
                            <a:schemeClr val="dk1"/>
                          </a:solidFill>
                          <a:latin typeface="+mn-lt"/>
                          <a:ea typeface="+mn-ea"/>
                          <a:cs typeface="+mn-cs"/>
                        </a:rPr>
                        <a:t>Культурно – историческое наследие родного села. Особенности местности. Река, улицы села. </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520" y="1412776"/>
            <a:ext cx="3764434"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solidFill>
                  <a:srgbClr val="C00000"/>
                </a:solidFill>
                <a:effectLst>
                  <a:reflection blurRad="12700" stA="50000" endPos="50000" dist="5000" dir="5400000" sy="-100000" rotWithShape="0"/>
                </a:effectLst>
              </a:rPr>
              <a:t>мини- музей «Русская изба»</a:t>
            </a:r>
            <a:endParaRPr lang="ru-RU" b="1" cap="all" dirty="0">
              <a:ln w="0"/>
              <a:solidFill>
                <a:srgbClr val="C00000"/>
              </a:solidFill>
              <a:effectLst>
                <a:reflection blurRad="12700" stA="50000" endPos="50000" dist="5000" dir="5400000" sy="-100000" rotWithShape="0"/>
              </a:effectLst>
            </a:endParaRPr>
          </a:p>
        </p:txBody>
      </p:sp>
      <p:sp>
        <p:nvSpPr>
          <p:cNvPr id="12" name="TextBox 11"/>
          <p:cNvSpPr txBox="1"/>
          <p:nvPr/>
        </p:nvSpPr>
        <p:spPr>
          <a:xfrm>
            <a:off x="0" y="188640"/>
            <a:ext cx="3779912"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развивающая  среда</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user\Desktop\фото краеведение\img093.jpg"/>
          <p:cNvPicPr>
            <a:picLocks noChangeAspect="1" noChangeArrowheads="1"/>
          </p:cNvPicPr>
          <p:nvPr/>
        </p:nvPicPr>
        <p:blipFill>
          <a:blip r:embed="rId2" cstate="print"/>
          <a:srcRect/>
          <a:stretch>
            <a:fillRect/>
          </a:stretch>
        </p:blipFill>
        <p:spPr bwMode="auto">
          <a:xfrm>
            <a:off x="323528" y="4077072"/>
            <a:ext cx="3744416" cy="2425836"/>
          </a:xfrm>
          <a:prstGeom prst="rect">
            <a:avLst/>
          </a:prstGeom>
          <a:noFill/>
        </p:spPr>
      </p:pic>
      <p:pic>
        <p:nvPicPr>
          <p:cNvPr id="1027" name="Picture 3" descr="C:\Users\user\Desktop\фото краеведение\img106.jpg"/>
          <p:cNvPicPr>
            <a:picLocks noChangeAspect="1" noChangeArrowheads="1"/>
          </p:cNvPicPr>
          <p:nvPr/>
        </p:nvPicPr>
        <p:blipFill>
          <a:blip r:embed="rId3" cstate="print"/>
          <a:srcRect/>
          <a:stretch>
            <a:fillRect/>
          </a:stretch>
        </p:blipFill>
        <p:spPr bwMode="auto">
          <a:xfrm>
            <a:off x="5220072" y="980728"/>
            <a:ext cx="3732848" cy="2084607"/>
          </a:xfrm>
          <a:prstGeom prst="rect">
            <a:avLst/>
          </a:prstGeom>
          <a:noFill/>
        </p:spPr>
      </p:pic>
      <p:pic>
        <p:nvPicPr>
          <p:cNvPr id="1028" name="Picture 4" descr="C:\Users\user\Desktop\фото краеведение\img107.jpg"/>
          <p:cNvPicPr>
            <a:picLocks noChangeAspect="1" noChangeArrowheads="1"/>
          </p:cNvPicPr>
          <p:nvPr/>
        </p:nvPicPr>
        <p:blipFill>
          <a:blip r:embed="rId4" cstate="print"/>
          <a:srcRect/>
          <a:stretch>
            <a:fillRect/>
          </a:stretch>
        </p:blipFill>
        <p:spPr bwMode="auto">
          <a:xfrm>
            <a:off x="4211960" y="3356992"/>
            <a:ext cx="4716091" cy="3154296"/>
          </a:xfrm>
          <a:prstGeom prst="rect">
            <a:avLst/>
          </a:prstGeom>
          <a:noFill/>
        </p:spPr>
      </p:pic>
      <p:pic>
        <p:nvPicPr>
          <p:cNvPr id="2050" name="Picture 2" descr="C:\Users\user\Desktop\фото краеведение\Р.Н.культура\img109.jpg"/>
          <p:cNvPicPr>
            <a:picLocks noChangeAspect="1" noChangeArrowheads="1"/>
          </p:cNvPicPr>
          <p:nvPr/>
        </p:nvPicPr>
        <p:blipFill>
          <a:blip r:embed="rId5" cstate="print"/>
          <a:srcRect/>
          <a:stretch>
            <a:fillRect/>
          </a:stretch>
        </p:blipFill>
        <p:spPr bwMode="auto">
          <a:xfrm>
            <a:off x="323528" y="1772816"/>
            <a:ext cx="3340472" cy="21938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5536" y="1412776"/>
            <a:ext cx="396044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solidFill>
                  <a:srgbClr val="C00000"/>
                </a:solidFill>
                <a:effectLst>
                  <a:reflection blurRad="12700" stA="50000" endPos="50000" dist="5000" dir="5400000" sy="-100000" rotWithShape="0"/>
                </a:effectLst>
              </a:rPr>
              <a:t>Уголок «Народные промыслы»</a:t>
            </a:r>
            <a:endParaRPr lang="ru-RU" b="1" cap="all" dirty="0">
              <a:ln w="0"/>
              <a:solidFill>
                <a:srgbClr val="C00000"/>
              </a:solidFill>
              <a:effectLst>
                <a:reflection blurRad="12700" stA="50000" endPos="50000" dist="5000" dir="5400000" sy="-100000" rotWithShape="0"/>
              </a:effectLst>
            </a:endParaRPr>
          </a:p>
        </p:txBody>
      </p:sp>
      <p:sp>
        <p:nvSpPr>
          <p:cNvPr id="12" name="TextBox 11"/>
          <p:cNvSpPr txBox="1"/>
          <p:nvPr/>
        </p:nvSpPr>
        <p:spPr>
          <a:xfrm>
            <a:off x="323528" y="188640"/>
            <a:ext cx="36004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развивающая  среда</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5" name="Рисунок 14" descr="DSCF4452.JPG"/>
          <p:cNvPicPr>
            <a:picLocks noChangeAspect="1"/>
          </p:cNvPicPr>
          <p:nvPr/>
        </p:nvPicPr>
        <p:blipFill>
          <a:blip r:embed="rId2" cstate="print"/>
          <a:stretch>
            <a:fillRect/>
          </a:stretch>
        </p:blipFill>
        <p:spPr>
          <a:xfrm>
            <a:off x="467545" y="3725136"/>
            <a:ext cx="2016224" cy="2688299"/>
          </a:xfrm>
          <a:prstGeom prst="rect">
            <a:avLst/>
          </a:prstGeom>
        </p:spPr>
      </p:pic>
      <p:pic>
        <p:nvPicPr>
          <p:cNvPr id="16" name="Рисунок 15" descr="D:\МАМИНА ПАПКА\для МБДОУ\ФОТО ДЕТИ\БРАТЬ\Р.Н.культура\DSCF4448.JPG"/>
          <p:cNvPicPr/>
          <p:nvPr/>
        </p:nvPicPr>
        <p:blipFill>
          <a:blip r:embed="rId3" cstate="print"/>
          <a:srcRect/>
          <a:stretch>
            <a:fillRect/>
          </a:stretch>
        </p:blipFill>
        <p:spPr bwMode="auto">
          <a:xfrm>
            <a:off x="1619672" y="2132856"/>
            <a:ext cx="3240360" cy="2304256"/>
          </a:xfrm>
          <a:prstGeom prst="rect">
            <a:avLst/>
          </a:prstGeom>
          <a:noFill/>
          <a:ln w="9525">
            <a:noFill/>
            <a:miter lim="800000"/>
            <a:headEnd/>
            <a:tailEnd/>
          </a:ln>
        </p:spPr>
      </p:pic>
      <p:pic>
        <p:nvPicPr>
          <p:cNvPr id="9" name="Рисунок 8" descr="C:\Users\user\Desktop\фото краеведение\Р.Н.культура\DSCF4457.JPG"/>
          <p:cNvPicPr/>
          <p:nvPr/>
        </p:nvPicPr>
        <p:blipFill>
          <a:blip r:embed="rId4" cstate="print"/>
          <a:srcRect/>
          <a:stretch>
            <a:fillRect/>
          </a:stretch>
        </p:blipFill>
        <p:spPr bwMode="auto">
          <a:xfrm>
            <a:off x="4644008" y="3356992"/>
            <a:ext cx="4176464" cy="3096344"/>
          </a:xfrm>
          <a:prstGeom prst="rect">
            <a:avLst/>
          </a:prstGeom>
          <a:noFill/>
          <a:ln w="9525">
            <a:solidFill>
              <a:srgbClr val="92D050"/>
            </a:solidFill>
            <a:miter lim="800000"/>
            <a:headEnd/>
            <a:tailEnd/>
          </a:ln>
        </p:spPr>
      </p:pic>
      <p:pic>
        <p:nvPicPr>
          <p:cNvPr id="7" name="Рисунок 6" descr="C:\Users\user\AppData\Local\Microsoft\Windows\Temporary Internet Files\Content.Word\хор2.jpg"/>
          <p:cNvPicPr/>
          <p:nvPr/>
        </p:nvPicPr>
        <p:blipFill>
          <a:blip r:embed="rId5" cstate="print"/>
          <a:srcRect/>
          <a:stretch>
            <a:fillRect/>
          </a:stretch>
        </p:blipFill>
        <p:spPr bwMode="auto">
          <a:xfrm>
            <a:off x="5724128" y="1268760"/>
            <a:ext cx="3114278"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520" y="1412776"/>
            <a:ext cx="3764434"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solidFill>
                  <a:srgbClr val="C00000"/>
                </a:solidFill>
                <a:effectLst>
                  <a:reflection blurRad="12700" stA="50000" endPos="50000" dist="5000" dir="5400000" sy="-100000" rotWithShape="0"/>
                </a:effectLst>
              </a:rPr>
              <a:t>уголок «наша Родина»</a:t>
            </a:r>
            <a:endParaRPr lang="ru-RU" b="1" cap="all" dirty="0">
              <a:ln w="0"/>
              <a:solidFill>
                <a:srgbClr val="C00000"/>
              </a:solidFill>
              <a:effectLst>
                <a:reflection blurRad="12700" stA="50000" endPos="50000" dist="5000" dir="5400000" sy="-100000" rotWithShape="0"/>
              </a:effectLst>
            </a:endParaRPr>
          </a:p>
        </p:txBody>
      </p:sp>
      <p:sp>
        <p:nvSpPr>
          <p:cNvPr id="12" name="TextBox 11"/>
          <p:cNvSpPr txBox="1"/>
          <p:nvPr/>
        </p:nvSpPr>
        <p:spPr>
          <a:xfrm>
            <a:off x="0" y="188640"/>
            <a:ext cx="3779912"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развивающая  среда</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descr="C:\Users\user\Desktop\краеведение\хор.jpg"/>
          <p:cNvPicPr/>
          <p:nvPr/>
        </p:nvPicPr>
        <p:blipFill>
          <a:blip r:embed="rId2" cstate="print"/>
          <a:srcRect/>
          <a:stretch>
            <a:fillRect/>
          </a:stretch>
        </p:blipFill>
        <p:spPr bwMode="auto">
          <a:xfrm>
            <a:off x="1979712" y="1844824"/>
            <a:ext cx="6696744"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ature-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1008</Words>
  <Application>Microsoft Office PowerPoint</Application>
  <PresentationFormat>Экран (4:3)</PresentationFormat>
  <Paragraphs>147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nature-02</vt:lpstr>
      <vt:lpstr>Слайд 1</vt:lpstr>
      <vt:lpstr>Слайд 2</vt:lpstr>
      <vt:lpstr>Слайд 3</vt:lpstr>
      <vt:lpstr>Слайд 4</vt:lpstr>
      <vt:lpstr>Слайд 5</vt:lpstr>
      <vt:lpstr>Тематическое планирование</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Взаимодействие с семьей</vt:lpstr>
      <vt:lpstr>Значимость  проведенной работы</vt:lpstr>
      <vt:lpstr>Перспективы дальнейшей  работы</vt:lpstr>
      <vt:lpstr>            Моя малая Родина…                                                                                                                              У каждого человека она своя, но для всех является той путеводной звездой, которая на протяжении всей жизни определяет очень многое, если не сказать все!»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Пользователь</cp:lastModifiedBy>
  <cp:revision>17</cp:revision>
  <dcterms:modified xsi:type="dcterms:W3CDTF">2025-03-29T13:38:26Z</dcterms:modified>
</cp:coreProperties>
</file>