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437" r:id="rId3"/>
    <p:sldId id="287" r:id="rId4"/>
    <p:sldId id="441" r:id="rId5"/>
    <p:sldId id="426" r:id="rId6"/>
    <p:sldId id="438" r:id="rId7"/>
    <p:sldId id="449" r:id="rId8"/>
    <p:sldId id="439" r:id="rId9"/>
    <p:sldId id="440" r:id="rId10"/>
    <p:sldId id="442" r:id="rId11"/>
    <p:sldId id="415" r:id="rId12"/>
    <p:sldId id="277" r:id="rId13"/>
    <p:sldId id="258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1FF"/>
    <a:srgbClr val="FFCC99"/>
    <a:srgbClr val="E09D24"/>
    <a:srgbClr val="66FF33"/>
    <a:srgbClr val="006600"/>
    <a:srgbClr val="33CC33"/>
    <a:srgbClr val="CCFFCC"/>
    <a:srgbClr val="8FE2FF"/>
    <a:srgbClr val="5BD4FF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94660"/>
  </p:normalViewPr>
  <p:slideViewPr>
    <p:cSldViewPr>
      <p:cViewPr varScale="1">
        <p:scale>
          <a:sx n="120" d="100"/>
          <a:sy n="120" d="100"/>
        </p:scale>
        <p:origin x="12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525780"/>
            <a:ext cx="3926681" cy="4357688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915323"/>
            <a:ext cx="7738814" cy="3662490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982664"/>
            <a:ext cx="6034030" cy="61856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5313066"/>
            <a:ext cx="1747292" cy="29038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5313066"/>
            <a:ext cx="3086100" cy="2881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5313066"/>
            <a:ext cx="1747292" cy="2881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26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18655"/>
            <a:ext cx="1119099" cy="46670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18655"/>
            <a:ext cx="6294439" cy="46670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94907"/>
            <a:ext cx="6140303" cy="3387189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4299818"/>
            <a:ext cx="5263116" cy="792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5313066"/>
            <a:ext cx="1120460" cy="29038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5313066"/>
            <a:ext cx="3086100" cy="2881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5313066"/>
            <a:ext cx="1115675" cy="2881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715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866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905000"/>
            <a:ext cx="3600450" cy="301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905000"/>
            <a:ext cx="3600450" cy="301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17500"/>
            <a:ext cx="7629525" cy="124459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833028"/>
            <a:ext cx="3600450" cy="52710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424252"/>
            <a:ext cx="3600450" cy="24969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833028"/>
            <a:ext cx="3600450" cy="52710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424252"/>
            <a:ext cx="3600450" cy="24969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715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80999"/>
            <a:ext cx="2319086" cy="9972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766981"/>
            <a:ext cx="4618814" cy="41542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451113"/>
            <a:ext cx="2319086" cy="347013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5313066"/>
            <a:ext cx="925016" cy="290385"/>
          </a:xfrm>
        </p:spPr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5313066"/>
            <a:ext cx="2611634" cy="28816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5313066"/>
            <a:ext cx="924342" cy="288163"/>
          </a:xfrm>
        </p:spPr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54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714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715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81000"/>
            <a:ext cx="2319088" cy="99722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451113"/>
            <a:ext cx="2319088" cy="347013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5313066"/>
            <a:ext cx="924342" cy="290385"/>
          </a:xfrm>
        </p:spPr>
        <p:txBody>
          <a:bodyPr/>
          <a:lstStyle/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5313066"/>
            <a:ext cx="2611634" cy="28816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5313066"/>
            <a:ext cx="925830" cy="288163"/>
          </a:xfrm>
        </p:spPr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18654"/>
            <a:ext cx="7633742" cy="124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905001"/>
            <a:ext cx="7633742" cy="299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5313066"/>
            <a:ext cx="1747292" cy="290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313066"/>
            <a:ext cx="3086100" cy="28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5313066"/>
            <a:ext cx="2114549" cy="28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715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4783F-910E-4C21-96E8-DA03080050D1}"/>
              </a:ext>
            </a:extLst>
          </p:cNvPr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id="{314E0C3F-D728-444D-9FD3-A76FECC0F1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7007" y="-1840356"/>
            <a:ext cx="5869986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4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s05.infourok.ru/uploads/ex/11c6/00046b0d-a1eebd27/hello_html_6e4cd4d2.png" TargetMode="External"/><Relationship Id="rId13" Type="http://schemas.openxmlformats.org/officeDocument/2006/relationships/hyperlink" Target="https://image.freepik.com/free-vector/a-yellow-house_1110-691.jpg" TargetMode="External"/><Relationship Id="rId18" Type="http://schemas.openxmlformats.org/officeDocument/2006/relationships/hyperlink" Target="http://www.krasotka.biz/Files/file20227.jpg" TargetMode="External"/><Relationship Id="rId26" Type="http://schemas.openxmlformats.org/officeDocument/2006/relationships/hyperlink" Target="http://cubylivka.ucoz.ua/Teacher/41.jpg" TargetMode="External"/><Relationship Id="rId3" Type="http://schemas.openxmlformats.org/officeDocument/2006/relationships/hyperlink" Target="http://p.calameoassets.com/140626114449-f9744bc7e2df41b1c0994e6980a573e4/p1.jpg" TargetMode="External"/><Relationship Id="rId21" Type="http://schemas.openxmlformats.org/officeDocument/2006/relationships/hyperlink" Target="https://photos-mt.kcdn.kz/48/fd61fc025fd724e60967e17e2ddfa5/1-760x450.jpg" TargetMode="External"/><Relationship Id="rId7" Type="http://schemas.openxmlformats.org/officeDocument/2006/relationships/hyperlink" Target="http://3.bp.blogspot.com/-Y3aDZ4gWEgQ/VlhwYuK6qbI/AAAAAAAAFxo/Y7pRMDD1uYk/s1600/%D1%82%D0%BE%D0%BC+%D0%B8+%D0%B4%D0%B0%D1%88%D0%B0.jpg" TargetMode="External"/><Relationship Id="rId12" Type="http://schemas.openxmlformats.org/officeDocument/2006/relationships/hyperlink" Target="https://img0.liveinternet.ru/images/attach/c/11/116/345/116345288____ya__3_aax.png" TargetMode="External"/><Relationship Id="rId17" Type="http://schemas.openxmlformats.org/officeDocument/2006/relationships/hyperlink" Target="https://i.pinimg.com/originals/ba/21/05/ba210583ccad8fedd9c48f04db66daa9.jpg" TargetMode="External"/><Relationship Id="rId25" Type="http://schemas.openxmlformats.org/officeDocument/2006/relationships/hyperlink" Target="http://galerey-room.ru/images/042954_1417570194.png" TargetMode="External"/><Relationship Id="rId2" Type="http://schemas.openxmlformats.org/officeDocument/2006/relationships/hyperlink" Target="https://img-fotki.yandex.ru/get/6823/156241142.236/0_13b75f_eba52c53_orig.png" TargetMode="External"/><Relationship Id="rId16" Type="http://schemas.openxmlformats.org/officeDocument/2006/relationships/hyperlink" Target="http://2.bp.blogspot.com/-GmcL-Yd_oAk/UIbCvXri0YI/AAAAAAAAAaQ/J_FmeUBu7wk/s1600/&#1089;&#1077;&#1084;&#1100;&#1103;-&#1040;&#1056;&#1058;&#1048;-2012_&#1074;&#1077;&#1089;&#1085;&#1072;-&#1083;&#1077;&#1090;&#1086;_YTV!!!!!!.jpg" TargetMode="External"/><Relationship Id="rId20" Type="http://schemas.openxmlformats.org/officeDocument/2006/relationships/hyperlink" Target="https://zabavnik.club/wp-content/uploads/2018/07/kartinki_dlya_detey_povar_7_2402273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7.uihere.com/files/239/221/113/hand-painted-flow-faucet.jpg" TargetMode="External"/><Relationship Id="rId11" Type="http://schemas.openxmlformats.org/officeDocument/2006/relationships/hyperlink" Target="https://i.pinimg.com/originals/fc/c2/55/fcc2551358492df3f6c4d483566c42bb.jpg" TargetMode="External"/><Relationship Id="rId24" Type="http://schemas.openxmlformats.org/officeDocument/2006/relationships/hyperlink" Target="https://fs00.infourok.ru/images/doc/172/197276/hello_html_4a12dc96.jpg" TargetMode="External"/><Relationship Id="rId5" Type="http://schemas.openxmlformats.org/officeDocument/2006/relationships/hyperlink" Target="https://pp.userapi.com/c623328/v623328085/3ff02/F2gR_0lKJV0.jpg" TargetMode="External"/><Relationship Id="rId15" Type="http://schemas.openxmlformats.org/officeDocument/2006/relationships/hyperlink" Target="https://starceva-ozr-dou18.edumsko.ru/uploads/28800/28783/section/565469/hello_html_50641d81.jpg?1535658851598" TargetMode="External"/><Relationship Id="rId23" Type="http://schemas.openxmlformats.org/officeDocument/2006/relationships/hyperlink" Target="http://printonic.ru/uploads/images/2016/04/15/img_5710ae90a6448.jpg" TargetMode="External"/><Relationship Id="rId28" Type="http://schemas.openxmlformats.org/officeDocument/2006/relationships/image" Target="../media/image28.png"/><Relationship Id="rId10" Type="http://schemas.openxmlformats.org/officeDocument/2006/relationships/hyperlink" Target="https://4.bp.blogspot.com/-XnbW1Z-wVXc/XBE2zrqMz-I/AAAAAAAAAto/28x1Wv6LhTk5YLxAeyn6nY92qDsdtGl9gCLcBGAs/s1600/kisspng-drawing-eating-clip-art-5b3b849d068253.9739193415306272290267.jpg" TargetMode="External"/><Relationship Id="rId19" Type="http://schemas.openxmlformats.org/officeDocument/2006/relationships/hyperlink" Target="https://i.pinimg.com/736x/2a/e6/d9/2ae6d98dd3e9f155d37858dbba81df1e.jpg" TargetMode="External"/><Relationship Id="rId4" Type="http://schemas.openxmlformats.org/officeDocument/2006/relationships/hyperlink" Target="https://avatars.mds.yandex.net/get-pdb/916253/66cc523e-2415-4fec-a9e3-ff036dd8a924/s1200?webp=false" TargetMode="External"/><Relationship Id="rId9" Type="http://schemas.openxmlformats.org/officeDocument/2006/relationships/hyperlink" Target="https://avatars.mds.yandex.net/get-pdb/879261/80e8ce94-bad9-411a-8852-84a0976d1618/s1200?webp=false" TargetMode="External"/><Relationship Id="rId14" Type="http://schemas.openxmlformats.org/officeDocument/2006/relationships/hyperlink" Target="https://pp.userapi.com/c840134/v840134602/4bd79/EUR9rXmWvws.jpg" TargetMode="External"/><Relationship Id="rId22" Type="http://schemas.openxmlformats.org/officeDocument/2006/relationships/hyperlink" Target="https://fs00.infourok.ru/images/doc/172/197276/hello_html_b6788e2.jpg" TargetMode="External"/><Relationship Id="rId27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BA236-8977-419B-BCF5-0B8F39ACBEB5}"/>
              </a:ext>
            </a:extLst>
          </p:cNvPr>
          <p:cNvSpPr txBox="1"/>
          <p:nvPr/>
        </p:nvSpPr>
        <p:spPr>
          <a:xfrm>
            <a:off x="1475656" y="163336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Для чего нужна 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14936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1C9EC37-25DC-4CD4-AB74-65AE4C37A896}"/>
              </a:ext>
            </a:extLst>
          </p:cNvPr>
          <p:cNvSpPr txBox="1">
            <a:spLocks noChangeArrowheads="1"/>
          </p:cNvSpPr>
          <p:nvPr/>
        </p:nvSpPr>
        <p:spPr>
          <a:xfrm>
            <a:off x="1199364" y="30113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Профессии людей, которые</a:t>
            </a:r>
          </a:p>
        </p:txBody>
      </p:sp>
      <p:sp>
        <p:nvSpPr>
          <p:cNvPr id="6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B0CA0B-5FCD-4B2B-8DD7-DFB6C548A256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10472CE-91B6-4E8B-98BA-1D390D3481A8}"/>
              </a:ext>
            </a:extLst>
          </p:cNvPr>
          <p:cNvSpPr/>
          <p:nvPr/>
        </p:nvSpPr>
        <p:spPr>
          <a:xfrm>
            <a:off x="467544" y="728646"/>
            <a:ext cx="2483768" cy="91940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dirty="0">
                <a:ln w="28575">
                  <a:solidFill>
                    <a:schemeClr val="tx1"/>
                  </a:solidFill>
                </a:ln>
                <a:latin typeface="Comic Sans MS" pitchFamily="66" charset="0"/>
              </a:rPr>
              <a:t>Производят товары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F73E3C5-D5A0-4B92-9744-2971519A4490}"/>
              </a:ext>
            </a:extLst>
          </p:cNvPr>
          <p:cNvSpPr/>
          <p:nvPr/>
        </p:nvSpPr>
        <p:spPr>
          <a:xfrm>
            <a:off x="5710459" y="632031"/>
            <a:ext cx="2483768" cy="91940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dirty="0">
                <a:ln w="28575">
                  <a:solidFill>
                    <a:schemeClr val="tx1"/>
                  </a:solidFill>
                </a:ln>
                <a:latin typeface="Comic Sans MS" pitchFamily="66" charset="0"/>
              </a:rPr>
              <a:t>Оказывают услуги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ECBDD37-AF3F-49B6-894A-1D391F9E1951}"/>
              </a:ext>
            </a:extLst>
          </p:cNvPr>
          <p:cNvSpPr txBox="1">
            <a:spLocks noChangeArrowheads="1"/>
          </p:cNvSpPr>
          <p:nvPr/>
        </p:nvSpPr>
        <p:spPr>
          <a:xfrm>
            <a:off x="2226054" y="1765499"/>
            <a:ext cx="2225552" cy="30095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Животновод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Доярка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Металлург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Строитель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Шахтёр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Геолог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Нефтяник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Хлебороб </a:t>
            </a:r>
          </a:p>
          <a:p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5D8792-2E8F-4B77-8647-7687AC1E41A0}"/>
              </a:ext>
            </a:extLst>
          </p:cNvPr>
          <p:cNvSpPr txBox="1">
            <a:spLocks noChangeArrowheads="1"/>
          </p:cNvSpPr>
          <p:nvPr/>
        </p:nvSpPr>
        <p:spPr>
          <a:xfrm>
            <a:off x="4537503" y="1765499"/>
            <a:ext cx="2225552" cy="30095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Продавец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Врач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Машинист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Водитель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Парикмахер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 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B6B26ED-1075-4C15-9FEB-98E3CEF41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99264" y="1842600"/>
            <a:ext cx="1800200" cy="1825229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87591D-536E-4213-A5B8-8C114306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9512" y="3862382"/>
            <a:ext cx="1966140" cy="137138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7AC5628-0E36-4BB5-9A77-7F6C8E19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7718" y="1765499"/>
            <a:ext cx="1608439" cy="200761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085B74C-77D2-4653-BB88-D95E148E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423" y="3935307"/>
            <a:ext cx="2153352" cy="137138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004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1097405" y="62559"/>
            <a:ext cx="6930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чего нужен труд?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87CC93-C77F-479F-9A07-B3D783523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94259"/>
            <a:ext cx="5538290" cy="382834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3BB8BB-F898-41BA-A22D-4396F8C55BC1}"/>
              </a:ext>
            </a:extLst>
          </p:cNvPr>
          <p:cNvSpPr/>
          <p:nvPr/>
        </p:nvSpPr>
        <p:spPr>
          <a:xfrm>
            <a:off x="323528" y="649489"/>
            <a:ext cx="8550741" cy="83099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Труд необходим для развития экономики. Без труда не будет различных товаров и услуг.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FBF3D-DF89-4AF2-8FA1-1038EC9FBA70}"/>
              </a:ext>
            </a:extLst>
          </p:cNvPr>
          <p:cNvSpPr txBox="1"/>
          <p:nvPr/>
        </p:nvSpPr>
        <p:spPr>
          <a:xfrm>
            <a:off x="179512" y="8053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Comic Sans MS" panose="030F0702030302020204" pitchFamily="66" charset="0"/>
              </a:rPr>
              <a:t>Клик мышкой </a:t>
            </a:r>
          </a:p>
          <a:p>
            <a:pPr algn="ctr"/>
            <a:r>
              <a:rPr lang="ru-RU" sz="1200" dirty="0">
                <a:latin typeface="Comic Sans MS" panose="030F0702030302020204" pitchFamily="66" charset="0"/>
              </a:rPr>
              <a:t>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29687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933D84-A6E7-49AE-BD8E-0A9708BB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31" y="913910"/>
            <a:ext cx="730973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25" y="899250"/>
            <a:ext cx="8011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omic Sans MS" pitchFamily="66" charset="0"/>
                <a:hlinkClick r:id="rId2"/>
              </a:rPr>
              <a:t>Рамка</a:t>
            </a:r>
            <a:r>
              <a:rPr lang="ru-RU" sz="1200" dirty="0">
                <a:latin typeface="Comic Sans MS" pitchFamily="66" charset="0"/>
              </a:rPr>
              <a:t>  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  <a:latin typeface="Comic Sans MS" pitchFamily="66" charset="0"/>
                <a:hlinkClick r:id="rId3"/>
              </a:rPr>
              <a:t>Учебник</a:t>
            </a:r>
            <a:endParaRPr lang="ru-RU" sz="1200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4"/>
              </a:rPr>
              <a:t>Поросёнок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5"/>
              </a:rPr>
              <a:t>Компьютер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6"/>
              </a:rPr>
              <a:t>Вода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7"/>
              </a:rPr>
              <a:t>Дети 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8"/>
              </a:rPr>
              <a:t>Семья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9"/>
              </a:rPr>
              <a:t>Воздух 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10"/>
              </a:rPr>
              <a:t>Мальчик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11"/>
              </a:rPr>
              <a:t>Солнце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12"/>
              </a:rPr>
              <a:t>Машина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13"/>
              </a:rPr>
              <a:t>Дом 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14"/>
              </a:rPr>
              <a:t>Природа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15"/>
              </a:rPr>
              <a:t>Дети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16"/>
              </a:rPr>
              <a:t>Семья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17"/>
              </a:rPr>
              <a:t>Одежда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18"/>
              </a:rPr>
              <a:t>Продукты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19"/>
              </a:rPr>
              <a:t>Мебель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20"/>
              </a:rPr>
              <a:t>Повар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21"/>
              </a:rPr>
              <a:t>Таксист</a:t>
            </a:r>
            <a:r>
              <a:rPr lang="ru-RU" sz="1200" dirty="0">
                <a:latin typeface="Comic Sans MS" pitchFamily="66" charset="0"/>
              </a:rPr>
              <a:t>   </a:t>
            </a:r>
            <a:r>
              <a:rPr lang="ru-RU" sz="1200" dirty="0">
                <a:latin typeface="Comic Sans MS" pitchFamily="66" charset="0"/>
                <a:hlinkClick r:id="rId22"/>
              </a:rPr>
              <a:t>Тракторист</a:t>
            </a:r>
            <a:r>
              <a:rPr lang="ru-RU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sz="1200" dirty="0">
                <a:latin typeface="Comic Sans MS" pitchFamily="66" charset="0"/>
                <a:hlinkClick r:id="rId23"/>
              </a:rPr>
              <a:t>Парикмахер</a:t>
            </a:r>
            <a:r>
              <a:rPr lang="ru-RU" sz="1200" dirty="0">
                <a:latin typeface="Comic Sans MS" pitchFamily="66" charset="0"/>
              </a:rPr>
              <a:t>   </a:t>
            </a:r>
            <a:r>
              <a:rPr lang="ru-RU" sz="1200" dirty="0">
                <a:latin typeface="Comic Sans MS" pitchFamily="66" charset="0"/>
                <a:hlinkClick r:id="rId24"/>
              </a:rPr>
              <a:t>Животновод 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  <a:hlinkClick r:id="rId25"/>
              </a:rPr>
              <a:t>Строитель </a:t>
            </a:r>
            <a:r>
              <a:rPr lang="ru-RU" sz="1200" dirty="0">
                <a:latin typeface="Comic Sans MS" pitchFamily="66" charset="0"/>
              </a:rPr>
              <a:t>    </a:t>
            </a:r>
            <a:r>
              <a:rPr lang="ru-RU" sz="1200" dirty="0">
                <a:latin typeface="Comic Sans MS" pitchFamily="66" charset="0"/>
                <a:hlinkClick r:id="rId26"/>
              </a:rPr>
              <a:t>Учитель </a:t>
            </a:r>
            <a:endParaRPr lang="ru-RU" sz="1200" dirty="0">
              <a:latin typeface="Comic Sans MS" pitchFamily="66" charset="0"/>
            </a:endParaRPr>
          </a:p>
          <a:p>
            <a:pPr algn="ctr"/>
            <a:r>
              <a:rPr lang="ru-RU" sz="1200" dirty="0">
                <a:latin typeface="Comic Sans MS" pitchFamily="66" charset="0"/>
              </a:rPr>
              <a:t>Отрисовки муравья и черепахи авторские</a:t>
            </a:r>
          </a:p>
          <a:p>
            <a:pPr algn="ctr"/>
            <a:r>
              <a:rPr lang="ru-RU" sz="1200" dirty="0">
                <a:latin typeface="Comic Sans MS" pitchFamily="66" charset="0"/>
              </a:rPr>
              <a:t>Поурочные разработки по курсу  «Окружающий мир» </a:t>
            </a:r>
            <a:r>
              <a:rPr lang="ru-RU" sz="1200" dirty="0" err="1">
                <a:latin typeface="Comic Sans MS" pitchFamily="66" charset="0"/>
              </a:rPr>
              <a:t>Н.Ю.Васильева</a:t>
            </a:r>
            <a:r>
              <a:rPr lang="ru-RU" sz="1200" dirty="0">
                <a:latin typeface="Comic Sans MS" pitchFamily="66" charset="0"/>
              </a:rPr>
              <a:t> для 3 класса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7" action="ppaction://hlinksldjump" highlightClick="1"/>
          </p:cNvPr>
          <p:cNvSpPr/>
          <p:nvPr/>
        </p:nvSpPr>
        <p:spPr>
          <a:xfrm>
            <a:off x="8393552" y="4801716"/>
            <a:ext cx="498928" cy="576064"/>
          </a:xfrm>
          <a:prstGeom prst="actionButtonHome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10A4A8-70C4-49CA-9EE5-5FC8B04712C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01156" y="192053"/>
            <a:ext cx="545639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78364" y="11163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Вспомни, что такое экономика?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38AECF-415E-4B55-9D04-F8031DC3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6844" y="1504941"/>
            <a:ext cx="3622752" cy="271314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23BB8BB-F898-41BA-A22D-4396F8C55BC1}"/>
              </a:ext>
            </a:extLst>
          </p:cNvPr>
          <p:cNvSpPr/>
          <p:nvPr/>
        </p:nvSpPr>
        <p:spPr>
          <a:xfrm>
            <a:off x="478364" y="893691"/>
            <a:ext cx="2293436" cy="649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«</a:t>
            </a:r>
            <a:r>
              <a:rPr lang="ru-RU" sz="2400" b="1" dirty="0" err="1">
                <a:latin typeface="Comic Sans MS" pitchFamily="66" charset="0"/>
              </a:rPr>
              <a:t>экос</a:t>
            </a:r>
            <a:r>
              <a:rPr lang="ru-RU" sz="2400" b="1" dirty="0">
                <a:latin typeface="Comic Sans MS" pitchFamily="66" charset="0"/>
              </a:rPr>
              <a:t>»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2BF19BD-A2B0-429B-BAAF-3A2D214E256C}"/>
              </a:ext>
            </a:extLst>
          </p:cNvPr>
          <p:cNvSpPr/>
          <p:nvPr/>
        </p:nvSpPr>
        <p:spPr>
          <a:xfrm>
            <a:off x="6155906" y="952359"/>
            <a:ext cx="2293436" cy="649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«</a:t>
            </a:r>
            <a:r>
              <a:rPr lang="ru-RU" sz="2400" b="1" dirty="0" err="1">
                <a:latin typeface="Comic Sans MS" pitchFamily="66" charset="0"/>
              </a:rPr>
              <a:t>номос</a:t>
            </a:r>
            <a:r>
              <a:rPr lang="ru-RU" sz="2400" b="1" dirty="0">
                <a:latin typeface="Comic Sans MS" pitchFamily="66" charset="0"/>
              </a:rPr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BC3368-1B61-477B-8496-049DA95F3F00}"/>
              </a:ext>
            </a:extLst>
          </p:cNvPr>
          <p:cNvSpPr/>
          <p:nvPr/>
        </p:nvSpPr>
        <p:spPr>
          <a:xfrm>
            <a:off x="511958" y="52827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(Греч.)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F70312-F2A7-4AB6-8A86-133EDBA72161}"/>
              </a:ext>
            </a:extLst>
          </p:cNvPr>
          <p:cNvSpPr/>
          <p:nvPr/>
        </p:nvSpPr>
        <p:spPr>
          <a:xfrm>
            <a:off x="419282" y="2449259"/>
            <a:ext cx="2254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«дом» или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«домашнее 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хозяйство»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F70B3195-F09F-45FE-B987-995B57C1E490}"/>
              </a:ext>
            </a:extLst>
          </p:cNvPr>
          <p:cNvSpPr/>
          <p:nvPr/>
        </p:nvSpPr>
        <p:spPr>
          <a:xfrm>
            <a:off x="1403648" y="1601547"/>
            <a:ext cx="144016" cy="895913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CB51FD4-25A3-42F4-960C-2563AECA4E43}"/>
              </a:ext>
            </a:extLst>
          </p:cNvPr>
          <p:cNvSpPr/>
          <p:nvPr/>
        </p:nvSpPr>
        <p:spPr>
          <a:xfrm>
            <a:off x="6309596" y="2458551"/>
            <a:ext cx="2254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«правило»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«закон»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8F2E0965-EE4B-4392-9B9C-28B09AC5F3D0}"/>
              </a:ext>
            </a:extLst>
          </p:cNvPr>
          <p:cNvSpPr/>
          <p:nvPr/>
        </p:nvSpPr>
        <p:spPr>
          <a:xfrm>
            <a:off x="7293962" y="1640214"/>
            <a:ext cx="144016" cy="895913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7346CA-AB84-43F8-9345-DB1928BCB5A3}"/>
              </a:ext>
            </a:extLst>
          </p:cNvPr>
          <p:cNvSpPr/>
          <p:nvPr/>
        </p:nvSpPr>
        <p:spPr>
          <a:xfrm>
            <a:off x="499299" y="424290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Экономика</a:t>
            </a:r>
            <a:r>
              <a:rPr lang="ru-RU" sz="2800" b="1" dirty="0">
                <a:latin typeface="Comic Sans MS" pitchFamily="66" charset="0"/>
              </a:rPr>
              <a:t>- это правила ведения</a:t>
            </a:r>
          </a:p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20595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2" grpId="0" animBg="1"/>
      <p:bldP spid="13" grpId="0" animBg="1"/>
      <p:bldP spid="10" grpId="0"/>
      <p:bldP spid="14" grpId="0"/>
      <p:bldP spid="4" grpId="0" animBg="1"/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840160"/>
            <a:ext cx="6226576" cy="219203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стр.38-39.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текст. Скажите, что необходимо человеку для жизни?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816109"/>
            <a:ext cx="2736304" cy="356163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1C9EC37-25DC-4CD4-AB74-65AE4C37A896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3701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Потребности.</a:t>
            </a:r>
          </a:p>
        </p:txBody>
      </p:sp>
      <p:sp>
        <p:nvSpPr>
          <p:cNvPr id="6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B0CA0B-5FCD-4B2B-8DD7-DFB6C548A256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57F762A-7CEE-4075-AF55-39F606D1FC00}"/>
              </a:ext>
            </a:extLst>
          </p:cNvPr>
          <p:cNvGrpSpPr/>
          <p:nvPr/>
        </p:nvGrpSpPr>
        <p:grpSpPr>
          <a:xfrm>
            <a:off x="232376" y="1010686"/>
            <a:ext cx="2106507" cy="2297285"/>
            <a:chOff x="676894" y="2032349"/>
            <a:chExt cx="2610879" cy="318392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D24F4FB-836C-4A67-8CE0-243DF00009B4}"/>
                </a:ext>
              </a:extLst>
            </p:cNvPr>
            <p:cNvSpPr/>
            <p:nvPr/>
          </p:nvSpPr>
          <p:spPr>
            <a:xfrm>
              <a:off x="676894" y="4500054"/>
              <a:ext cx="2610879" cy="71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вода</a:t>
              </a:r>
            </a:p>
          </p:txBody>
        </p:sp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0EF06699-4F5C-466D-85BC-E2D17DCE6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020" y="2032349"/>
              <a:ext cx="2217387" cy="2531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EBDECCE-879D-40CC-B0CE-C1BE1DB338FE}"/>
              </a:ext>
            </a:extLst>
          </p:cNvPr>
          <p:cNvGrpSpPr/>
          <p:nvPr/>
        </p:nvGrpSpPr>
        <p:grpSpPr>
          <a:xfrm>
            <a:off x="2421553" y="3336547"/>
            <a:ext cx="2667760" cy="2453044"/>
            <a:chOff x="3316058" y="2693593"/>
            <a:chExt cx="2610879" cy="2169877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C482159D-316F-4558-85AB-00BEF7327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99303" y="2693593"/>
              <a:ext cx="2089464" cy="153706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DA91BC6-5C04-48FF-ABC7-953174F09B95}"/>
                </a:ext>
              </a:extLst>
            </p:cNvPr>
            <p:cNvSpPr/>
            <p:nvPr/>
          </p:nvSpPr>
          <p:spPr>
            <a:xfrm>
              <a:off x="3316058" y="4155584"/>
              <a:ext cx="261087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любовь и понимание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F4ABFC-5849-4BA5-9C8D-78DC94883972}"/>
              </a:ext>
            </a:extLst>
          </p:cNvPr>
          <p:cNvGrpSpPr/>
          <p:nvPr/>
        </p:nvGrpSpPr>
        <p:grpSpPr>
          <a:xfrm>
            <a:off x="6781061" y="887704"/>
            <a:ext cx="2394211" cy="2297603"/>
            <a:chOff x="6558270" y="2679508"/>
            <a:chExt cx="2178515" cy="1961876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1B6A0592-44BC-433F-9DE4-3E076052A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0800000" flipV="1">
              <a:off x="6995423" y="2679508"/>
              <a:ext cx="1434279" cy="157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00E057A-BF79-4AC7-B0F9-64D50A71E9E0}"/>
                </a:ext>
              </a:extLst>
            </p:cNvPr>
            <p:cNvSpPr/>
            <p:nvPr/>
          </p:nvSpPr>
          <p:spPr>
            <a:xfrm>
              <a:off x="6558270" y="4241274"/>
              <a:ext cx="21785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дружба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ACB0CC-9DCF-4788-8AEE-3D4022758499}"/>
              </a:ext>
            </a:extLst>
          </p:cNvPr>
          <p:cNvSpPr/>
          <p:nvPr/>
        </p:nvSpPr>
        <p:spPr>
          <a:xfrm>
            <a:off x="1205667" y="444005"/>
            <a:ext cx="6874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Всё, что нужно людям для жизни.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BE2BC79-0BD1-424D-A1ED-FE6E758AE133}"/>
              </a:ext>
            </a:extLst>
          </p:cNvPr>
          <p:cNvGrpSpPr/>
          <p:nvPr/>
        </p:nvGrpSpPr>
        <p:grpSpPr>
          <a:xfrm>
            <a:off x="343434" y="3356784"/>
            <a:ext cx="2183189" cy="2169877"/>
            <a:chOff x="6757918" y="2703994"/>
            <a:chExt cx="2178515" cy="1800749"/>
          </a:xfrm>
        </p:grpSpPr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907DFB63-0732-4D1E-A0BE-D8BA79A21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0800000" flipV="1">
              <a:off x="6963367" y="2703994"/>
              <a:ext cx="1833714" cy="141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B83A370-7245-4E48-A8D4-EAE3CE0EB63A}"/>
                </a:ext>
              </a:extLst>
            </p:cNvPr>
            <p:cNvSpPr/>
            <p:nvPr/>
          </p:nvSpPr>
          <p:spPr>
            <a:xfrm>
              <a:off x="6757918" y="4104633"/>
              <a:ext cx="21785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воздух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456115F-9C2C-4971-9260-FD1F95D9F28D}"/>
              </a:ext>
            </a:extLst>
          </p:cNvPr>
          <p:cNvGrpSpPr/>
          <p:nvPr/>
        </p:nvGrpSpPr>
        <p:grpSpPr>
          <a:xfrm>
            <a:off x="2346814" y="962097"/>
            <a:ext cx="2467220" cy="2196404"/>
            <a:chOff x="6757919" y="2789392"/>
            <a:chExt cx="1919306" cy="1490802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49846C23-5B45-4F71-8E11-66A92EC86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 flipH="1" flipV="1">
              <a:off x="7056167" y="2789392"/>
              <a:ext cx="1340451" cy="126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E355ECF-7779-472A-9886-5DB4DAAC5E99}"/>
                </a:ext>
              </a:extLst>
            </p:cNvPr>
            <p:cNvSpPr/>
            <p:nvPr/>
          </p:nvSpPr>
          <p:spPr>
            <a:xfrm>
              <a:off x="6757919" y="4008621"/>
              <a:ext cx="1919306" cy="271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пища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C5D50A1-3109-4A51-AF84-75E7FDE90C57}"/>
              </a:ext>
            </a:extLst>
          </p:cNvPr>
          <p:cNvGrpSpPr/>
          <p:nvPr/>
        </p:nvGrpSpPr>
        <p:grpSpPr>
          <a:xfrm>
            <a:off x="4615690" y="954277"/>
            <a:ext cx="2394211" cy="2306421"/>
            <a:chOff x="6895971" y="2787318"/>
            <a:chExt cx="1936207" cy="1628752"/>
          </a:xfrm>
        </p:grpSpPr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FCAE6218-FC5C-41EE-B3A0-4E618261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0800000" flipV="1">
              <a:off x="7106020" y="2787318"/>
              <a:ext cx="1540800" cy="128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6D751B0C-EA33-4FA7-8009-4DFA69F998B7}"/>
                </a:ext>
              </a:extLst>
            </p:cNvPr>
            <p:cNvSpPr/>
            <p:nvPr/>
          </p:nvSpPr>
          <p:spPr>
            <a:xfrm>
              <a:off x="6895971" y="4080554"/>
              <a:ext cx="1936207" cy="335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тепло и свет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F9E3494-D607-4296-83FD-84ECB6C09A54}"/>
              </a:ext>
            </a:extLst>
          </p:cNvPr>
          <p:cNvGrpSpPr/>
          <p:nvPr/>
        </p:nvGrpSpPr>
        <p:grpSpPr>
          <a:xfrm>
            <a:off x="4769771" y="3371404"/>
            <a:ext cx="2316920" cy="2253256"/>
            <a:chOff x="6895971" y="2852529"/>
            <a:chExt cx="1936207" cy="1563541"/>
          </a:xfrm>
        </p:grpSpPr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10346F6A-5459-4EC1-848B-7E048EBF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0800000" flipV="1">
              <a:off x="6954383" y="2852529"/>
              <a:ext cx="1831033" cy="1190459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74725E5A-ED61-4D20-A692-D0BDCFD957DE}"/>
                </a:ext>
              </a:extLst>
            </p:cNvPr>
            <p:cNvSpPr/>
            <p:nvPr/>
          </p:nvSpPr>
          <p:spPr>
            <a:xfrm>
              <a:off x="6895971" y="4080554"/>
              <a:ext cx="1936207" cy="335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транспорт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DC7E777-517F-49E1-B91F-E632D4E8CAEB}"/>
              </a:ext>
            </a:extLst>
          </p:cNvPr>
          <p:cNvGrpSpPr/>
          <p:nvPr/>
        </p:nvGrpSpPr>
        <p:grpSpPr>
          <a:xfrm>
            <a:off x="6856758" y="3315020"/>
            <a:ext cx="2487118" cy="2309642"/>
            <a:chOff x="6895971" y="2818696"/>
            <a:chExt cx="1936207" cy="1597374"/>
          </a:xfrm>
        </p:grpSpPr>
        <p:pic>
          <p:nvPicPr>
            <p:cNvPr id="36" name="Picture 8">
              <a:extLst>
                <a:ext uri="{FF2B5EF4-FFF2-40B4-BE49-F238E27FC236}">
                  <a16:creationId xmlns:a16="http://schemas.microsoft.com/office/drawing/2014/main" id="{B6C8B090-0C25-40FE-BDA8-9BE223CED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0800000" flipV="1">
              <a:off x="7106021" y="2818696"/>
              <a:ext cx="1379479" cy="1225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80C0573-508B-4397-AE15-332C4B2AB2EE}"/>
                </a:ext>
              </a:extLst>
            </p:cNvPr>
            <p:cNvSpPr/>
            <p:nvPr/>
          </p:nvSpPr>
          <p:spPr>
            <a:xfrm>
              <a:off x="6895971" y="4080554"/>
              <a:ext cx="1936207" cy="335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ru-RU" sz="2000" b="1" dirty="0">
                  <a:latin typeface="Comic Sans MS" pitchFamily="66" charset="0"/>
                </a:rPr>
                <a:t>жильё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0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288031" y="427484"/>
            <a:ext cx="8641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Откуда берётся всё то, что нужно для удовлетворения потребностей ?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EA6BB3F-09C7-4E08-8A7A-19C380F79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608" y="1403319"/>
            <a:ext cx="3112679" cy="267831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54D42BB-B23A-44FD-928C-94D09C8A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1880" y="1417340"/>
            <a:ext cx="2678317" cy="267831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1F3EFB8-DA65-454D-8472-517660D91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257" y="1403319"/>
            <a:ext cx="2648563" cy="267831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DBF035-7656-4798-8B0D-486BBC65F4DB}"/>
              </a:ext>
            </a:extLst>
          </p:cNvPr>
          <p:cNvSpPr/>
          <p:nvPr/>
        </p:nvSpPr>
        <p:spPr>
          <a:xfrm>
            <a:off x="611560" y="4286964"/>
            <a:ext cx="2168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ПРИРОДА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97E458-80B1-4328-8BE6-7864C314944A}"/>
              </a:ext>
            </a:extLst>
          </p:cNvPr>
          <p:cNvSpPr/>
          <p:nvPr/>
        </p:nvSpPr>
        <p:spPr>
          <a:xfrm>
            <a:off x="3747021" y="4286964"/>
            <a:ext cx="2168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ОБЩЕНИЕ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29CD19-2785-432E-A528-1E5F2ED7B9A1}"/>
              </a:ext>
            </a:extLst>
          </p:cNvPr>
          <p:cNvSpPr/>
          <p:nvPr/>
        </p:nvSpPr>
        <p:spPr>
          <a:xfrm>
            <a:off x="6392257" y="4286964"/>
            <a:ext cx="2428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8644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552322" y="326317"/>
            <a:ext cx="7724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Главная задача экономики</a:t>
            </a:r>
            <a:r>
              <a:rPr lang="ru-RU" sz="2400" b="1" dirty="0">
                <a:latin typeface="Comic Sans MS" pitchFamily="66" charset="0"/>
              </a:rPr>
              <a:t>- удовлетворение разнообразных потребностей людей. Для этого люди производят разные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товары</a:t>
            </a:r>
            <a:r>
              <a:rPr lang="ru-RU" sz="2400" b="1" dirty="0">
                <a:latin typeface="Comic Sans MS" pitchFamily="66" charset="0"/>
              </a:rPr>
              <a:t> и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услуги</a:t>
            </a:r>
            <a:r>
              <a:rPr lang="ru-RU" sz="2400" b="1" dirty="0">
                <a:latin typeface="Comic Sans MS" pitchFamily="66" charset="0"/>
              </a:rPr>
              <a:t>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F162B5-E559-4D97-AE17-DDD05476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73697" y="1689878"/>
            <a:ext cx="4804119" cy="369278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64552" y="931862"/>
            <a:ext cx="6226576" cy="219203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стр.40. 2.Прочитайте текст. Скажите, что такое товары и услуги?</a:t>
            </a: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852" y="1921396"/>
            <a:ext cx="2664296" cy="346790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0" y="658351"/>
            <a:ext cx="8669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вещи, предметы, с помощью которых люди удовлетворяют свои потребности.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6FD0EB8-0A60-4D38-BBF9-6DEB363A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795775"/>
            <a:ext cx="2736304" cy="319691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309B7B3-5488-47A9-9A57-4496758E15CE}"/>
              </a:ext>
            </a:extLst>
          </p:cNvPr>
          <p:cNvSpPr txBox="1">
            <a:spLocks noChangeArrowheads="1"/>
          </p:cNvSpPr>
          <p:nvPr/>
        </p:nvSpPr>
        <p:spPr>
          <a:xfrm>
            <a:off x="1259681" y="85709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Товары 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80C013A-9B15-43D7-B84E-C466159B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8752" y="1786619"/>
            <a:ext cx="2598504" cy="319691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E41875-05E8-499E-B663-39C4378B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9902" y="1786619"/>
            <a:ext cx="2729408" cy="316406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0" y="5357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работа, которую люди выполняют, чтобы удовлетворить те или иные потребности других людей.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309B7B3-5488-47A9-9A57-4496758E15CE}"/>
              </a:ext>
            </a:extLst>
          </p:cNvPr>
          <p:cNvSpPr txBox="1">
            <a:spLocks noChangeArrowheads="1"/>
          </p:cNvSpPr>
          <p:nvPr/>
        </p:nvSpPr>
        <p:spPr>
          <a:xfrm>
            <a:off x="1295753" y="131121"/>
            <a:ext cx="6681166" cy="52115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Услуги.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09F6EB-DF6A-4594-8E0F-331A07A5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806" y="1665554"/>
            <a:ext cx="2656427" cy="351372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40A7234-FA8F-4969-BFB1-05BD4E7E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07993" y="3074742"/>
            <a:ext cx="2928014" cy="20937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E0D2E01-9099-42A9-BD8F-E181AF1A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5176" y="1654745"/>
            <a:ext cx="2635296" cy="351372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0" grpId="0"/>
    </p:bldLst>
  </p:timing>
</p:sld>
</file>

<file path=ppt/theme/theme1.xml><?xml version="1.0" encoding="utf-8"?>
<a:theme xmlns:a="http://schemas.openxmlformats.org/drawingml/2006/main" name="Эмблема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2536</TotalTime>
  <Words>273</Words>
  <Application>Microsoft Office PowerPoint</Application>
  <PresentationFormat>Экран (16:10)</PresentationFormat>
  <Paragraphs>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Corbel</vt:lpstr>
      <vt:lpstr>Gill Sans MT</vt:lpstr>
      <vt:lpstr>Impact</vt:lpstr>
      <vt:lpstr>Monotype Corsiva</vt:lpstr>
      <vt:lpstr>Эмблема</vt:lpstr>
      <vt:lpstr>Презентация PowerPoint</vt:lpstr>
      <vt:lpstr>Презентация PowerPoint</vt:lpstr>
      <vt:lpstr>Работа по учебнику.</vt:lpstr>
      <vt:lpstr>Презентация PowerPoint</vt:lpstr>
      <vt:lpstr>Презентация PowerPoint</vt:lpstr>
      <vt:lpstr>Презентация PowerPoint</vt:lpstr>
      <vt:lpstr>Работа по учебнику.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нужна экономика.Никифорова Н.В.</dc:title>
  <dc:creator>Наталья Никифорова</dc:creator>
  <cp:lastModifiedBy>Виталий Зарубин</cp:lastModifiedBy>
  <cp:revision>295</cp:revision>
  <dcterms:created xsi:type="dcterms:W3CDTF">2017-12-24T16:16:52Z</dcterms:created>
  <dcterms:modified xsi:type="dcterms:W3CDTF">2025-03-03T16:58:32Z</dcterms:modified>
</cp:coreProperties>
</file>