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28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4" r:id="rId9"/>
    <p:sldId id="265" r:id="rId10"/>
    <p:sldId id="266" r:id="rId11"/>
    <p:sldId id="272" r:id="rId12"/>
    <p:sldId id="275" r:id="rId13"/>
    <p:sldId id="267" r:id="rId14"/>
    <p:sldId id="270" r:id="rId15"/>
    <p:sldId id="268" r:id="rId16"/>
    <p:sldId id="271" r:id="rId17"/>
    <p:sldId id="269" r:id="rId18"/>
    <p:sldId id="278" r:id="rId19"/>
    <p:sldId id="273" r:id="rId20"/>
    <p:sldId id="276" r:id="rId21"/>
    <p:sldId id="274" r:id="rId22"/>
    <p:sldId id="277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0CA85-E6E1-4A0C-8465-05ABD4F633C1}" type="datetimeFigureOut">
              <a:rPr lang="ru-RU" smtClean="0"/>
              <a:t>03.03.2025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12A37-12C7-4D53-A9A8-54F52D254C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723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312A37-12C7-4D53-A9A8-54F52D254C5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705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DE89FA-FD68-8F4A-9CF4-33E42788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EFED25-FC7B-F141-A331-B7A64BA2C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65C669-F21F-8049-A537-46D62CAFD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D369F-D699-2948-9488-81DBBA042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6BEEF-0FB9-204B-A649-1D257D553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3312D-2C0A-E84C-89AC-E21ADA36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3885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4287D-9277-7C47-A9AF-8BAA31CEB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A66DFE-D171-E543-A06E-2ECD5E64A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532FA-4282-E744-AA1F-74F90FD59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C14CA-2E32-2E43-ACE6-30834B751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9581E-0D69-F545-A75A-5ADE74D65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4538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78A691-F1D7-924E-9DC4-461234D420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9217F3-4A45-374E-92EF-07F272A81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77A9B-0B8A-0443-B024-62C787287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CB52F-0AD1-CD49-B25F-D5FB8FB28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7718D-C638-7A40-9E17-E4A5F7F4F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7510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25AB9-0937-C543-AFF6-4F6CCF3D0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14EE6-29A0-4D43-9159-D7C53D99A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C061E-58D9-C94C-95B0-3344F883C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69E71-39AE-F44F-84C0-51FD77B0E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3F40D-FAE5-E948-A673-AC2F8A590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067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D898F-1E4D-094D-909B-A21E5B949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934DD2-D5EE-8E4E-AE52-EF91E7A55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EB1B1-B441-B741-B7C0-5FE9331F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47EE5-041E-AB47-8475-1E8026101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329B1-ADA0-2246-879D-16B60906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4250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A4351-D99A-FD40-84D4-78925DF4C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075F1-41E0-1E40-87F5-76B05B53B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1FBEE1-5851-DE4C-97C3-5B2676644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59EA2C-3D67-9B4A-A8DC-D41336214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5A5992-6CCB-334B-80D1-9BFE781A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A21DBC-9900-4F47-96AA-40F4DFA1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388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F83F2-0C3C-4543-9C1B-64ED06704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6FC7E-A9AB-0841-9362-AD6367ACE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8020BC-E7C1-134E-BD19-5340CE92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E03158-10BD-614B-839C-F95C39509D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C33FF3-C1E0-B243-A88D-6DBA7658A4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F486AA-7B78-FA4C-A241-B2703B29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A65EE-C117-524B-82D4-A744B7F0F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45261C-0973-0B42-8B12-1DD0BB6B8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601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4035-7C89-104F-AEA2-B6B642A8C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EEAED2-ECAF-5C44-871C-C237FDEF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81859-B897-C34F-9CD6-FFDDDD148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ED760-D61C-3B4C-A75E-1C923CEC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2755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2A9556-4840-3E47-B6A5-74B02E20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94E0B1-2706-094D-9CA1-6A49AC2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DD2B6-3CA3-2A43-8957-EF9EFA40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7788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AA9C6-20D5-DB45-9F92-DA9015D54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2D694-3751-DB4C-A6E7-7D281F46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BCB32-49BA-CF44-8D9B-235BAC5F6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1255D-8FDA-AB45-8263-37A965C2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7E760-F590-F946-86CF-DA09F503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9E5F9-CBAA-9643-9E4A-68BF16812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000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506BA-3D82-484C-AF18-8218482DC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0F37BA-8A71-B34B-B402-EC9020568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uk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4D2773-966E-C64D-9281-A6FD4E116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84D63-D385-934D-9D4B-93D0161A2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3A510-5FE2-204E-9160-24E0564F0D95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DB639C-4283-EE4A-8583-18F7F03A2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A06FF-2D0E-7B4E-AE13-F8E5391E9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6576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DBBFA2C-05E8-974B-AEB1-1F26DCCD0E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0EB207-9BED-F847-BC42-4F7DD0278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994" y="365125"/>
            <a:ext cx="9339805" cy="782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89FA7-2007-BD44-BF7C-9AEDBE189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D8B07-1511-DF4C-BD00-732FD60D93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3A510-5FE2-204E-9160-24E0564F0D95}" type="datetimeFigureOut">
              <a:rPr lang="uk-UA" smtClean="0"/>
              <a:t>03.03.2025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2BBA9-F449-1C41-9D56-8A2EDA8DCC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E1DA8-8D70-A846-B487-B4D60A02E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9C731-2F00-A542-B32A-0BB7BF80CD4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7660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6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8.jpe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9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0.jpe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slideLayout" Target="../slideLayouts/slideLayout2.xml"/><Relationship Id="rId3" Type="http://schemas.microsoft.com/office/2007/relationships/media" Target="../media/media4.mp3"/><Relationship Id="rId7" Type="http://schemas.microsoft.com/office/2007/relationships/media" Target="../media/media1.mp3"/><Relationship Id="rId12" Type="http://schemas.openxmlformats.org/officeDocument/2006/relationships/audio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6.mp3"/><Relationship Id="rId11" Type="http://schemas.microsoft.com/office/2007/relationships/media" Target="../media/media5.mp3"/><Relationship Id="rId5" Type="http://schemas.microsoft.com/office/2007/relationships/media" Target="../media/media6.mp3"/><Relationship Id="rId10" Type="http://schemas.openxmlformats.org/officeDocument/2006/relationships/audio" Target="../media/media3.mp3"/><Relationship Id="rId4" Type="http://schemas.openxmlformats.org/officeDocument/2006/relationships/audio" Target="../media/media4.mp3"/><Relationship Id="rId9" Type="http://schemas.microsoft.com/office/2007/relationships/media" Target="../media/media3.mp3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B9D43-7170-4CB4-ACD2-325AA74BB8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49" y="1796544"/>
            <a:ext cx="9791700" cy="2387600"/>
          </a:xfrm>
        </p:spPr>
        <p:txBody>
          <a:bodyPr>
            <a:normAutofit/>
          </a:bodyPr>
          <a:lstStyle/>
          <a:p>
            <a:r>
              <a:rPr lang="ru-RU" sz="7200" b="1" dirty="0">
                <a:latin typeface="Bahnschrift" panose="020B0502040204020203" pitchFamily="34" charset="0"/>
              </a:rPr>
              <a:t>«Петр Ильич Чайковский»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A65A2D0-2B3E-4044-A3B3-B1F292E6BC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89775" y="4989513"/>
            <a:ext cx="4822723" cy="1655762"/>
          </a:xfrm>
        </p:spPr>
        <p:txBody>
          <a:bodyPr/>
          <a:lstStyle/>
          <a:p>
            <a:pPr algn="r"/>
            <a:r>
              <a:rPr lang="ru-RU" dirty="0"/>
              <a:t>Подготовила студентка 346Б группы:</a:t>
            </a:r>
          </a:p>
          <a:p>
            <a:pPr algn="r"/>
            <a:r>
              <a:rPr lang="ru-RU" dirty="0"/>
              <a:t>Давыдова Елена</a:t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9C41A9-A172-47F2-BD0A-E9CD6E25B1CF}"/>
              </a:ext>
            </a:extLst>
          </p:cNvPr>
          <p:cNvSpPr txBox="1"/>
          <p:nvPr/>
        </p:nvSpPr>
        <p:spPr>
          <a:xfrm>
            <a:off x="3090861" y="4158238"/>
            <a:ext cx="601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Bahnschrift" panose="020B0502040204020203" pitchFamily="34" charset="0"/>
              </a:rPr>
              <a:t>«Детский альбом»</a:t>
            </a:r>
          </a:p>
        </p:txBody>
      </p:sp>
    </p:spTree>
    <p:extLst>
      <p:ext uri="{BB962C8B-B14F-4D97-AF65-F5344CB8AC3E}">
        <p14:creationId xmlns:p14="http://schemas.microsoft.com/office/powerpoint/2010/main" val="3217847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B0232FE-CD73-40D9-8EA3-B16615440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925" y="4295775"/>
            <a:ext cx="10077450" cy="22479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«Из всех людей и артистов, с которыми мне довелось встречаться, Чайковский был самым обаятельным. Его душевная тонкость неповторима. Он был скромен, как все действительно великие люди, и прост, как очень немногие».</a:t>
            </a:r>
          </a:p>
          <a:p>
            <a:pPr marL="0" indent="0" algn="r">
              <a:buNone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© Сергей Рахманинов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67AAAF12-631A-4196-98C8-4BE4A122B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742950"/>
            <a:ext cx="6229350" cy="3114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83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6B266-2D25-4296-B871-E5F26712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97" y="289781"/>
            <a:ext cx="9339805" cy="782511"/>
          </a:xfrm>
        </p:spPr>
        <p:txBody>
          <a:bodyPr/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«Похороны куклы»</a:t>
            </a:r>
          </a:p>
        </p:txBody>
      </p:sp>
      <p:pic>
        <p:nvPicPr>
          <p:cNvPr id="6" name="П.И. Чайковский - Похороны куклы">
            <a:hlinkClick r:id="" action="ppaction://media"/>
            <a:extLst>
              <a:ext uri="{FF2B5EF4-FFF2-40B4-BE49-F238E27FC236}">
                <a16:creationId xmlns:a16="http://schemas.microsoft.com/office/drawing/2014/main" id="{A8B53425-665D-4420-98BB-A8108A4661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0812" y="2807109"/>
            <a:ext cx="1243781" cy="1243781"/>
          </a:xfrm>
          <a:prstGeom prst="rect">
            <a:avLst/>
          </a:prstGeom>
        </p:spPr>
      </p:pic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FABB1DCD-B07F-4E81-B578-E3D381A4AF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" t="3724" r="3620" b="4727"/>
          <a:stretch/>
        </p:blipFill>
        <p:spPr bwMode="auto">
          <a:xfrm>
            <a:off x="1617407" y="1454903"/>
            <a:ext cx="4871464" cy="4811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94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6B266-2D25-4296-B871-E5F26712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97" y="289781"/>
            <a:ext cx="9339805" cy="782511"/>
          </a:xfrm>
        </p:spPr>
        <p:txBody>
          <a:bodyPr/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«Похороны куклы»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1AB04FE-FB5D-49DF-BDFD-09251D38497E}"/>
              </a:ext>
            </a:extLst>
          </p:cNvPr>
          <p:cNvSpPr/>
          <p:nvPr/>
        </p:nvSpPr>
        <p:spPr>
          <a:xfrm>
            <a:off x="1426097" y="2407573"/>
            <a:ext cx="9618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Пьеса «Похороны куклы» по характеру мрачная и торжественная. Присутствует марш, который звучит строго, как в настоящем траурном шествии.</a:t>
            </a:r>
          </a:p>
        </p:txBody>
      </p:sp>
    </p:spTree>
    <p:extLst>
      <p:ext uri="{BB962C8B-B14F-4D97-AF65-F5344CB8AC3E}">
        <p14:creationId xmlns:p14="http://schemas.microsoft.com/office/powerpoint/2010/main" val="3661784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9B196-747B-40CA-B1B0-203D7A91B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97" y="320929"/>
            <a:ext cx="9339805" cy="782511"/>
          </a:xfrm>
        </p:spPr>
        <p:txBody>
          <a:bodyPr/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«Камаринская»</a:t>
            </a:r>
          </a:p>
        </p:txBody>
      </p:sp>
      <p:pic>
        <p:nvPicPr>
          <p:cNvPr id="4" name="4da14">
            <a:hlinkClick r:id="" action="ppaction://media"/>
            <a:extLst>
              <a:ext uri="{FF2B5EF4-FFF2-40B4-BE49-F238E27FC236}">
                <a16:creationId xmlns:a16="http://schemas.microsoft.com/office/drawing/2014/main" id="{9FD6E4DF-D683-4341-AA1E-8B2018367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03827" y="3039090"/>
            <a:ext cx="1362075" cy="1362075"/>
          </a:xfrm>
          <a:prstGeom prst="rect">
            <a:avLst/>
          </a:prstGeom>
        </p:spPr>
      </p:pic>
      <p:pic>
        <p:nvPicPr>
          <p:cNvPr id="4098" name="Picture 2" descr="https://sun9-59.userapi.com/s/v1/ig2/FhWuXFQ_bDZvxeR6tKtM3YdjywFnaxkQCziAO8rUSG6uYGJseMxdi3RN7lwcd9g6gRAlF5ITuM_vKAXGUtxiQAWP.jpg?quality=95&amp;as=32x23,48x35,72x52,108x78,160x116,240x173,360x260,480x347,540x390,640x463,720x520,1080x780,1280x925,1309x946&amp;from=bu&amp;u=d4yb98LgVcgOwtLnqKosGWiokCJ-Z9WqZ-7kY0Gwqok&amp;cs=807x583">
            <a:extLst>
              <a:ext uri="{FF2B5EF4-FFF2-40B4-BE49-F238E27FC236}">
                <a16:creationId xmlns:a16="http://schemas.microsoft.com/office/drawing/2014/main" id="{5DBDB4C5-D910-4125-9A6B-34E7E7728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75" y="1317818"/>
            <a:ext cx="6653060" cy="4804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54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9B196-747B-40CA-B1B0-203D7A91B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97" y="320929"/>
            <a:ext cx="9339805" cy="782511"/>
          </a:xfrm>
        </p:spPr>
        <p:txBody>
          <a:bodyPr/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«Камаринская»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E68263-3349-49D4-8CE3-6B18E41D4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9262" y="2214920"/>
            <a:ext cx="8973473" cy="29559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/>
              <a:t>В «Камаринской» слышна народная песня – пляска с удалым, задорным характером. В мелодии прослеживается счастье и радость, что соответствует духу народных праздников и гуляний.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7406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74E37-3805-42A3-8162-2F164E8E2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97" y="346075"/>
            <a:ext cx="9339805" cy="782511"/>
          </a:xfrm>
        </p:spPr>
        <p:txBody>
          <a:bodyPr/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«Полька»</a:t>
            </a:r>
          </a:p>
        </p:txBody>
      </p:sp>
      <p:pic>
        <p:nvPicPr>
          <p:cNvPr id="4" name="4da10">
            <a:hlinkClick r:id="" action="ppaction://media"/>
            <a:extLst>
              <a:ext uri="{FF2B5EF4-FFF2-40B4-BE49-F238E27FC236}">
                <a16:creationId xmlns:a16="http://schemas.microsoft.com/office/drawing/2014/main" id="{E0801BFE-5FDC-4BE2-99E5-9618E08AC8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2702" y="2955925"/>
            <a:ext cx="1473200" cy="1473200"/>
          </a:xfrm>
          <a:prstGeom prst="rect">
            <a:avLst/>
          </a:prstGeom>
        </p:spPr>
      </p:pic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3A253BDA-CE05-4A11-BB09-51D4D548E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47" y="1398229"/>
            <a:ext cx="7286625" cy="497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1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074E37-3805-42A3-8162-2F164E8E2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97" y="346075"/>
            <a:ext cx="9339805" cy="782511"/>
          </a:xfrm>
        </p:spPr>
        <p:txBody>
          <a:bodyPr/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«Полька»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A68D438-645B-4554-A6FC-0AEE479FE3D1}"/>
              </a:ext>
            </a:extLst>
          </p:cNvPr>
          <p:cNvSpPr/>
          <p:nvPr/>
        </p:nvSpPr>
        <p:spPr>
          <a:xfrm>
            <a:off x="1426097" y="2229915"/>
            <a:ext cx="93398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«Полька» - это яркая и игривая пьеса, которая передаёт атмосферу легкости и веселья. Вся пьеса построена на одном мотиве, который несколько раз повторяется, что делает её легко запоминающейся.</a:t>
            </a:r>
          </a:p>
        </p:txBody>
      </p:sp>
    </p:spTree>
    <p:extLst>
      <p:ext uri="{BB962C8B-B14F-4D97-AF65-F5344CB8AC3E}">
        <p14:creationId xmlns:p14="http://schemas.microsoft.com/office/powerpoint/2010/main" val="42917627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6B266-2D25-4296-B871-E5F26712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97" y="289781"/>
            <a:ext cx="9339805" cy="782511"/>
          </a:xfrm>
        </p:spPr>
        <p:txBody>
          <a:bodyPr/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«Итальянская песенка»</a:t>
            </a:r>
          </a:p>
        </p:txBody>
      </p:sp>
      <p:pic>
        <p:nvPicPr>
          <p:cNvPr id="4" name="4da15">
            <a:hlinkClick r:id="" action="ppaction://media"/>
            <a:extLst>
              <a:ext uri="{FF2B5EF4-FFF2-40B4-BE49-F238E27FC236}">
                <a16:creationId xmlns:a16="http://schemas.microsoft.com/office/drawing/2014/main" id="{950C4ECC-E929-4B1B-B740-83999A00A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4725" y="3031511"/>
            <a:ext cx="1510992" cy="1510992"/>
          </a:xfrm>
          <a:prstGeom prst="rect">
            <a:avLst/>
          </a:prstGeom>
        </p:spPr>
      </p:pic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0C2E9FF0-C7ED-4FCE-901A-500BDCA8C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097" y="1352512"/>
            <a:ext cx="4887859" cy="5082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3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6B266-2D25-4296-B871-E5F26712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97" y="289781"/>
            <a:ext cx="9339805" cy="782511"/>
          </a:xfrm>
        </p:spPr>
        <p:txBody>
          <a:bodyPr/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«Итальянская песенка»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84B6C18-0527-4CE8-942B-3B8649033749}"/>
              </a:ext>
            </a:extLst>
          </p:cNvPr>
          <p:cNvSpPr/>
          <p:nvPr/>
        </p:nvSpPr>
        <p:spPr>
          <a:xfrm>
            <a:off x="1286673" y="2274838"/>
            <a:ext cx="9618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«Итальянская песенка» напоминает звучание шарманки. </a:t>
            </a:r>
            <a:r>
              <a:rPr lang="ru-RU" sz="3600" dirty="0"/>
              <a:t>Светлая мелодия льётся спокойно, неторопливо.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Пьеса наполнена мягкими и плавными мелодическими линиями.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00405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6B266-2D25-4296-B871-E5F26712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97" y="289781"/>
            <a:ext cx="9339805" cy="782511"/>
          </a:xfrm>
        </p:spPr>
        <p:txBody>
          <a:bodyPr/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«Старинная французская песенка»</a:t>
            </a:r>
          </a:p>
        </p:txBody>
      </p:sp>
      <p:pic>
        <p:nvPicPr>
          <p:cNvPr id="3" name="Пётр Ильич Чайковский - Старинная французская песенка">
            <a:hlinkClick r:id="" action="ppaction://media"/>
            <a:extLst>
              <a:ext uri="{FF2B5EF4-FFF2-40B4-BE49-F238E27FC236}">
                <a16:creationId xmlns:a16="http://schemas.microsoft.com/office/drawing/2014/main" id="{3F24488B-48FE-410A-82F3-D440DD0F8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2542" y="2659626"/>
            <a:ext cx="1538748" cy="1538748"/>
          </a:xfrm>
          <a:prstGeom prst="rect">
            <a:avLst/>
          </a:prstGeom>
        </p:spPr>
      </p:pic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E6A8135A-DDD2-4BE8-AB45-6532C19CB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24" y="1637071"/>
            <a:ext cx="5999367" cy="4264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8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виток: горизонтальный 6">
            <a:extLst>
              <a:ext uri="{FF2B5EF4-FFF2-40B4-BE49-F238E27FC236}">
                <a16:creationId xmlns:a16="http://schemas.microsoft.com/office/drawing/2014/main" id="{79B3FFD4-B1CF-4629-9654-431D4644906A}"/>
              </a:ext>
            </a:extLst>
          </p:cNvPr>
          <p:cNvSpPr/>
          <p:nvPr/>
        </p:nvSpPr>
        <p:spPr>
          <a:xfrm>
            <a:off x="1035843" y="148098"/>
            <a:ext cx="10120313" cy="190500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Родители композитора хотели, чтобы он стал юристом, поэтому Чайковскому пришлось окончить Императорское училище правоведения.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45F6CAB7-4794-4BDE-AE53-5DD1916DD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17" y="2581272"/>
            <a:ext cx="3108938" cy="3867150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BCAB2B9E-0532-4FD0-BFD6-9346A3108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194" y="2690810"/>
            <a:ext cx="6058539" cy="364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89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6B266-2D25-4296-B871-E5F26712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97" y="289781"/>
            <a:ext cx="9339805" cy="782511"/>
          </a:xfrm>
        </p:spPr>
        <p:txBody>
          <a:bodyPr/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«Старинная французская песенка»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CAFD41-C615-4E60-8747-655931A50AC8}"/>
              </a:ext>
            </a:extLst>
          </p:cNvPr>
          <p:cNvSpPr/>
          <p:nvPr/>
        </p:nvSpPr>
        <p:spPr>
          <a:xfrm>
            <a:off x="1286673" y="2274838"/>
            <a:ext cx="9618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«Старинная французская песенка» имеет грустный, меланхоличный характер. Это задушевная песня, меланхоличное воспоминание о былом.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273792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6B266-2D25-4296-B871-E5F26712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97" y="289781"/>
            <a:ext cx="9339805" cy="782511"/>
          </a:xfrm>
        </p:spPr>
        <p:txBody>
          <a:bodyPr/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«Немецкая песенка»</a:t>
            </a:r>
          </a:p>
        </p:txBody>
      </p:sp>
      <p:pic>
        <p:nvPicPr>
          <p:cNvPr id="3" name="Чайковский _Детский альбом_ - Немецкая песенка">
            <a:hlinkClick r:id="" action="ppaction://media"/>
            <a:extLst>
              <a:ext uri="{FF2B5EF4-FFF2-40B4-BE49-F238E27FC236}">
                <a16:creationId xmlns:a16="http://schemas.microsoft.com/office/drawing/2014/main" id="{DD26D819-4A99-4A84-98D6-3CFD4BAFE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2031" y="2652251"/>
            <a:ext cx="1553497" cy="1553497"/>
          </a:xfrm>
          <a:prstGeom prst="rect">
            <a:avLst/>
          </a:prstGeom>
        </p:spPr>
      </p:pic>
      <p:pic>
        <p:nvPicPr>
          <p:cNvPr id="9218" name="Picture 2" descr="Picture background">
            <a:extLst>
              <a:ext uri="{FF2B5EF4-FFF2-40B4-BE49-F238E27FC236}">
                <a16:creationId xmlns:a16="http://schemas.microsoft.com/office/drawing/2014/main" id="{1AFBDC09-1056-4C1A-AB25-07B818D4E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9"/>
          <a:stretch/>
        </p:blipFill>
        <p:spPr bwMode="auto">
          <a:xfrm>
            <a:off x="2231461" y="1283109"/>
            <a:ext cx="3333443" cy="4974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28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6B266-2D25-4296-B871-E5F26712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97" y="289781"/>
            <a:ext cx="9339805" cy="782511"/>
          </a:xfrm>
        </p:spPr>
        <p:txBody>
          <a:bodyPr/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«Немецкая песенка»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EC8BB11-C483-4F1B-8601-E18FDC643D54}"/>
              </a:ext>
            </a:extLst>
          </p:cNvPr>
          <p:cNvSpPr/>
          <p:nvPr/>
        </p:nvSpPr>
        <p:spPr>
          <a:xfrm>
            <a:off x="1286673" y="2422322"/>
            <a:ext cx="96186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«Немецкая песенка» по характеру напоминает тирольское пение. Мелодия озорная, подпрыгивающая, веселая, галантная.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185946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6B266-2D25-4296-B871-E5F26712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97" y="289781"/>
            <a:ext cx="9339805" cy="782511"/>
          </a:xfrm>
        </p:spPr>
        <p:txBody>
          <a:bodyPr/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Интеллектуальная викторина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4BBDCD-17A0-4650-984D-C2098393D4D9}"/>
              </a:ext>
            </a:extLst>
          </p:cNvPr>
          <p:cNvSpPr txBox="1"/>
          <p:nvPr/>
        </p:nvSpPr>
        <p:spPr>
          <a:xfrm>
            <a:off x="1105708" y="1245302"/>
            <a:ext cx="9660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ru-RU" sz="2400" dirty="0"/>
              <a:t>Спустя сколько лет П. И. Чайковский получил диплом об окончании Петербургской консерватории?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902462-8117-4339-8A97-9F41E8F98156}"/>
              </a:ext>
            </a:extLst>
          </p:cNvPr>
          <p:cNvSpPr txBox="1"/>
          <p:nvPr/>
        </p:nvSpPr>
        <p:spPr>
          <a:xfrm>
            <a:off x="1411349" y="2153267"/>
            <a:ext cx="28906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а.  спустя 7 лет;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F88655-988D-406E-937D-64123A888462}"/>
              </a:ext>
            </a:extLst>
          </p:cNvPr>
          <p:cNvSpPr txBox="1"/>
          <p:nvPr/>
        </p:nvSpPr>
        <p:spPr>
          <a:xfrm>
            <a:off x="1426097" y="3094945"/>
            <a:ext cx="24039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в.  спустя 5 лет.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176B99-1C75-4199-B62B-91E4CCF284B7}"/>
              </a:ext>
            </a:extLst>
          </p:cNvPr>
          <p:cNvSpPr txBox="1"/>
          <p:nvPr/>
        </p:nvSpPr>
        <p:spPr>
          <a:xfrm>
            <a:off x="1411349" y="2618993"/>
            <a:ext cx="24777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б.  спустя 4 года;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3A0EB4-9794-410A-B314-C534C2BA875F}"/>
              </a:ext>
            </a:extLst>
          </p:cNvPr>
          <p:cNvSpPr txBox="1"/>
          <p:nvPr/>
        </p:nvSpPr>
        <p:spPr>
          <a:xfrm>
            <a:off x="1105708" y="3823383"/>
            <a:ext cx="9660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 startAt="2"/>
            </a:pPr>
            <a:r>
              <a:rPr lang="ru-RU" sz="2400" dirty="0"/>
              <a:t>Какой балет при жизни Чайковского с треском провалился, и только после смерти композитора обрел популярность?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B7EEBA-8A17-4129-A6D7-27041B6089EE}"/>
              </a:ext>
            </a:extLst>
          </p:cNvPr>
          <p:cNvSpPr txBox="1"/>
          <p:nvPr/>
        </p:nvSpPr>
        <p:spPr>
          <a:xfrm>
            <a:off x="1485091" y="4898103"/>
            <a:ext cx="34408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а.  «Лебединое озеро»;</a:t>
            </a: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409D92-C7F7-4431-95F7-0CB416359CFA}"/>
              </a:ext>
            </a:extLst>
          </p:cNvPr>
          <p:cNvSpPr txBox="1"/>
          <p:nvPr/>
        </p:nvSpPr>
        <p:spPr>
          <a:xfrm>
            <a:off x="1485091" y="5829555"/>
            <a:ext cx="24039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в.  «Щелкунчик».</a:t>
            </a: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D364A1-2F4D-4001-8634-3A37FE5193A9}"/>
              </a:ext>
            </a:extLst>
          </p:cNvPr>
          <p:cNvSpPr txBox="1"/>
          <p:nvPr/>
        </p:nvSpPr>
        <p:spPr>
          <a:xfrm>
            <a:off x="1485091" y="5363829"/>
            <a:ext cx="34408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б.  «Спящая красавица»;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63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6B266-2D25-4296-B871-E5F26712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97" y="289781"/>
            <a:ext cx="9339805" cy="782511"/>
          </a:xfrm>
        </p:spPr>
        <p:txBody>
          <a:bodyPr/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Интеллектуальная викторина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4BBDCD-17A0-4650-984D-C2098393D4D9}"/>
              </a:ext>
            </a:extLst>
          </p:cNvPr>
          <p:cNvSpPr txBox="1"/>
          <p:nvPr/>
        </p:nvSpPr>
        <p:spPr>
          <a:xfrm>
            <a:off x="1105708" y="1429047"/>
            <a:ext cx="966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 startAt="3"/>
            </a:pPr>
            <a:r>
              <a:rPr lang="ru-RU" sz="2400" dirty="0"/>
              <a:t>В какой газете Петр Ильич </a:t>
            </a:r>
            <a:r>
              <a:rPr lang="ru-RU" sz="2400" b="1" dirty="0"/>
              <a:t>НЕ</a:t>
            </a:r>
            <a:r>
              <a:rPr lang="ru-RU" sz="2400" dirty="0"/>
              <a:t> работал?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902462-8117-4339-8A97-9F41E8F98156}"/>
              </a:ext>
            </a:extLst>
          </p:cNvPr>
          <p:cNvSpPr txBox="1"/>
          <p:nvPr/>
        </p:nvSpPr>
        <p:spPr>
          <a:xfrm>
            <a:off x="1411349" y="2153267"/>
            <a:ext cx="3647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а.  «Русские ведомости»;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F88655-988D-406E-937D-64123A888462}"/>
              </a:ext>
            </a:extLst>
          </p:cNvPr>
          <p:cNvSpPr txBox="1"/>
          <p:nvPr/>
        </p:nvSpPr>
        <p:spPr>
          <a:xfrm>
            <a:off x="1426097" y="3094945"/>
            <a:ext cx="4488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в.  «Современная летопись».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176B99-1C75-4199-B62B-91E4CCF284B7}"/>
              </a:ext>
            </a:extLst>
          </p:cNvPr>
          <p:cNvSpPr txBox="1"/>
          <p:nvPr/>
        </p:nvSpPr>
        <p:spPr>
          <a:xfrm>
            <a:off x="1411349" y="2618993"/>
            <a:ext cx="38095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б.  «Русская летопись»;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3A0EB4-9794-410A-B314-C534C2BA875F}"/>
              </a:ext>
            </a:extLst>
          </p:cNvPr>
          <p:cNvSpPr txBox="1"/>
          <p:nvPr/>
        </p:nvSpPr>
        <p:spPr>
          <a:xfrm>
            <a:off x="1105708" y="4191318"/>
            <a:ext cx="966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 startAt="4"/>
            </a:pPr>
            <a:r>
              <a:rPr lang="ru-RU" sz="2400" dirty="0"/>
              <a:t>Родители Чайковского хотели, чтобы он стал….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B7EEBA-8A17-4129-A6D7-27041B6089EE}"/>
              </a:ext>
            </a:extLst>
          </p:cNvPr>
          <p:cNvSpPr txBox="1"/>
          <p:nvPr/>
        </p:nvSpPr>
        <p:spPr>
          <a:xfrm>
            <a:off x="1485091" y="4898103"/>
            <a:ext cx="34408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а.  врачом;</a:t>
            </a: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409D92-C7F7-4431-95F7-0CB416359CFA}"/>
              </a:ext>
            </a:extLst>
          </p:cNvPr>
          <p:cNvSpPr txBox="1"/>
          <p:nvPr/>
        </p:nvSpPr>
        <p:spPr>
          <a:xfrm>
            <a:off x="1485091" y="5829555"/>
            <a:ext cx="24039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в.  юристом.</a:t>
            </a: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D364A1-2F4D-4001-8634-3A37FE5193A9}"/>
              </a:ext>
            </a:extLst>
          </p:cNvPr>
          <p:cNvSpPr txBox="1"/>
          <p:nvPr/>
        </p:nvSpPr>
        <p:spPr>
          <a:xfrm>
            <a:off x="1485091" y="5363829"/>
            <a:ext cx="34408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б.  педагогом;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422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6B266-2D25-4296-B871-E5F26712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97" y="289781"/>
            <a:ext cx="9339805" cy="782511"/>
          </a:xfrm>
        </p:spPr>
        <p:txBody>
          <a:bodyPr/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Интеллектуальная викторина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4BBDCD-17A0-4650-984D-C2098393D4D9}"/>
              </a:ext>
            </a:extLst>
          </p:cNvPr>
          <p:cNvSpPr txBox="1"/>
          <p:nvPr/>
        </p:nvSpPr>
        <p:spPr>
          <a:xfrm>
            <a:off x="1105708" y="1193643"/>
            <a:ext cx="9660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 startAt="5"/>
            </a:pPr>
            <a:r>
              <a:rPr lang="ru-RU" sz="2400" dirty="0"/>
              <a:t>В какой пьесе слышна народная песня – пляска с удалым, задорным характером?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902462-8117-4339-8A97-9F41E8F98156}"/>
              </a:ext>
            </a:extLst>
          </p:cNvPr>
          <p:cNvSpPr txBox="1"/>
          <p:nvPr/>
        </p:nvSpPr>
        <p:spPr>
          <a:xfrm>
            <a:off x="1411349" y="2153267"/>
            <a:ext cx="36473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а.  «Полька»;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F88655-988D-406E-937D-64123A888462}"/>
              </a:ext>
            </a:extLst>
          </p:cNvPr>
          <p:cNvSpPr txBox="1"/>
          <p:nvPr/>
        </p:nvSpPr>
        <p:spPr>
          <a:xfrm>
            <a:off x="1426097" y="3094945"/>
            <a:ext cx="44880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в.  «Камаринская».</a:t>
            </a:r>
          </a:p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176B99-1C75-4199-B62B-91E4CCF284B7}"/>
              </a:ext>
            </a:extLst>
          </p:cNvPr>
          <p:cNvSpPr txBox="1"/>
          <p:nvPr/>
        </p:nvSpPr>
        <p:spPr>
          <a:xfrm>
            <a:off x="1411349" y="2618993"/>
            <a:ext cx="38095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б.  «Немецкая песенка»;</a:t>
            </a:r>
          </a:p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3A0EB4-9794-410A-B314-C534C2BA875F}"/>
              </a:ext>
            </a:extLst>
          </p:cNvPr>
          <p:cNvSpPr txBox="1"/>
          <p:nvPr/>
        </p:nvSpPr>
        <p:spPr>
          <a:xfrm>
            <a:off x="1105708" y="4191318"/>
            <a:ext cx="9660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arenR" startAt="6"/>
            </a:pPr>
            <a:r>
              <a:rPr lang="ru-RU" sz="2400" dirty="0"/>
              <a:t>Какая пьеса по характеру напоминает тирольское пение?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B7EEBA-8A17-4129-A6D7-27041B6089EE}"/>
              </a:ext>
            </a:extLst>
          </p:cNvPr>
          <p:cNvSpPr txBox="1"/>
          <p:nvPr/>
        </p:nvSpPr>
        <p:spPr>
          <a:xfrm>
            <a:off x="1485091" y="4898103"/>
            <a:ext cx="34408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а.  «Немецкая песенка»;</a:t>
            </a:r>
          </a:p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409D92-C7F7-4431-95F7-0CB416359CFA}"/>
              </a:ext>
            </a:extLst>
          </p:cNvPr>
          <p:cNvSpPr txBox="1"/>
          <p:nvPr/>
        </p:nvSpPr>
        <p:spPr>
          <a:xfrm>
            <a:off x="1485091" y="5829555"/>
            <a:ext cx="54319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в.  «Старинная французская песенка».</a:t>
            </a: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D364A1-2F4D-4001-8634-3A37FE5193A9}"/>
              </a:ext>
            </a:extLst>
          </p:cNvPr>
          <p:cNvSpPr txBox="1"/>
          <p:nvPr/>
        </p:nvSpPr>
        <p:spPr>
          <a:xfrm>
            <a:off x="1485091" y="5363829"/>
            <a:ext cx="4178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б.  «Итальянская песенка»;</a:t>
            </a:r>
          </a:p>
        </p:txBody>
      </p:sp>
    </p:spTree>
    <p:extLst>
      <p:ext uri="{BB962C8B-B14F-4D97-AF65-F5344CB8AC3E}">
        <p14:creationId xmlns:p14="http://schemas.microsoft.com/office/powerpoint/2010/main" val="16809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6B266-2D25-4296-B871-E5F267120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097" y="289781"/>
            <a:ext cx="9339805" cy="782511"/>
          </a:xfrm>
        </p:spPr>
        <p:txBody>
          <a:bodyPr/>
          <a:lstStyle/>
          <a:p>
            <a:pPr algn="ctr"/>
            <a:r>
              <a:rPr lang="ru-RU" b="1" dirty="0">
                <a:latin typeface="Bahnschrift" panose="020B0502040204020203" pitchFamily="34" charset="0"/>
              </a:rPr>
              <a:t>Музыкальная викторина</a:t>
            </a:r>
          </a:p>
        </p:txBody>
      </p:sp>
      <p:pic>
        <p:nvPicPr>
          <p:cNvPr id="12" name="4da14">
            <a:hlinkClick r:id="" action="ppaction://media"/>
            <a:extLst>
              <a:ext uri="{FF2B5EF4-FFF2-40B4-BE49-F238E27FC236}">
                <a16:creationId xmlns:a16="http://schemas.microsoft.com/office/drawing/2014/main" id="{673E60F1-3D2D-4C3A-8BF6-B85DC8CE1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78411" y="1487504"/>
            <a:ext cx="1362075" cy="1362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CD2309-2442-4F5F-ADC1-152F39C27978}"/>
              </a:ext>
            </a:extLst>
          </p:cNvPr>
          <p:cNvSpPr txBox="1"/>
          <p:nvPr/>
        </p:nvSpPr>
        <p:spPr>
          <a:xfrm>
            <a:off x="762419" y="1659193"/>
            <a:ext cx="663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/>
              <a:t>1</a:t>
            </a:r>
            <a:endParaRPr lang="ru-RU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07D70C-0C7F-4526-B478-548212F21FDA}"/>
              </a:ext>
            </a:extLst>
          </p:cNvPr>
          <p:cNvSpPr txBox="1"/>
          <p:nvPr/>
        </p:nvSpPr>
        <p:spPr>
          <a:xfrm>
            <a:off x="4955877" y="1659192"/>
            <a:ext cx="663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/>
              <a:t>2</a:t>
            </a:r>
            <a:endParaRPr lang="ru-RU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0A7FB8-2634-4C96-9D15-DFD8EC6FA48C}"/>
              </a:ext>
            </a:extLst>
          </p:cNvPr>
          <p:cNvSpPr txBox="1"/>
          <p:nvPr/>
        </p:nvSpPr>
        <p:spPr>
          <a:xfrm>
            <a:off x="8456583" y="1659192"/>
            <a:ext cx="663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/>
              <a:t>3</a:t>
            </a:r>
            <a:endParaRPr lang="ru-RU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B668F1-C1B9-46EA-8147-360E5FF33C56}"/>
              </a:ext>
            </a:extLst>
          </p:cNvPr>
          <p:cNvSpPr txBox="1"/>
          <p:nvPr/>
        </p:nvSpPr>
        <p:spPr>
          <a:xfrm>
            <a:off x="762419" y="4569542"/>
            <a:ext cx="663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/>
              <a:t>4</a:t>
            </a:r>
            <a:endParaRPr lang="ru-RU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B91C86-16DB-47F7-8246-1FCED1957F17}"/>
              </a:ext>
            </a:extLst>
          </p:cNvPr>
          <p:cNvSpPr txBox="1"/>
          <p:nvPr/>
        </p:nvSpPr>
        <p:spPr>
          <a:xfrm>
            <a:off x="4955877" y="4572171"/>
            <a:ext cx="574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/>
              <a:t>5</a:t>
            </a:r>
            <a:endParaRPr lang="ru-RU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8008FD-034B-48C2-B71A-135A8CCB0C49}"/>
              </a:ext>
            </a:extLst>
          </p:cNvPr>
          <p:cNvSpPr txBox="1"/>
          <p:nvPr/>
        </p:nvSpPr>
        <p:spPr>
          <a:xfrm>
            <a:off x="8456583" y="4569541"/>
            <a:ext cx="663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/>
              <a:t>6</a:t>
            </a:r>
            <a:endParaRPr lang="ru-RU" b="1" dirty="0"/>
          </a:p>
        </p:txBody>
      </p:sp>
      <p:pic>
        <p:nvPicPr>
          <p:cNvPr id="18" name="4da15">
            <a:hlinkClick r:id="" action="ppaction://media"/>
            <a:extLst>
              <a:ext uri="{FF2B5EF4-FFF2-40B4-BE49-F238E27FC236}">
                <a16:creationId xmlns:a16="http://schemas.microsoft.com/office/drawing/2014/main" id="{D101B21C-CADF-4FBC-B573-58FE8BA857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16951" y="1487504"/>
            <a:ext cx="1362075" cy="1362075"/>
          </a:xfrm>
          <a:prstGeom prst="rect">
            <a:avLst/>
          </a:prstGeom>
        </p:spPr>
      </p:pic>
      <p:pic>
        <p:nvPicPr>
          <p:cNvPr id="19" name="Чайковский _Детский альбом_ - Немецкая песенка">
            <a:hlinkClick r:id="" action="ppaction://media"/>
            <a:extLst>
              <a:ext uri="{FF2B5EF4-FFF2-40B4-BE49-F238E27FC236}">
                <a16:creationId xmlns:a16="http://schemas.microsoft.com/office/drawing/2014/main" id="{EB926118-2AAE-4C7C-A777-82F3109B89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90013" y="1487504"/>
            <a:ext cx="1362075" cy="1362075"/>
          </a:xfrm>
          <a:prstGeom prst="rect">
            <a:avLst/>
          </a:prstGeom>
        </p:spPr>
      </p:pic>
      <p:pic>
        <p:nvPicPr>
          <p:cNvPr id="20" name="П.И. Чайковский - Похороны куклы">
            <a:hlinkClick r:id="" action="ppaction://media"/>
            <a:extLst>
              <a:ext uri="{FF2B5EF4-FFF2-40B4-BE49-F238E27FC236}">
                <a16:creationId xmlns:a16="http://schemas.microsoft.com/office/drawing/2014/main" id="{7F80214A-1865-4813-B742-3E1CE35949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02236" y="4340940"/>
            <a:ext cx="1362075" cy="1362075"/>
          </a:xfrm>
          <a:prstGeom prst="rect">
            <a:avLst/>
          </a:prstGeom>
        </p:spPr>
      </p:pic>
      <p:pic>
        <p:nvPicPr>
          <p:cNvPr id="21" name="4da10">
            <a:hlinkClick r:id="" action="ppaction://media"/>
            <a:extLst>
              <a:ext uri="{FF2B5EF4-FFF2-40B4-BE49-F238E27FC236}">
                <a16:creationId xmlns:a16="http://schemas.microsoft.com/office/drawing/2014/main" id="{40ACE61A-96FD-489F-8990-B0118EA4F2C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44028" y="4340940"/>
            <a:ext cx="1362075" cy="1362075"/>
          </a:xfrm>
          <a:prstGeom prst="rect">
            <a:avLst/>
          </a:prstGeom>
        </p:spPr>
      </p:pic>
      <p:pic>
        <p:nvPicPr>
          <p:cNvPr id="22" name="Пётр Ильич Чайковский - Старинная французская песенка">
            <a:hlinkClick r:id="" action="ppaction://media"/>
            <a:extLst>
              <a:ext uri="{FF2B5EF4-FFF2-40B4-BE49-F238E27FC236}">
                <a16:creationId xmlns:a16="http://schemas.microsoft.com/office/drawing/2014/main" id="{1CCEB58A-5E84-4236-9F65-DA1EB364121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400918" y="4340940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7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78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66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виток: горизонтальный 3">
            <a:extLst>
              <a:ext uri="{FF2B5EF4-FFF2-40B4-BE49-F238E27FC236}">
                <a16:creationId xmlns:a16="http://schemas.microsoft.com/office/drawing/2014/main" id="{28E9FB65-60FB-419B-B74A-853B6F14F337}"/>
              </a:ext>
            </a:extLst>
          </p:cNvPr>
          <p:cNvSpPr/>
          <p:nvPr/>
        </p:nvSpPr>
        <p:spPr>
          <a:xfrm>
            <a:off x="1228725" y="120910"/>
            <a:ext cx="9734550" cy="168269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Чайковский побоялся прийти на свой выпускной концерт и в связи с этим получил свой диплом только спустя пять лет.</a:t>
            </a: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6E5FB465-1C45-4747-900E-9ABA0597F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894" y="1970814"/>
            <a:ext cx="6422212" cy="4487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586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виток: горизонтальный 4">
            <a:extLst>
              <a:ext uri="{FF2B5EF4-FFF2-40B4-BE49-F238E27FC236}">
                <a16:creationId xmlns:a16="http://schemas.microsoft.com/office/drawing/2014/main" id="{08E1714B-125C-418E-9673-E0B34F321CAC}"/>
              </a:ext>
            </a:extLst>
          </p:cNvPr>
          <p:cNvSpPr/>
          <p:nvPr/>
        </p:nvSpPr>
        <p:spPr>
          <a:xfrm>
            <a:off x="800099" y="200333"/>
            <a:ext cx="10591800" cy="214312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Известнейший балет «Лебединое озеро» при жизни Чайковского с треском провалился, и только после смерти композитора балет обрел популярность.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54EFE4F0-1CCB-46AA-9804-D3DFE7E52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387" y="2343458"/>
            <a:ext cx="6209225" cy="4080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202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виток: горизонтальный 3">
            <a:extLst>
              <a:ext uri="{FF2B5EF4-FFF2-40B4-BE49-F238E27FC236}">
                <a16:creationId xmlns:a16="http://schemas.microsoft.com/office/drawing/2014/main" id="{50137C62-0412-4B21-8822-EB7294FF7104}"/>
              </a:ext>
            </a:extLst>
          </p:cNvPr>
          <p:cNvSpPr/>
          <p:nvPr/>
        </p:nvSpPr>
        <p:spPr>
          <a:xfrm>
            <a:off x="6200775" y="985837"/>
            <a:ext cx="5238750" cy="488632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Кроме русского языка, Чайковский владел французским, немецким, итальянским, латынью и английским, который начал учить в сорокалетнем возрасте.</a:t>
            </a:r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93B07DA8-4C2E-4F52-BA48-F4BD509EC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211262"/>
            <a:ext cx="3495675" cy="466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863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виток: горизонтальный 3">
            <a:extLst>
              <a:ext uri="{FF2B5EF4-FFF2-40B4-BE49-F238E27FC236}">
                <a16:creationId xmlns:a16="http://schemas.microsoft.com/office/drawing/2014/main" id="{96318718-D794-49B5-B171-488CB6DD078A}"/>
              </a:ext>
            </a:extLst>
          </p:cNvPr>
          <p:cNvSpPr/>
          <p:nvPr/>
        </p:nvSpPr>
        <p:spPr>
          <a:xfrm>
            <a:off x="1352549" y="161925"/>
            <a:ext cx="9705975" cy="13335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Библиотека Чайковского вмещала 1239 книг и нотных изданий.</a:t>
            </a:r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F4E2DA6B-98BE-431D-82D8-C17C53688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866249"/>
            <a:ext cx="7362825" cy="4310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391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виток: горизонтальный 3">
            <a:extLst>
              <a:ext uri="{FF2B5EF4-FFF2-40B4-BE49-F238E27FC236}">
                <a16:creationId xmlns:a16="http://schemas.microsoft.com/office/drawing/2014/main" id="{4733DC80-88C2-41F1-B03B-E317AB187CB9}"/>
              </a:ext>
            </a:extLst>
          </p:cNvPr>
          <p:cNvSpPr/>
          <p:nvPr/>
        </p:nvSpPr>
        <p:spPr>
          <a:xfrm>
            <a:off x="1128712" y="203712"/>
            <a:ext cx="9934575" cy="17907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Чайковский занимался не только сочинением музыки, но и музыкальной публицистикой. Он работал в таких газетах «Русские ведомости» и «Современная летопись».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08F2CD5F-7876-4927-A1CA-33045BA91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12" y="2227007"/>
            <a:ext cx="4742118" cy="4147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EE05E94D-CC5C-49D2-A167-F33F0F0EA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594" y="2227008"/>
            <a:ext cx="6002594" cy="4147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253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виток: горизонтальный 3">
            <a:extLst>
              <a:ext uri="{FF2B5EF4-FFF2-40B4-BE49-F238E27FC236}">
                <a16:creationId xmlns:a16="http://schemas.microsoft.com/office/drawing/2014/main" id="{9236D049-8736-4EA8-9675-D7C2396C70D6}"/>
              </a:ext>
            </a:extLst>
          </p:cNvPr>
          <p:cNvSpPr/>
          <p:nvPr/>
        </p:nvSpPr>
        <p:spPr>
          <a:xfrm>
            <a:off x="1338260" y="312789"/>
            <a:ext cx="9515475" cy="14668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Всю жизнь Чайковский собирал гербарии.</a:t>
            </a: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A3F12072-E289-4F71-AF85-E2B85EC3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77" y="1779639"/>
            <a:ext cx="5987845" cy="4191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1B7924-B3D1-429D-81E3-B828B0BFB3FF}"/>
              </a:ext>
            </a:extLst>
          </p:cNvPr>
          <p:cNvSpPr txBox="1"/>
          <p:nvPr/>
        </p:nvSpPr>
        <p:spPr>
          <a:xfrm>
            <a:off x="3639162" y="6105096"/>
            <a:ext cx="4913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«П. И. Чайковский. В поле» Е. А. Казанцев </a:t>
            </a:r>
          </a:p>
        </p:txBody>
      </p:sp>
    </p:spTree>
    <p:extLst>
      <p:ext uri="{BB962C8B-B14F-4D97-AF65-F5344CB8AC3E}">
        <p14:creationId xmlns:p14="http://schemas.microsoft.com/office/powerpoint/2010/main" val="770601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виток: вертикальный 4">
            <a:extLst>
              <a:ext uri="{FF2B5EF4-FFF2-40B4-BE49-F238E27FC236}">
                <a16:creationId xmlns:a16="http://schemas.microsoft.com/office/drawing/2014/main" id="{B7EBB573-3798-4713-9818-2502CF96ABE9}"/>
              </a:ext>
            </a:extLst>
          </p:cNvPr>
          <p:cNvSpPr/>
          <p:nvPr/>
        </p:nvSpPr>
        <p:spPr>
          <a:xfrm>
            <a:off x="1390650" y="1905000"/>
            <a:ext cx="4067176" cy="360521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«Там, где слова бессильны, является во всеоружии своем более красноречивый язык, музыка»</a:t>
            </a:r>
          </a:p>
          <a:p>
            <a:pPr algn="ctr"/>
            <a:endParaRPr lang="ru-RU" sz="2400" b="1" dirty="0"/>
          </a:p>
          <a:p>
            <a:pPr algn="ctr"/>
            <a:r>
              <a:rPr lang="ru-RU" sz="2400" b="1" dirty="0"/>
              <a:t>© П. И. Чайковский</a:t>
            </a: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D0EC1DD9-8D31-41CF-98E6-E3E90BE8E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5625" y="692149"/>
            <a:ext cx="4105276" cy="5473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774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4">
  <a:themeElements>
    <a:clrScheme name="Custom 8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94ADA2"/>
      </a:accent1>
      <a:accent2>
        <a:srgbClr val="E2D0B2"/>
      </a:accent2>
      <a:accent3>
        <a:srgbClr val="A5A5A5"/>
      </a:accent3>
      <a:accent4>
        <a:srgbClr val="F1B8BC"/>
      </a:accent4>
      <a:accent5>
        <a:srgbClr val="9CB0D3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4" id="{B0D2CB89-E80B-4BE5-822A-7DE1106B7991}" vid="{D6627F6F-9A60-43CB-804B-3E7E012CC0B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Тема14</Template>
  <TotalTime>440</TotalTime>
  <Words>603</Words>
  <Application>Microsoft Office PowerPoint</Application>
  <PresentationFormat>Широкоэкранный</PresentationFormat>
  <Paragraphs>70</Paragraphs>
  <Slides>26</Slides>
  <Notes>1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Bahnschrift</vt:lpstr>
      <vt:lpstr>Calibri</vt:lpstr>
      <vt:lpstr>Calibri Light</vt:lpstr>
      <vt:lpstr>Тема14</vt:lpstr>
      <vt:lpstr>«Петр Ильич Чайковский»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«Похороны куклы»</vt:lpstr>
      <vt:lpstr>«Похороны куклы»</vt:lpstr>
      <vt:lpstr>«Камаринская»</vt:lpstr>
      <vt:lpstr>«Камаринская»</vt:lpstr>
      <vt:lpstr>«Полька»</vt:lpstr>
      <vt:lpstr>«Полька»</vt:lpstr>
      <vt:lpstr>«Итальянская песенка»</vt:lpstr>
      <vt:lpstr>«Итальянская песенка»</vt:lpstr>
      <vt:lpstr>«Старинная французская песенка»</vt:lpstr>
      <vt:lpstr>«Старинная французская песенка»</vt:lpstr>
      <vt:lpstr>«Немецкая песенка»</vt:lpstr>
      <vt:lpstr>«Немецкая песенка»</vt:lpstr>
      <vt:lpstr>Интеллектуальная викторина</vt:lpstr>
      <vt:lpstr>Интеллектуальная викторина</vt:lpstr>
      <vt:lpstr>Интеллектуальная викторина</vt:lpstr>
      <vt:lpstr>Музыкальная викторина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«Петр Ильич Чайковский»</dc:title>
  <dc:creator>Лена Давыдова</dc:creator>
  <cp:lastModifiedBy>Лена Давыдова</cp:lastModifiedBy>
  <cp:revision>28</cp:revision>
  <dcterms:created xsi:type="dcterms:W3CDTF">2024-10-31T15:06:30Z</dcterms:created>
  <dcterms:modified xsi:type="dcterms:W3CDTF">2025-03-03T13:42:28Z</dcterms:modified>
</cp:coreProperties>
</file>