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68" r:id="rId4"/>
    <p:sldId id="257" r:id="rId5"/>
    <p:sldId id="258" r:id="rId6"/>
    <p:sldId id="259" r:id="rId7"/>
    <p:sldId id="260" r:id="rId8"/>
    <p:sldId id="261" r:id="rId9"/>
    <p:sldId id="269" r:id="rId10"/>
    <p:sldId id="274" r:id="rId11"/>
    <p:sldId id="271" r:id="rId12"/>
    <p:sldId id="273" r:id="rId13"/>
    <p:sldId id="272" r:id="rId14"/>
    <p:sldId id="270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39" autoAdjust="0"/>
  </p:normalViewPr>
  <p:slideViewPr>
    <p:cSldViewPr>
      <p:cViewPr varScale="1">
        <p:scale>
          <a:sx n="106" d="100"/>
          <a:sy n="106" d="100"/>
        </p:scale>
        <p:origin x="165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D5FD0-BB96-40A5-9232-2D0DE78B5093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C2793-036F-43F9-ABDC-357DC37F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8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C2793-036F-43F9-ABDC-357DC37FBEC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1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C2793-036F-43F9-ABDC-357DC37FBEC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5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shulya\Desktop\урок фгос\50996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"/>
            <a:ext cx="9159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5661248"/>
            <a:ext cx="290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английского языка:</a:t>
            </a:r>
          </a:p>
          <a:p>
            <a:pPr algn="r"/>
            <a:r>
              <a:rPr lang="ru-RU" dirty="0"/>
              <a:t> </a:t>
            </a:r>
            <a:r>
              <a:rPr lang="ru-RU" dirty="0" err="1" smtClean="0"/>
              <a:t>Гурбанова</a:t>
            </a:r>
            <a:r>
              <a:rPr lang="ru-RU" dirty="0" smtClean="0"/>
              <a:t> Н. 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60312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Презентация на тему «Буквосочетании </a:t>
            </a:r>
            <a:r>
              <a:rPr lang="en-US" i="1" dirty="0" smtClean="0"/>
              <a:t>“</a:t>
            </a:r>
            <a:r>
              <a:rPr lang="en-US" i="1" dirty="0" err="1" smtClean="0"/>
              <a:t>sh</a:t>
            </a:r>
            <a:r>
              <a:rPr lang="en-US" i="1" dirty="0" smtClean="0"/>
              <a:t>, </a:t>
            </a:r>
            <a:r>
              <a:rPr lang="en-US" i="1" dirty="0" err="1" smtClean="0"/>
              <a:t>ch</a:t>
            </a:r>
            <a:r>
              <a:rPr lang="en-US" i="1" dirty="0" smtClean="0"/>
              <a:t>, </a:t>
            </a:r>
            <a:r>
              <a:rPr lang="en-US" i="1" dirty="0" err="1" smtClean="0"/>
              <a:t>th</a:t>
            </a:r>
            <a:r>
              <a:rPr lang="en-US" i="1" dirty="0" smtClean="0"/>
              <a:t>, </a:t>
            </a:r>
            <a:r>
              <a:rPr lang="en-US" i="1" dirty="0" err="1" smtClean="0"/>
              <a:t>ph</a:t>
            </a:r>
            <a:r>
              <a:rPr lang="en-US" i="1" dirty="0" smtClean="0"/>
              <a:t>”</a:t>
            </a:r>
            <a:r>
              <a:rPr lang="ru-RU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Spotlight 2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27809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000" dirty="0" smtClean="0"/>
              <a:t>Letter blends, part 2.</a:t>
            </a:r>
            <a:endParaRPr lang="ru-RU" sz="7000" dirty="0"/>
          </a:p>
        </p:txBody>
      </p:sp>
    </p:spTree>
    <p:extLst>
      <p:ext uri="{BB962C8B-B14F-4D97-AF65-F5344CB8AC3E}">
        <p14:creationId xmlns:p14="http://schemas.microsoft.com/office/powerpoint/2010/main" val="13227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shulya\Desktop\урок фгос\50996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"/>
            <a:ext cx="9159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-243408"/>
            <a:ext cx="11305256" cy="5128985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 pupils!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b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you </a:t>
            </a:r>
            <a:b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today? –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25523"/>
          <a:stretch/>
        </p:blipFill>
        <p:spPr>
          <a:xfrm>
            <a:off x="1259632" y="3501008"/>
            <a:ext cx="7332496" cy="30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shulya\Desktop\урок фгос\50996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536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First, let's remember the </a:t>
            </a:r>
            <a:r>
              <a:rPr lang="en-US" dirty="0" smtClean="0"/>
              <a:t>letter.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Repeat</a:t>
            </a:r>
            <a:r>
              <a:rPr lang="ru-RU" b="1" dirty="0" smtClean="0"/>
              <a:t> </a:t>
            </a:r>
            <a:r>
              <a:rPr lang="en-US" b="1" dirty="0" smtClean="0"/>
              <a:t>with me</a:t>
            </a:r>
            <a:endParaRPr lang="ru-RU" b="1" dirty="0"/>
          </a:p>
        </p:txBody>
      </p:sp>
      <p:pic>
        <p:nvPicPr>
          <p:cNvPr id="2050" name="Picture 2" descr="C:\Users\Reshulya\Desktop\урок фгос\angliyskiy-alfavit-dlya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50918"/>
            <a:ext cx="6931134" cy="46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shulya\Desktop\урок фгос\50996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5" y="0"/>
            <a:ext cx="9159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576064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Our topic today </a:t>
            </a:r>
            <a:r>
              <a:rPr lang="en-US" dirty="0" smtClean="0"/>
              <a:t>is</a:t>
            </a:r>
            <a:br>
              <a:rPr lang="en-US" dirty="0" smtClean="0"/>
            </a:br>
            <a:r>
              <a:rPr lang="en-US" dirty="0" smtClean="0"/>
              <a:t>               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 blends”!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955564"/>
            <a:ext cx="7540303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6000" dirty="0">
                <a:solidFill>
                  <a:schemeClr val="accent1"/>
                </a:solidFill>
              </a:rPr>
              <a:t>Наша сегодняшняя тема</a:t>
            </a:r>
            <a:endParaRPr lang="en-US" sz="6000" dirty="0">
              <a:solidFill>
                <a:schemeClr val="accent1"/>
              </a:solidFill>
            </a:endParaRPr>
          </a:p>
          <a:p>
            <a:pPr algn="r"/>
            <a:r>
              <a:rPr lang="en-US" sz="6000" dirty="0">
                <a:solidFill>
                  <a:schemeClr val="accent1"/>
                </a:solidFill>
              </a:rPr>
              <a:t> </a:t>
            </a:r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Буквосочетания</a:t>
            </a:r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</a:t>
            </a:r>
            <a:r>
              <a:rPr lang="ru-RU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4653136"/>
            <a:ext cx="8148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First, let's </a:t>
            </a:r>
            <a:r>
              <a:rPr lang="en-US" sz="4000" dirty="0"/>
              <a:t>repeat the letter blends </a:t>
            </a:r>
            <a:endParaRPr lang="en-US" sz="4000" dirty="0" smtClean="0"/>
          </a:p>
          <a:p>
            <a:pPr algn="r"/>
            <a:r>
              <a:rPr lang="en-US" sz="5000" dirty="0" smtClean="0"/>
              <a:t>“</a:t>
            </a:r>
            <a:r>
              <a:rPr lang="en-US" sz="5000" dirty="0" err="1">
                <a:solidFill>
                  <a:srgbClr val="0070C0"/>
                </a:solidFill>
              </a:rPr>
              <a:t>sh</a:t>
            </a:r>
            <a:r>
              <a:rPr lang="en-US" sz="5000" dirty="0"/>
              <a:t>” </a:t>
            </a:r>
            <a:r>
              <a:rPr lang="en-US" sz="4000" dirty="0"/>
              <a:t>and</a:t>
            </a:r>
            <a:r>
              <a:rPr lang="en-US" sz="5000" dirty="0"/>
              <a:t> “</a:t>
            </a:r>
            <a:r>
              <a:rPr lang="en-US" sz="5000" dirty="0" err="1">
                <a:solidFill>
                  <a:srgbClr val="92D050"/>
                </a:solidFill>
              </a:rPr>
              <a:t>ch</a:t>
            </a:r>
            <a:r>
              <a:rPr lang="en-US" sz="5000" dirty="0" smtClean="0"/>
              <a:t>"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2979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339752" y="418058"/>
            <a:ext cx="2160240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sheep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1600" y="3861048"/>
            <a:ext cx="2016224" cy="1916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ship</a:t>
            </a:r>
          </a:p>
        </p:txBody>
      </p:sp>
      <p:sp>
        <p:nvSpPr>
          <p:cNvPr id="7" name="Овал 6"/>
          <p:cNvSpPr/>
          <p:nvPr/>
        </p:nvSpPr>
        <p:spPr>
          <a:xfrm>
            <a:off x="5940152" y="1052736"/>
            <a:ext cx="231804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cheese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18382" y="5229200"/>
            <a:ext cx="1882083" cy="17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chick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71456" y="3173485"/>
            <a:ext cx="187220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92D050"/>
                </a:solidFill>
              </a:rPr>
              <a:t>fish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214516" y="3667336"/>
            <a:ext cx="1451272" cy="11521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sh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239852" y="2866330"/>
            <a:ext cx="1512168" cy="12693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ch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14516" y="5294234"/>
            <a:ext cx="2600995" cy="1594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Chicken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3" name="Прямая со стрелкой 2"/>
          <p:cNvCxnSpPr>
            <a:stCxn id="6" idx="6"/>
          </p:cNvCxnSpPr>
          <p:nvPr/>
        </p:nvCxnSpPr>
        <p:spPr>
          <a:xfrm flipV="1">
            <a:off x="2987824" y="4653136"/>
            <a:ext cx="2301478" cy="166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5"/>
          </p:cNvCxnSpPr>
          <p:nvPr/>
        </p:nvCxnSpPr>
        <p:spPr>
          <a:xfrm>
            <a:off x="4183632" y="2200476"/>
            <a:ext cx="1436651" cy="18619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457272" y="4101244"/>
            <a:ext cx="846789" cy="3823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488560" y="2327519"/>
            <a:ext cx="1483915" cy="1245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0"/>
          </p:cNvCxnSpPr>
          <p:nvPr/>
        </p:nvCxnSpPr>
        <p:spPr>
          <a:xfrm flipH="1" flipV="1">
            <a:off x="3820903" y="4135686"/>
            <a:ext cx="138521" cy="1093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488560" y="4145593"/>
            <a:ext cx="1278806" cy="1227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Буквосочетание </a:t>
            </a:r>
            <a:r>
              <a:rPr lang="en-US" sz="6000" dirty="0" smtClean="0">
                <a:solidFill>
                  <a:srgbClr val="7030A0"/>
                </a:solidFill>
              </a:rPr>
              <a:t>“</a:t>
            </a:r>
            <a:r>
              <a:rPr lang="en-US" sz="6000" b="1" dirty="0" err="1" smtClean="0">
                <a:solidFill>
                  <a:srgbClr val="7030A0"/>
                </a:solidFill>
              </a:rPr>
              <a:t>th</a:t>
            </a:r>
            <a:r>
              <a:rPr lang="en-US" sz="6000" b="1" dirty="0" smtClean="0">
                <a:solidFill>
                  <a:srgbClr val="7030A0"/>
                </a:solidFill>
              </a:rPr>
              <a:t>”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t </a:t>
            </a:r>
            <a:r>
              <a:rPr lang="de-DE" dirty="0"/>
              <a:t>[</a:t>
            </a:r>
            <a:r>
              <a:rPr lang="de-DE" dirty="0" err="1"/>
              <a:t>ti</a:t>
            </a:r>
            <a:r>
              <a:rPr lang="de-DE" dirty="0" smtClean="0"/>
              <a:t>:] </a:t>
            </a:r>
            <a:r>
              <a:rPr lang="en-US" dirty="0" smtClean="0"/>
              <a:t>– tree</a:t>
            </a:r>
            <a:endParaRPr lang="en-US" dirty="0"/>
          </a:p>
          <a:p>
            <a:pPr algn="ctr"/>
            <a:r>
              <a:rPr lang="en-US" dirty="0"/>
              <a:t>h </a:t>
            </a:r>
            <a:r>
              <a:rPr lang="de-DE" dirty="0"/>
              <a:t>[</a:t>
            </a:r>
            <a:r>
              <a:rPr lang="de-DE" dirty="0" err="1"/>
              <a:t>eɪtʃ</a:t>
            </a:r>
            <a:r>
              <a:rPr lang="de-DE" dirty="0"/>
              <a:t>]</a:t>
            </a:r>
            <a:r>
              <a:rPr lang="ru-RU" dirty="0"/>
              <a:t> </a:t>
            </a:r>
            <a:r>
              <a:rPr lang="en-US" dirty="0"/>
              <a:t>– horse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sz="4800" b="1" dirty="0" smtClean="0"/>
              <a:t>t </a:t>
            </a:r>
            <a:r>
              <a:rPr lang="en-US" sz="4800" b="1" dirty="0"/>
              <a:t>+ h = </a:t>
            </a:r>
            <a:r>
              <a:rPr lang="en-US" sz="4800" b="1" dirty="0" err="1">
                <a:solidFill>
                  <a:srgbClr val="7030A0"/>
                </a:solidFill>
              </a:rPr>
              <a:t>th</a:t>
            </a:r>
            <a:r>
              <a:rPr lang="en-US" sz="4800" b="1" dirty="0"/>
              <a:t> </a:t>
            </a:r>
            <a:r>
              <a:rPr lang="de-DE" sz="4800" b="1" dirty="0"/>
              <a:t>[ð] </a:t>
            </a:r>
            <a:r>
              <a:rPr lang="ru-RU" sz="4800" b="1" dirty="0"/>
              <a:t>либо [</a:t>
            </a:r>
            <a:r>
              <a:rPr lang="el-GR" sz="4800" b="1" dirty="0"/>
              <a:t>θ]</a:t>
            </a:r>
            <a:r>
              <a:rPr lang="en-US" sz="4800" b="1" dirty="0"/>
              <a:t> </a:t>
            </a:r>
            <a:r>
              <a:rPr lang="ru-RU" sz="4800" b="1" dirty="0"/>
              <a:t>звучит как </a:t>
            </a:r>
            <a:r>
              <a:rPr lang="ru-RU" sz="4800" b="1" dirty="0" smtClean="0"/>
              <a:t>«</a:t>
            </a:r>
            <a:r>
              <a:rPr lang="ru-RU" sz="4800" b="1" dirty="0"/>
              <a:t>з</a:t>
            </a:r>
            <a:r>
              <a:rPr lang="ru-RU" sz="4800" b="1" dirty="0" smtClean="0"/>
              <a:t>»</a:t>
            </a:r>
            <a:endParaRPr lang="ru-RU" sz="48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800" b="1" dirty="0"/>
              <a:t>Repeat after </a:t>
            </a:r>
            <a:r>
              <a:rPr lang="en-US" sz="4800" b="1" dirty="0" smtClean="0"/>
              <a:t>me</a:t>
            </a:r>
            <a:r>
              <a:rPr lang="en-US" sz="4000" b="1" dirty="0" smtClean="0"/>
              <a:t>:</a:t>
            </a:r>
            <a:endParaRPr lang="en-US" sz="4000" b="1" dirty="0"/>
          </a:p>
          <a:p>
            <a:pPr marL="0" indent="0" algn="r">
              <a:buNone/>
            </a:pPr>
            <a:r>
              <a:rPr lang="en-US" sz="5200" dirty="0" smtClean="0">
                <a:solidFill>
                  <a:srgbClr val="7030A0"/>
                </a:solidFill>
              </a:rPr>
              <a:t>th</a:t>
            </a:r>
            <a:r>
              <a:rPr lang="en-US" sz="5200" dirty="0" smtClean="0"/>
              <a:t>e, </a:t>
            </a:r>
            <a:r>
              <a:rPr lang="en-US" sz="5200" dirty="0" smtClean="0">
                <a:solidFill>
                  <a:srgbClr val="7030A0"/>
                </a:solidFill>
              </a:rPr>
              <a:t>th</a:t>
            </a:r>
            <a:r>
              <a:rPr lang="en-US" sz="5200" dirty="0" smtClean="0"/>
              <a:t>en, </a:t>
            </a:r>
            <a:r>
              <a:rPr lang="en-US" sz="5200" dirty="0" smtClean="0">
                <a:solidFill>
                  <a:srgbClr val="7030A0"/>
                </a:solidFill>
              </a:rPr>
              <a:t>th</a:t>
            </a:r>
            <a:r>
              <a:rPr lang="en-US" sz="5200" dirty="0" smtClean="0"/>
              <a:t>umb,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300" dirty="0">
                <a:solidFill>
                  <a:srgbClr val="7030A0"/>
                </a:solidFill>
              </a:rPr>
              <a:t>th</a:t>
            </a:r>
            <a:r>
              <a:rPr lang="en-US" sz="4300" dirty="0"/>
              <a:t>umb – </a:t>
            </a:r>
            <a:r>
              <a:rPr lang="ru-RU" sz="4300" dirty="0"/>
              <a:t>большой </a:t>
            </a:r>
            <a:r>
              <a:rPr lang="ru-RU" sz="4300" dirty="0" smtClean="0"/>
              <a:t>палец</a:t>
            </a:r>
          </a:p>
          <a:p>
            <a:pPr marL="0" indent="0" algn="ctr">
              <a:buNone/>
            </a:pPr>
            <a:endParaRPr lang="ru-RU" sz="4300" dirty="0"/>
          </a:p>
          <a:p>
            <a:pPr algn="ctr"/>
            <a:r>
              <a:rPr lang="en-US" sz="4300" dirty="0" smtClean="0">
                <a:solidFill>
                  <a:srgbClr val="7030A0"/>
                </a:solidFill>
              </a:rPr>
              <a:t>th</a:t>
            </a:r>
            <a:r>
              <a:rPr lang="en-US" sz="4300" dirty="0" smtClean="0"/>
              <a:t>imble </a:t>
            </a:r>
            <a:r>
              <a:rPr lang="en-US" sz="4300" dirty="0"/>
              <a:t>– </a:t>
            </a:r>
            <a:r>
              <a:rPr lang="ru-RU" sz="4300" dirty="0" smtClean="0"/>
              <a:t>наперсток</a:t>
            </a:r>
            <a:endParaRPr lang="ru-RU" sz="4300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Важно: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Буквосочетание </a:t>
            </a: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en-US" dirty="0" err="1" smtClean="0">
                <a:solidFill>
                  <a:srgbClr val="7030A0"/>
                </a:solidFill>
              </a:rPr>
              <a:t>th</a:t>
            </a:r>
            <a:r>
              <a:rPr lang="ru-RU" dirty="0" smtClean="0">
                <a:solidFill>
                  <a:srgbClr val="7030A0"/>
                </a:solidFill>
              </a:rPr>
              <a:t>» </a:t>
            </a:r>
            <a:r>
              <a:rPr lang="ru-RU" dirty="0">
                <a:solidFill>
                  <a:schemeClr val="tx2"/>
                </a:solidFill>
              </a:rPr>
              <a:t>произносится </a:t>
            </a:r>
            <a:r>
              <a:rPr lang="ru-RU" dirty="0" smtClean="0">
                <a:solidFill>
                  <a:schemeClr val="tx2"/>
                </a:solidFill>
              </a:rPr>
              <a:t>по-разному</a:t>
            </a:r>
            <a:r>
              <a:rPr lang="ru-RU" dirty="0">
                <a:solidFill>
                  <a:schemeClr val="tx2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3400" u="sng" dirty="0" smtClean="0">
                <a:solidFill>
                  <a:schemeClr val="tx2"/>
                </a:solidFill>
              </a:rPr>
              <a:t>глухой </a:t>
            </a:r>
            <a:r>
              <a:rPr lang="ru-RU" sz="3400" u="sng" dirty="0">
                <a:solidFill>
                  <a:schemeClr val="tx2"/>
                </a:solidFill>
              </a:rPr>
              <a:t>(без голоса</a:t>
            </a:r>
            <a:r>
              <a:rPr lang="ru-RU" sz="3400" u="sng" dirty="0" smtClean="0">
                <a:solidFill>
                  <a:schemeClr val="tx2"/>
                </a:solidFill>
              </a:rPr>
              <a:t>) как в слове</a:t>
            </a:r>
            <a:r>
              <a:rPr lang="en-US" sz="3400" u="sng" dirty="0" smtClean="0">
                <a:solidFill>
                  <a:schemeClr val="tx2"/>
                </a:solidFill>
              </a:rPr>
              <a:t> </a:t>
            </a:r>
            <a:r>
              <a:rPr lang="ru-RU" sz="3400" u="sng" dirty="0" smtClean="0">
                <a:solidFill>
                  <a:schemeClr val="tx2"/>
                </a:solidFill>
              </a:rPr>
              <a:t>«</a:t>
            </a:r>
            <a:r>
              <a:rPr lang="en-US" sz="3400" u="sng" dirty="0" smtClean="0">
                <a:solidFill>
                  <a:srgbClr val="7030A0"/>
                </a:solidFill>
              </a:rPr>
              <a:t>th</a:t>
            </a:r>
            <a:r>
              <a:rPr lang="en-US" sz="3400" u="sng" dirty="0" smtClean="0">
                <a:solidFill>
                  <a:schemeClr val="tx2"/>
                </a:solidFill>
              </a:rPr>
              <a:t>en</a:t>
            </a:r>
            <a:r>
              <a:rPr lang="ru-RU" sz="3400" u="sng" dirty="0" smtClean="0">
                <a:solidFill>
                  <a:schemeClr val="tx2"/>
                </a:solidFill>
              </a:rPr>
              <a:t>» —[</a:t>
            </a:r>
            <a:r>
              <a:rPr lang="ru-RU" sz="3400" u="sng" dirty="0">
                <a:solidFill>
                  <a:schemeClr val="tx2"/>
                </a:solidFill>
              </a:rPr>
              <a:t>Ө] </a:t>
            </a:r>
            <a:endParaRPr lang="ru-RU" sz="3400" u="sng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ru-RU" sz="3400" u="sng" dirty="0" smtClean="0">
                <a:solidFill>
                  <a:schemeClr val="tx2"/>
                </a:solidFill>
              </a:rPr>
              <a:t>и </a:t>
            </a:r>
            <a:r>
              <a:rPr lang="ru-RU" sz="3400" u="sng" dirty="0">
                <a:solidFill>
                  <a:schemeClr val="tx2"/>
                </a:solidFill>
              </a:rPr>
              <a:t>звонкий (с голосом</a:t>
            </a:r>
            <a:r>
              <a:rPr lang="ru-RU" sz="3400" u="sng" dirty="0" smtClean="0">
                <a:solidFill>
                  <a:schemeClr val="tx2"/>
                </a:solidFill>
              </a:rPr>
              <a:t>)</a:t>
            </a:r>
            <a:r>
              <a:rPr lang="en-US" sz="3400" u="sng" dirty="0" smtClean="0">
                <a:solidFill>
                  <a:schemeClr val="tx2"/>
                </a:solidFill>
              </a:rPr>
              <a:t> </a:t>
            </a:r>
            <a:r>
              <a:rPr lang="ru-RU" sz="3400" u="sng" dirty="0" smtClean="0">
                <a:solidFill>
                  <a:schemeClr val="tx2"/>
                </a:solidFill>
              </a:rPr>
              <a:t>«</a:t>
            </a:r>
            <a:r>
              <a:rPr lang="en-US" sz="3400" u="sng" dirty="0" smtClean="0">
                <a:solidFill>
                  <a:srgbClr val="7030A0"/>
                </a:solidFill>
              </a:rPr>
              <a:t>th</a:t>
            </a:r>
            <a:r>
              <a:rPr lang="en-US" sz="3400" u="sng" dirty="0" smtClean="0">
                <a:solidFill>
                  <a:schemeClr val="tx2"/>
                </a:solidFill>
              </a:rPr>
              <a:t>e</a:t>
            </a:r>
            <a:r>
              <a:rPr lang="ru-RU" sz="3400" u="sng" dirty="0" smtClean="0">
                <a:solidFill>
                  <a:schemeClr val="tx2"/>
                </a:solidFill>
              </a:rPr>
              <a:t>» </a:t>
            </a:r>
            <a:r>
              <a:rPr lang="ru-RU" sz="3400" u="sng" dirty="0">
                <a:solidFill>
                  <a:schemeClr val="tx2"/>
                </a:solidFill>
              </a:rPr>
              <a:t>— [ð]</a:t>
            </a:r>
          </a:p>
          <a:p>
            <a:pPr marL="0" indent="0" algn="r">
              <a:buNone/>
            </a:pP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8195" name="Picture 3" descr="I:\YandexDisk\Скриншоты\2016-01-19 21-49-02 Скриншот экрана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19" y="188640"/>
            <a:ext cx="165830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YandexDisk\Скриншоты\2016-01-19 21-49-02 Скриншот экра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5147"/>
            <a:ext cx="1373266" cy="15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1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Буквосочетание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</a:rPr>
              <a:t>ph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p </a:t>
            </a:r>
            <a:r>
              <a:rPr lang="de-DE" dirty="0"/>
              <a:t>[</a:t>
            </a:r>
            <a:r>
              <a:rPr lang="de-DE" dirty="0" err="1"/>
              <a:t>pi</a:t>
            </a:r>
            <a:r>
              <a:rPr lang="de-DE" dirty="0" smtClean="0"/>
              <a:t>:] </a:t>
            </a:r>
            <a:r>
              <a:rPr lang="en-US" dirty="0" smtClean="0">
                <a:solidFill>
                  <a:prstClr val="black"/>
                </a:solidFill>
              </a:rPr>
              <a:t>– pin</a:t>
            </a:r>
            <a:endParaRPr lang="en-US" dirty="0">
              <a:solidFill>
                <a:prstClr val="black"/>
              </a:solidFill>
            </a:endParaRP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h </a:t>
            </a:r>
            <a:r>
              <a:rPr lang="de-DE" dirty="0">
                <a:solidFill>
                  <a:prstClr val="black"/>
                </a:solidFill>
              </a:rPr>
              <a:t>[</a:t>
            </a:r>
            <a:r>
              <a:rPr lang="de-DE" dirty="0" err="1">
                <a:solidFill>
                  <a:prstClr val="black"/>
                </a:solidFill>
              </a:rPr>
              <a:t>eɪtʃ</a:t>
            </a:r>
            <a:r>
              <a:rPr lang="de-DE" dirty="0">
                <a:solidFill>
                  <a:prstClr val="black"/>
                </a:solidFill>
              </a:rPr>
              <a:t>]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– horse</a:t>
            </a:r>
          </a:p>
          <a:p>
            <a:pPr marL="0" lvl="0" indent="0" algn="ctr">
              <a:buNone/>
            </a:pPr>
            <a:endParaRPr lang="en-US" sz="3000" dirty="0">
              <a:solidFill>
                <a:prstClr val="black"/>
              </a:solidFill>
            </a:endParaRPr>
          </a:p>
          <a:p>
            <a:pPr lvl="0" algn="ctr"/>
            <a:r>
              <a:rPr lang="en-US" sz="4800" b="1" dirty="0" smtClean="0">
                <a:solidFill>
                  <a:prstClr val="black"/>
                </a:solidFill>
              </a:rPr>
              <a:t>p </a:t>
            </a:r>
            <a:r>
              <a:rPr lang="en-US" sz="4800" b="1" dirty="0">
                <a:solidFill>
                  <a:prstClr val="black"/>
                </a:solidFill>
              </a:rPr>
              <a:t>+ h =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ph</a:t>
            </a:r>
            <a:r>
              <a:rPr lang="en-US" sz="4800" b="1" dirty="0" smtClean="0">
                <a:solidFill>
                  <a:prstClr val="black"/>
                </a:solidFill>
              </a:rPr>
              <a:t> </a:t>
            </a:r>
            <a:r>
              <a:rPr lang="de-DE" sz="4800" b="1" dirty="0" smtClean="0">
                <a:solidFill>
                  <a:prstClr val="black"/>
                </a:solidFill>
              </a:rPr>
              <a:t>[f] </a:t>
            </a:r>
            <a:r>
              <a:rPr lang="ru-RU" sz="4800" b="1" dirty="0">
                <a:solidFill>
                  <a:prstClr val="black"/>
                </a:solidFill>
              </a:rPr>
              <a:t>звучит как </a:t>
            </a:r>
            <a:r>
              <a:rPr lang="ru-RU" sz="4800" b="1" dirty="0" smtClean="0">
                <a:solidFill>
                  <a:prstClr val="black"/>
                </a:solidFill>
              </a:rPr>
              <a:t>«ф»</a:t>
            </a:r>
            <a:endParaRPr lang="ru-RU" sz="48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US" sz="41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sz="4000" b="1" dirty="0"/>
              <a:t>Repeat after </a:t>
            </a:r>
            <a:r>
              <a:rPr lang="en-US" sz="4000" b="1" dirty="0" smtClean="0"/>
              <a:t>me</a:t>
            </a:r>
            <a:r>
              <a:rPr lang="en-US" sz="4100" b="1" dirty="0" smtClean="0">
                <a:solidFill>
                  <a:prstClr val="black"/>
                </a:solidFill>
              </a:rPr>
              <a:t>:</a:t>
            </a:r>
            <a:endParaRPr lang="en-US" sz="41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50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5000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5000" dirty="0" smtClean="0">
                <a:solidFill>
                  <a:prstClr val="black"/>
                </a:solidFill>
              </a:rPr>
              <a:t>oto, dol</a:t>
            </a:r>
            <a:r>
              <a:rPr lang="en-US" sz="5000" dirty="0" smtClean="0">
                <a:solidFill>
                  <a:schemeClr val="accent2">
                    <a:lumMod val="75000"/>
                  </a:schemeClr>
                </a:solidFill>
              </a:rPr>
              <a:t>ph</a:t>
            </a:r>
            <a:r>
              <a:rPr lang="en-US" sz="5000" dirty="0" smtClean="0">
                <a:solidFill>
                  <a:prstClr val="black"/>
                </a:solidFill>
              </a:rPr>
              <a:t>in, ele</a:t>
            </a:r>
            <a:r>
              <a:rPr lang="en-US" sz="5000" dirty="0" smtClean="0">
                <a:solidFill>
                  <a:schemeClr val="accent2">
                    <a:lumMod val="75000"/>
                  </a:schemeClr>
                </a:solidFill>
              </a:rPr>
              <a:t>ph</a:t>
            </a:r>
            <a:r>
              <a:rPr lang="en-US" sz="5000" dirty="0" smtClean="0">
                <a:solidFill>
                  <a:prstClr val="black"/>
                </a:solidFill>
              </a:rPr>
              <a:t>ant </a:t>
            </a:r>
            <a:endParaRPr lang="ru-RU" sz="5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5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4800" dirty="0" smtClean="0">
                <a:solidFill>
                  <a:prstClr val="black"/>
                </a:solidFill>
              </a:rPr>
              <a:t>oto – </a:t>
            </a:r>
            <a:r>
              <a:rPr lang="ru-RU" sz="4800" dirty="0" smtClean="0">
                <a:solidFill>
                  <a:prstClr val="black"/>
                </a:solidFill>
              </a:rPr>
              <a:t>фотография</a:t>
            </a:r>
            <a:endParaRPr lang="ru-RU" sz="4800" dirty="0">
              <a:solidFill>
                <a:prstClr val="black"/>
              </a:solidFill>
            </a:endParaRPr>
          </a:p>
          <a:p>
            <a:pPr lvl="0" algn="ctr"/>
            <a:r>
              <a:rPr lang="en-US" sz="4800" dirty="0">
                <a:solidFill>
                  <a:prstClr val="black"/>
                </a:solidFill>
              </a:rPr>
              <a:t>d</a:t>
            </a:r>
            <a:r>
              <a:rPr lang="en-US" sz="4800" dirty="0" smtClean="0">
                <a:solidFill>
                  <a:prstClr val="black"/>
                </a:solidFill>
              </a:rPr>
              <a:t>ol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ph</a:t>
            </a:r>
            <a:r>
              <a:rPr lang="en-US" sz="4800" dirty="0" smtClean="0">
                <a:solidFill>
                  <a:prstClr val="black"/>
                </a:solidFill>
              </a:rPr>
              <a:t>in – </a:t>
            </a:r>
            <a:r>
              <a:rPr lang="ru-RU" sz="4800" dirty="0" smtClean="0">
                <a:solidFill>
                  <a:prstClr val="black"/>
                </a:solidFill>
              </a:rPr>
              <a:t>дельфин</a:t>
            </a:r>
            <a:endParaRPr lang="ru-RU" sz="4800" dirty="0">
              <a:solidFill>
                <a:prstClr val="black"/>
              </a:solidFill>
            </a:endParaRPr>
          </a:p>
          <a:p>
            <a:pPr lvl="0" algn="ctr"/>
            <a:r>
              <a:rPr lang="en-US" sz="4800" dirty="0">
                <a:solidFill>
                  <a:prstClr val="black"/>
                </a:solidFill>
              </a:rPr>
              <a:t>e</a:t>
            </a:r>
            <a:r>
              <a:rPr lang="en-US" sz="4800" dirty="0" smtClean="0">
                <a:solidFill>
                  <a:prstClr val="black"/>
                </a:solidFill>
              </a:rPr>
              <a:t>le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ph</a:t>
            </a:r>
            <a:r>
              <a:rPr lang="en-US" sz="4800" dirty="0" smtClean="0">
                <a:solidFill>
                  <a:prstClr val="black"/>
                </a:solidFill>
              </a:rPr>
              <a:t>ant – </a:t>
            </a:r>
            <a:r>
              <a:rPr lang="ru-RU" sz="4800" dirty="0" smtClean="0">
                <a:solidFill>
                  <a:prstClr val="black"/>
                </a:solidFill>
              </a:rPr>
              <a:t>слон</a:t>
            </a:r>
            <a:endParaRPr lang="ru-RU" sz="4800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600" dirty="0">
                <a:solidFill>
                  <a:prstClr val="black"/>
                </a:solidFill>
              </a:rPr>
              <a:t>Важно:</a:t>
            </a:r>
          </a:p>
          <a:p>
            <a:pPr marL="0" lvl="0" indent="0" algn="ctr">
              <a:buNone/>
            </a:pPr>
            <a:r>
              <a:rPr lang="ru-RU" sz="2600" dirty="0">
                <a:solidFill>
                  <a:srgbClr val="1F497D"/>
                </a:solidFill>
              </a:rPr>
              <a:t>В английском языке существуют два способа </a:t>
            </a:r>
            <a:r>
              <a:rPr lang="ru-RU" sz="2600" dirty="0" smtClean="0">
                <a:solidFill>
                  <a:srgbClr val="1F497D"/>
                </a:solidFill>
              </a:rPr>
              <a:t>передачи </a:t>
            </a:r>
            <a:r>
              <a:rPr lang="ru-RU" sz="2600" u="sng" dirty="0" smtClean="0">
                <a:solidFill>
                  <a:srgbClr val="1F497D"/>
                </a:solidFill>
              </a:rPr>
              <a:t>звука </a:t>
            </a:r>
            <a:r>
              <a:rPr lang="ru-RU" sz="2600" u="sng" dirty="0">
                <a:solidFill>
                  <a:srgbClr val="1F497D"/>
                </a:solidFill>
              </a:rPr>
              <a:t>[f]: </a:t>
            </a:r>
            <a:r>
              <a:rPr lang="ru-RU" sz="2600" u="sng" dirty="0" smtClean="0">
                <a:solidFill>
                  <a:srgbClr val="1F497D"/>
                </a:solidFill>
              </a:rPr>
              <a:t>с </a:t>
            </a:r>
            <a:r>
              <a:rPr lang="ru-RU" sz="2600" u="sng" dirty="0">
                <a:solidFill>
                  <a:srgbClr val="1F497D"/>
                </a:solidFill>
              </a:rPr>
              <a:t>помощью буквы </a:t>
            </a:r>
            <a:r>
              <a:rPr lang="ru-RU" sz="2600" u="sng" dirty="0" smtClean="0">
                <a:solidFill>
                  <a:srgbClr val="1F497D"/>
                </a:solidFill>
              </a:rPr>
              <a:t>f «</a:t>
            </a:r>
            <a:r>
              <a:rPr lang="en-US" sz="2600" u="sng" dirty="0" smtClean="0">
                <a:solidFill>
                  <a:srgbClr val="1F497D"/>
                </a:solidFill>
              </a:rPr>
              <a:t>fish</a:t>
            </a:r>
            <a:r>
              <a:rPr lang="ru-RU" sz="2600" u="sng" dirty="0" smtClean="0">
                <a:solidFill>
                  <a:srgbClr val="1F497D"/>
                </a:solidFill>
              </a:rPr>
              <a:t>» </a:t>
            </a:r>
            <a:r>
              <a:rPr lang="ru-RU" sz="2600" u="sng" dirty="0">
                <a:solidFill>
                  <a:srgbClr val="1F497D"/>
                </a:solidFill>
              </a:rPr>
              <a:t>и с помощью буквосочетания </a:t>
            </a:r>
            <a:r>
              <a:rPr lang="ru-RU" sz="2600" u="sng" dirty="0" err="1" smtClean="0">
                <a:solidFill>
                  <a:schemeClr val="accent2">
                    <a:lumMod val="75000"/>
                  </a:schemeClr>
                </a:solidFill>
              </a:rPr>
              <a:t>ph</a:t>
            </a:r>
            <a:r>
              <a:rPr lang="en-US" sz="2600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u="sng" dirty="0" smtClean="0">
                <a:solidFill>
                  <a:srgbClr val="1F497D"/>
                </a:solidFill>
              </a:rPr>
              <a:t>«</a:t>
            </a:r>
            <a:r>
              <a:rPr lang="en-US" sz="2600" u="sng" dirty="0" smtClean="0">
                <a:solidFill>
                  <a:schemeClr val="accent2">
                    <a:lumMod val="75000"/>
                  </a:schemeClr>
                </a:solidFill>
              </a:rPr>
              <a:t>ph</a:t>
            </a:r>
            <a:r>
              <a:rPr lang="en-US" sz="2600" u="sng" dirty="0" smtClean="0">
                <a:solidFill>
                  <a:srgbClr val="1F497D"/>
                </a:solidFill>
              </a:rPr>
              <a:t>oto</a:t>
            </a:r>
            <a:r>
              <a:rPr lang="ru-RU" sz="2600" u="sng" dirty="0" smtClean="0">
                <a:solidFill>
                  <a:srgbClr val="1F497D"/>
                </a:solidFill>
              </a:rPr>
              <a:t>». </a:t>
            </a:r>
          </a:p>
          <a:p>
            <a:pPr marL="0" lvl="0" indent="0" algn="ctr">
              <a:buNone/>
            </a:pPr>
            <a:r>
              <a:rPr lang="ru-RU" sz="2600" dirty="0" smtClean="0">
                <a:solidFill>
                  <a:srgbClr val="1F497D"/>
                </a:solidFill>
              </a:rPr>
              <a:t>Правила </a:t>
            </a:r>
            <a:r>
              <a:rPr lang="ru-RU" sz="2600" dirty="0">
                <a:solidFill>
                  <a:srgbClr val="1F497D"/>
                </a:solidFill>
              </a:rPr>
              <a:t>не существует. И слова нужно </a:t>
            </a:r>
            <a:r>
              <a:rPr lang="ru-RU" sz="2600" dirty="0" smtClean="0">
                <a:solidFill>
                  <a:srgbClr val="1F497D"/>
                </a:solidFill>
              </a:rPr>
              <a:t>запоминать!</a:t>
            </a:r>
            <a:endParaRPr lang="ru-RU" sz="2600" dirty="0"/>
          </a:p>
        </p:txBody>
      </p:sp>
      <p:pic>
        <p:nvPicPr>
          <p:cNvPr id="10243" name="Picture 3" descr="I:\YandexDisk\Скриншоты\2016-01-19 21-59-12 Скриншот экрана - копия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6" y="116632"/>
            <a:ext cx="1698386" cy="16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YandexDisk\Скриншоты\2016-01-19 21-59-12 Скриншот экрана -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91569"/>
            <a:ext cx="1681138" cy="21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I:\YandexDisk\Скриншоты\2016-01-19 21-59-12 Скриншот экра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9" y="2547937"/>
            <a:ext cx="26098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task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89033" y="2687850"/>
            <a:ext cx="10945216" cy="348925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6600" dirty="0">
                <a:solidFill>
                  <a:srgbClr val="00B050"/>
                </a:solidFill>
              </a:rPr>
              <a:t>Выучить правила </a:t>
            </a:r>
            <a:endParaRPr lang="ru-RU" sz="66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00B050"/>
                </a:solidFill>
              </a:rPr>
              <a:t>буквосочетании </a:t>
            </a:r>
            <a:r>
              <a:rPr lang="en-US" sz="6600" dirty="0" smtClean="0">
                <a:solidFill>
                  <a:srgbClr val="00B050"/>
                </a:solidFill>
              </a:rPr>
              <a:t>“</a:t>
            </a:r>
            <a:r>
              <a:rPr lang="en-US" sz="6600" b="1" dirty="0" err="1">
                <a:solidFill>
                  <a:srgbClr val="7030A0"/>
                </a:solidFill>
              </a:rPr>
              <a:t>t</a:t>
            </a:r>
            <a:r>
              <a:rPr lang="en-US" sz="6600" b="1" dirty="0" err="1" smtClean="0">
                <a:solidFill>
                  <a:srgbClr val="7030A0"/>
                </a:solidFill>
              </a:rPr>
              <a:t>h</a:t>
            </a:r>
            <a:r>
              <a:rPr lang="en-US" sz="6600" dirty="0">
                <a:solidFill>
                  <a:srgbClr val="00B050"/>
                </a:solidFill>
              </a:rPr>
              <a:t>” </a:t>
            </a:r>
            <a:r>
              <a:rPr lang="ru-RU" sz="6600" dirty="0">
                <a:solidFill>
                  <a:srgbClr val="00B050"/>
                </a:solidFill>
              </a:rPr>
              <a:t>и</a:t>
            </a:r>
            <a:r>
              <a:rPr lang="en-US" sz="6600" dirty="0">
                <a:solidFill>
                  <a:srgbClr val="00B050"/>
                </a:solidFill>
              </a:rPr>
              <a:t> </a:t>
            </a:r>
            <a:r>
              <a:rPr lang="en-US" sz="6600" dirty="0" smtClean="0">
                <a:solidFill>
                  <a:srgbClr val="00B050"/>
                </a:solidFill>
              </a:rPr>
              <a:t>“</a:t>
            </a:r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</a:rPr>
              <a:t>ph</a:t>
            </a:r>
            <a:r>
              <a:rPr lang="en-US" sz="6600" dirty="0">
                <a:solidFill>
                  <a:srgbClr val="00B050"/>
                </a:solidFill>
              </a:rPr>
              <a:t>”</a:t>
            </a:r>
            <a:r>
              <a:rPr lang="ru-RU" sz="6600" dirty="0">
                <a:solidFill>
                  <a:srgbClr val="00B050"/>
                </a:solidFill>
              </a:rPr>
              <a:t>.</a:t>
            </a:r>
            <a:endParaRPr lang="en-US" sz="6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тетрадь</a:t>
            </a:r>
            <a:r>
              <a:rPr lang="en-US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</a:t>
            </a:r>
            <a:r>
              <a:rPr lang="ru-RU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987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shulya\Desktop\урок фгос\50996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"/>
            <a:ext cx="9159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8223871" cy="3927566"/>
          </a:xfrm>
        </p:spPr>
        <p:txBody>
          <a:bodyPr>
            <a:normAutofit/>
          </a:bodyPr>
          <a:lstStyle/>
          <a:p>
            <a:r>
              <a:rPr lang="en-US" sz="7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 pupils!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you today? –</a:t>
            </a:r>
            <a:r>
              <a:rPr lang="en-US" sz="6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25523"/>
          <a:stretch/>
        </p:blipFill>
        <p:spPr>
          <a:xfrm>
            <a:off x="1631992" y="3506000"/>
            <a:ext cx="7332496" cy="30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55679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 </a:t>
            </a:r>
            <a:endParaRPr lang="ru-RU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Reshulya\Desktop\урок фгос\W2Z9WBiP3Z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3397550" cy="477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shulya\Desktop\урок фгос\50996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06318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“Letter blends!”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852936"/>
            <a:ext cx="7704856" cy="1752600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accent1"/>
                </a:solidFill>
              </a:rPr>
              <a:t>Наша сегодняшняя </a:t>
            </a:r>
            <a:r>
              <a:rPr lang="ru-RU" sz="4000" dirty="0" smtClean="0">
                <a:solidFill>
                  <a:schemeClr val="accent1"/>
                </a:solidFill>
              </a:rPr>
              <a:t>тема</a:t>
            </a:r>
            <a:endParaRPr lang="en-US" sz="4000" dirty="0" smtClean="0">
              <a:solidFill>
                <a:schemeClr val="accent1"/>
              </a:solidFill>
            </a:endParaRPr>
          </a:p>
          <a:p>
            <a:pPr algn="r"/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Буквосочетания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</a:t>
            </a:r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908720"/>
            <a:ext cx="3852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Our topic today is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65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shulya\Desktop\урок фгос\50996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First, let's remember the </a:t>
            </a:r>
            <a:r>
              <a:rPr lang="en-US" dirty="0" smtClean="0"/>
              <a:t>letter.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Repeat</a:t>
            </a:r>
            <a:r>
              <a:rPr lang="ru-RU" b="1" dirty="0" smtClean="0"/>
              <a:t> </a:t>
            </a:r>
            <a:r>
              <a:rPr lang="en-US" b="1" dirty="0" smtClean="0"/>
              <a:t>with me</a:t>
            </a:r>
            <a:endParaRPr lang="ru-RU" b="1" dirty="0"/>
          </a:p>
        </p:txBody>
      </p:sp>
      <p:pic>
        <p:nvPicPr>
          <p:cNvPr id="2050" name="Picture 2" descr="C:\Users\Reshulya\Desktop\урок фгос\angliyskiy-alfavit-dlya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81772"/>
            <a:ext cx="7147158" cy="477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Буквосочетание </a:t>
            </a:r>
            <a:r>
              <a:rPr lang="en-US" sz="6000" b="1" dirty="0" err="1" smtClean="0">
                <a:solidFill>
                  <a:schemeClr val="accent1"/>
                </a:solidFill>
              </a:rPr>
              <a:t>sh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/>
              <a:t>s</a:t>
            </a:r>
            <a:r>
              <a:rPr lang="en-US" sz="3600" dirty="0" smtClean="0"/>
              <a:t> </a:t>
            </a:r>
            <a:r>
              <a:rPr lang="de-DE" sz="3600" dirty="0"/>
              <a:t>[es</a:t>
            </a:r>
            <a:r>
              <a:rPr lang="de-DE" sz="3600" dirty="0" smtClean="0"/>
              <a:t>]</a:t>
            </a:r>
            <a:r>
              <a:rPr lang="ru-RU" sz="3600" dirty="0" smtClean="0"/>
              <a:t> </a:t>
            </a:r>
            <a:r>
              <a:rPr lang="en-US" sz="3600" dirty="0" smtClean="0"/>
              <a:t>– snake </a:t>
            </a:r>
          </a:p>
          <a:p>
            <a:pPr algn="ctr"/>
            <a:r>
              <a:rPr lang="en-US" sz="3600" dirty="0" smtClean="0"/>
              <a:t>h </a:t>
            </a:r>
            <a:r>
              <a:rPr lang="de-DE" sz="3600" dirty="0"/>
              <a:t>[</a:t>
            </a:r>
            <a:r>
              <a:rPr lang="de-DE" sz="3600" dirty="0" err="1"/>
              <a:t>eɪtʃ</a:t>
            </a:r>
            <a:r>
              <a:rPr lang="de-DE" sz="3600" dirty="0" smtClean="0"/>
              <a:t>]</a:t>
            </a:r>
            <a:r>
              <a:rPr lang="ru-RU" sz="3600" dirty="0" smtClean="0"/>
              <a:t> </a:t>
            </a:r>
            <a:r>
              <a:rPr lang="en-US" sz="3600" dirty="0" smtClean="0"/>
              <a:t>– horse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sz="4800" b="1" dirty="0" smtClean="0"/>
              <a:t>s + h = </a:t>
            </a:r>
            <a:r>
              <a:rPr lang="en-US" sz="4800" b="1" dirty="0" err="1" smtClean="0"/>
              <a:t>sh</a:t>
            </a:r>
            <a:r>
              <a:rPr lang="en-US" sz="4800" b="1" dirty="0" smtClean="0"/>
              <a:t> </a:t>
            </a:r>
            <a:r>
              <a:rPr lang="de-DE" sz="4800" b="1" dirty="0"/>
              <a:t>[ʃ</a:t>
            </a:r>
            <a:r>
              <a:rPr lang="de-DE" sz="4800" b="1" dirty="0" smtClean="0"/>
              <a:t>] </a:t>
            </a:r>
            <a:r>
              <a:rPr lang="ru-RU" sz="4800" b="1" dirty="0" smtClean="0"/>
              <a:t>звучит как «ш»</a:t>
            </a:r>
            <a:endParaRPr lang="ru-RU" sz="4800" b="1" dirty="0"/>
          </a:p>
          <a:p>
            <a:pPr marL="0" indent="0" algn="ctr">
              <a:buNone/>
            </a:pPr>
            <a:endParaRPr lang="en-US" sz="3000" b="1" dirty="0" smtClean="0"/>
          </a:p>
          <a:p>
            <a:pPr marL="0" indent="0" algn="ctr">
              <a:buNone/>
            </a:pPr>
            <a:r>
              <a:rPr lang="en-US" sz="4400" b="1" i="1" dirty="0" smtClean="0"/>
              <a:t>Repeat after me: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tx2"/>
                </a:solidFill>
              </a:rPr>
              <a:t>s</a:t>
            </a:r>
            <a:r>
              <a:rPr lang="en-US" sz="5400" dirty="0" smtClean="0">
                <a:solidFill>
                  <a:schemeClr val="tx2"/>
                </a:solidFill>
              </a:rPr>
              <a:t>h</a:t>
            </a:r>
            <a:r>
              <a:rPr lang="en-US" sz="5400" dirty="0" smtClean="0"/>
              <a:t>eep, fi</a:t>
            </a:r>
            <a:r>
              <a:rPr lang="en-US" sz="5400" dirty="0" smtClean="0">
                <a:solidFill>
                  <a:schemeClr val="tx2"/>
                </a:solidFill>
              </a:rPr>
              <a:t>sh</a:t>
            </a:r>
            <a:r>
              <a:rPr lang="en-US" sz="5400" dirty="0" smtClean="0"/>
              <a:t>, </a:t>
            </a:r>
            <a:r>
              <a:rPr lang="en-US" sz="5400" dirty="0" smtClean="0">
                <a:solidFill>
                  <a:schemeClr val="tx2"/>
                </a:solidFill>
              </a:rPr>
              <a:t>sh</a:t>
            </a:r>
            <a:r>
              <a:rPr lang="en-US" sz="5400" dirty="0" smtClean="0"/>
              <a:t>ip </a:t>
            </a:r>
            <a:endParaRPr 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val="33938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s</a:t>
            </a:r>
            <a:r>
              <a:rPr lang="en-US" sz="4800" dirty="0" smtClean="0">
                <a:solidFill>
                  <a:schemeClr val="tx2"/>
                </a:solidFill>
              </a:rPr>
              <a:t>h</a:t>
            </a:r>
            <a:r>
              <a:rPr lang="en-US" sz="4800" dirty="0" smtClean="0"/>
              <a:t>eep – </a:t>
            </a:r>
            <a:r>
              <a:rPr lang="ru-RU" sz="4800" dirty="0" smtClean="0"/>
              <a:t>овца </a:t>
            </a:r>
          </a:p>
          <a:p>
            <a:pPr algn="ctr"/>
            <a:r>
              <a:rPr lang="en-US" sz="4800" dirty="0" smtClean="0"/>
              <a:t>fi</a:t>
            </a:r>
            <a:r>
              <a:rPr lang="en-US" sz="4800" dirty="0" smtClean="0">
                <a:solidFill>
                  <a:schemeClr val="tx2"/>
                </a:solidFill>
              </a:rPr>
              <a:t>sh</a:t>
            </a:r>
            <a:r>
              <a:rPr lang="en-US" sz="4800" dirty="0" smtClean="0"/>
              <a:t> – </a:t>
            </a:r>
            <a:r>
              <a:rPr lang="ru-RU" sz="4800" dirty="0" smtClean="0"/>
              <a:t>рыба </a:t>
            </a:r>
          </a:p>
          <a:p>
            <a:pPr algn="ctr"/>
            <a:r>
              <a:rPr lang="en-US" sz="4800" dirty="0" smtClean="0">
                <a:solidFill>
                  <a:schemeClr val="tx2"/>
                </a:solidFill>
              </a:rPr>
              <a:t>sh</a:t>
            </a:r>
            <a:r>
              <a:rPr lang="en-US" sz="4800" dirty="0" smtClean="0"/>
              <a:t>ip – </a:t>
            </a:r>
            <a:r>
              <a:rPr lang="ru-RU" sz="4800" dirty="0" smtClean="0"/>
              <a:t>корабль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Важно: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tx2"/>
                </a:solidFill>
              </a:rPr>
              <a:t>Буква </a:t>
            </a:r>
            <a:r>
              <a:rPr lang="ru-RU" u="sng" dirty="0" smtClean="0">
                <a:solidFill>
                  <a:schemeClr val="tx2"/>
                </a:solidFill>
              </a:rPr>
              <a:t>«i», как в слове «</a:t>
            </a:r>
            <a:r>
              <a:rPr lang="en-US" u="sng" dirty="0" smtClean="0">
                <a:solidFill>
                  <a:schemeClr val="tx2"/>
                </a:solidFill>
              </a:rPr>
              <a:t>ship</a:t>
            </a:r>
            <a:r>
              <a:rPr lang="ru-RU" u="sng" dirty="0" smtClean="0">
                <a:solidFill>
                  <a:schemeClr val="tx2"/>
                </a:solidFill>
              </a:rPr>
              <a:t>», </a:t>
            </a:r>
            <a:r>
              <a:rPr lang="ru-RU" u="sng" dirty="0">
                <a:solidFill>
                  <a:schemeClr val="tx2"/>
                </a:solidFill>
              </a:rPr>
              <a:t>читается </a:t>
            </a:r>
            <a:r>
              <a:rPr lang="ru-RU" u="sng" dirty="0" smtClean="0">
                <a:solidFill>
                  <a:schemeClr val="tx2"/>
                </a:solidFill>
              </a:rPr>
              <a:t>коротко</a:t>
            </a:r>
            <a:r>
              <a:rPr lang="ru-RU" dirty="0">
                <a:solidFill>
                  <a:schemeClr val="tx2"/>
                </a:solidFill>
              </a:rPr>
              <a:t>, с </a:t>
            </a:r>
            <a:r>
              <a:rPr lang="ru-RU" dirty="0" smtClean="0">
                <a:solidFill>
                  <a:schemeClr val="tx2"/>
                </a:solidFill>
              </a:rPr>
              <a:t>язычком </a:t>
            </a:r>
            <a:r>
              <a:rPr lang="ru-RU" dirty="0">
                <a:solidFill>
                  <a:schemeClr val="tx2"/>
                </a:solidFill>
              </a:rPr>
              <a:t>за нижними </a:t>
            </a:r>
            <a:r>
              <a:rPr lang="ru-RU" dirty="0" smtClean="0">
                <a:solidFill>
                  <a:schemeClr val="tx2"/>
                </a:solidFill>
              </a:rPr>
              <a:t>зубками.</a:t>
            </a:r>
          </a:p>
          <a:p>
            <a:pPr marL="0" indent="0" algn="r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tx2"/>
                </a:solidFill>
              </a:rPr>
              <a:t>А буквы </a:t>
            </a:r>
            <a:r>
              <a:rPr lang="ru-RU" u="sng" dirty="0" smtClean="0">
                <a:solidFill>
                  <a:schemeClr val="tx2"/>
                </a:solidFill>
              </a:rPr>
              <a:t>«</a:t>
            </a:r>
            <a:r>
              <a:rPr lang="ru-RU" u="sng" dirty="0" err="1" smtClean="0">
                <a:solidFill>
                  <a:schemeClr val="tx2"/>
                </a:solidFill>
              </a:rPr>
              <a:t>ee</a:t>
            </a:r>
            <a:r>
              <a:rPr lang="ru-RU" u="sng" dirty="0" smtClean="0">
                <a:solidFill>
                  <a:schemeClr val="tx2"/>
                </a:solidFill>
              </a:rPr>
              <a:t>», как в слове «</a:t>
            </a:r>
            <a:r>
              <a:rPr lang="en-US" u="sng" dirty="0" smtClean="0">
                <a:solidFill>
                  <a:schemeClr val="tx2"/>
                </a:solidFill>
              </a:rPr>
              <a:t>sheep</a:t>
            </a:r>
            <a:r>
              <a:rPr lang="ru-RU" u="sng" dirty="0" smtClean="0">
                <a:solidFill>
                  <a:schemeClr val="tx2"/>
                </a:solidFill>
              </a:rPr>
              <a:t>», дают долгий звук «и-и», </a:t>
            </a:r>
            <a:r>
              <a:rPr lang="ru-RU" dirty="0">
                <a:solidFill>
                  <a:schemeClr val="tx2"/>
                </a:solidFill>
              </a:rPr>
              <a:t>как при улыбке. 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098" name="Picture 2" descr="I:\YandexDisk\Скриншоты\2016-01-19 21-30-13 Скриншот экрана - копия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3962"/>
            <a:ext cx="1565151" cy="11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YandexDisk\Скриншоты\2016-01-19 21-30-13 Скриншот экрана -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73857"/>
            <a:ext cx="18002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YandexDisk\Скриншоты\2016-01-19 21-30-13 Скриншот экра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16832"/>
            <a:ext cx="20955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Буквосочетание </a:t>
            </a:r>
            <a:r>
              <a:rPr lang="ru-RU" sz="6000" b="1" dirty="0" smtClean="0">
                <a:solidFill>
                  <a:srgbClr val="92D050"/>
                </a:solidFill>
              </a:rPr>
              <a:t>с</a:t>
            </a:r>
            <a:r>
              <a:rPr lang="en-US" sz="6000" b="1" dirty="0" smtClean="0">
                <a:solidFill>
                  <a:srgbClr val="92D050"/>
                </a:solidFill>
              </a:rPr>
              <a:t>h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500" dirty="0"/>
              <a:t>с</a:t>
            </a:r>
            <a:r>
              <a:rPr lang="en-US" sz="3500" dirty="0" smtClean="0"/>
              <a:t> </a:t>
            </a:r>
            <a:r>
              <a:rPr lang="de-DE" sz="3500" dirty="0"/>
              <a:t>[si</a:t>
            </a:r>
            <a:r>
              <a:rPr lang="de-DE" sz="3500" dirty="0" smtClean="0"/>
              <a:t>:]</a:t>
            </a:r>
            <a:r>
              <a:rPr lang="ru-RU" sz="3500" dirty="0" smtClean="0"/>
              <a:t> </a:t>
            </a:r>
            <a:r>
              <a:rPr lang="en-US" sz="3500" dirty="0" smtClean="0"/>
              <a:t>– cat </a:t>
            </a:r>
            <a:endParaRPr lang="en-US" sz="3500" dirty="0"/>
          </a:p>
          <a:p>
            <a:pPr algn="ctr"/>
            <a:r>
              <a:rPr lang="en-US" sz="3500" dirty="0"/>
              <a:t>h </a:t>
            </a:r>
            <a:r>
              <a:rPr lang="de-DE" sz="3500" dirty="0"/>
              <a:t>[</a:t>
            </a:r>
            <a:r>
              <a:rPr lang="de-DE" sz="3500" dirty="0" err="1"/>
              <a:t>eɪtʃ</a:t>
            </a:r>
            <a:r>
              <a:rPr lang="de-DE" sz="3500" dirty="0"/>
              <a:t>]</a:t>
            </a:r>
            <a:r>
              <a:rPr lang="ru-RU" sz="3500" dirty="0"/>
              <a:t> </a:t>
            </a:r>
            <a:r>
              <a:rPr lang="en-US" sz="3500" dirty="0"/>
              <a:t>– horse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sz="5200" b="1" dirty="0" smtClean="0"/>
              <a:t>c </a:t>
            </a:r>
            <a:r>
              <a:rPr lang="en-US" sz="5200" b="1" dirty="0"/>
              <a:t>+ h = </a:t>
            </a:r>
            <a:r>
              <a:rPr lang="en-US" sz="5200" b="1" dirty="0" err="1"/>
              <a:t>c</a:t>
            </a:r>
            <a:r>
              <a:rPr lang="en-US" sz="5200" b="1" dirty="0" err="1" smtClean="0"/>
              <a:t>h</a:t>
            </a:r>
            <a:r>
              <a:rPr lang="en-US" sz="5200" b="1" dirty="0" smtClean="0"/>
              <a:t> </a:t>
            </a:r>
            <a:r>
              <a:rPr lang="de-DE" sz="5200" b="1" dirty="0"/>
              <a:t>[</a:t>
            </a:r>
            <a:r>
              <a:rPr lang="de-DE" sz="5200" b="1" dirty="0" err="1"/>
              <a:t>tʃ</a:t>
            </a:r>
            <a:r>
              <a:rPr lang="de-DE" sz="5200" b="1" dirty="0" smtClean="0"/>
              <a:t>] </a:t>
            </a:r>
            <a:r>
              <a:rPr lang="ru-RU" sz="5200" b="1" dirty="0" smtClean="0"/>
              <a:t>звучит </a:t>
            </a:r>
            <a:r>
              <a:rPr lang="ru-RU" sz="5200" b="1" dirty="0"/>
              <a:t>как </a:t>
            </a:r>
            <a:r>
              <a:rPr lang="ru-RU" sz="5200" b="1" dirty="0" smtClean="0"/>
              <a:t>«</a:t>
            </a:r>
            <a:r>
              <a:rPr lang="ru-RU" sz="5200" b="1" dirty="0">
                <a:solidFill>
                  <a:srgbClr val="92D050"/>
                </a:solidFill>
              </a:rPr>
              <a:t>ч</a:t>
            </a:r>
            <a:r>
              <a:rPr lang="ru-RU" sz="5200" b="1" dirty="0" smtClean="0"/>
              <a:t>»</a:t>
            </a:r>
            <a:endParaRPr lang="ru-RU" sz="52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Repeat after </a:t>
            </a:r>
            <a:r>
              <a:rPr lang="en-US" sz="4400" b="1" dirty="0" smtClean="0"/>
              <a:t>me:</a:t>
            </a:r>
            <a:endParaRPr lang="en-US" sz="4400" b="1" dirty="0"/>
          </a:p>
          <a:p>
            <a:pPr marL="0" indent="0" algn="ctr">
              <a:buNone/>
            </a:pPr>
            <a:r>
              <a:rPr lang="en-US" sz="5400" b="1" dirty="0">
                <a:solidFill>
                  <a:srgbClr val="92D050"/>
                </a:solidFill>
              </a:rPr>
              <a:t>c</a:t>
            </a:r>
            <a:r>
              <a:rPr lang="en-US" sz="5400" b="1" dirty="0" smtClean="0">
                <a:solidFill>
                  <a:srgbClr val="92D050"/>
                </a:solidFill>
              </a:rPr>
              <a:t>h</a:t>
            </a:r>
            <a:r>
              <a:rPr lang="en-US" sz="5400" b="1" dirty="0" smtClean="0"/>
              <a:t>ick, </a:t>
            </a:r>
            <a:r>
              <a:rPr lang="en-US" sz="5400" b="1" dirty="0" smtClean="0">
                <a:solidFill>
                  <a:srgbClr val="92D050"/>
                </a:solidFill>
              </a:rPr>
              <a:t>ch</a:t>
            </a:r>
            <a:r>
              <a:rPr lang="en-US" sz="5400" b="1" dirty="0" smtClean="0"/>
              <a:t>eese  </a:t>
            </a:r>
            <a:endParaRPr lang="ru-RU" sz="5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8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800" dirty="0">
                <a:solidFill>
                  <a:srgbClr val="92D050"/>
                </a:solidFill>
              </a:rPr>
              <a:t>с</a:t>
            </a:r>
            <a:r>
              <a:rPr lang="en-US" sz="4800" dirty="0" smtClean="0">
                <a:solidFill>
                  <a:srgbClr val="92D050"/>
                </a:solidFill>
              </a:rPr>
              <a:t>h</a:t>
            </a:r>
            <a:r>
              <a:rPr lang="en-US" sz="4800" dirty="0" smtClean="0"/>
              <a:t>ick – </a:t>
            </a:r>
            <a:r>
              <a:rPr lang="ru-RU" sz="4800" dirty="0" smtClean="0"/>
              <a:t>цыпленок </a:t>
            </a:r>
          </a:p>
          <a:p>
            <a:pPr algn="ctr"/>
            <a:endParaRPr lang="ru-RU" sz="4800" dirty="0"/>
          </a:p>
          <a:p>
            <a:pPr algn="ctr"/>
            <a:r>
              <a:rPr lang="en-US" sz="4800" dirty="0">
                <a:solidFill>
                  <a:srgbClr val="92D050"/>
                </a:solidFill>
              </a:rPr>
              <a:t>c</a:t>
            </a:r>
            <a:r>
              <a:rPr lang="en-US" sz="4800" dirty="0" smtClean="0">
                <a:solidFill>
                  <a:srgbClr val="92D050"/>
                </a:solidFill>
              </a:rPr>
              <a:t>h</a:t>
            </a:r>
            <a:r>
              <a:rPr lang="en-US" sz="4800" dirty="0" smtClean="0"/>
              <a:t>eese – </a:t>
            </a:r>
            <a:r>
              <a:rPr lang="ru-RU" sz="4800" dirty="0" smtClean="0"/>
              <a:t>сыр </a:t>
            </a:r>
            <a:endParaRPr lang="ru-RU" sz="4800" dirty="0"/>
          </a:p>
          <a:p>
            <a:endParaRPr lang="ru-RU" dirty="0"/>
          </a:p>
        </p:txBody>
      </p:sp>
      <p:pic>
        <p:nvPicPr>
          <p:cNvPr id="6147" name="Picture 3" descr="I:\YandexDisk\Скриншоты\2016-01-19 21-37-55 Скриншот экрана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38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YandexDisk\Скриншоты\2016-01-19 21-37-55 Скриншот экра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11342"/>
            <a:ext cx="22383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692696"/>
            <a:ext cx="8661648" cy="4525963"/>
          </a:xfrm>
        </p:spPr>
        <p:txBody>
          <a:bodyPr/>
          <a:lstStyle/>
          <a:p>
            <a:pPr algn="ctr"/>
            <a:endParaRPr lang="ru-RU" sz="4800" dirty="0"/>
          </a:p>
          <a:p>
            <a:pPr marL="0" indent="0" algn="ctr">
              <a:buNone/>
            </a:pPr>
            <a:r>
              <a:rPr lang="ru-RU" u="sng" dirty="0" smtClean="0"/>
              <a:t>Домашнее задание:</a:t>
            </a:r>
          </a:p>
          <a:p>
            <a:pPr marL="0" indent="0">
              <a:buNone/>
            </a:pPr>
            <a:r>
              <a:rPr lang="ru-RU" dirty="0" smtClean="0"/>
              <a:t>Выучить правила буквосочетании </a:t>
            </a:r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b="1" dirty="0" err="1" smtClean="0"/>
              <a:t>sh</a:t>
            </a:r>
            <a:r>
              <a:rPr lang="en-US" dirty="0" smtClean="0"/>
              <a:t>” </a:t>
            </a:r>
            <a:r>
              <a:rPr lang="ru-RU" dirty="0" smtClean="0"/>
              <a:t>и</a:t>
            </a:r>
            <a:r>
              <a:rPr lang="en-US" dirty="0" smtClean="0"/>
              <a:t> “</a:t>
            </a:r>
            <a:r>
              <a:rPr lang="en-US" b="1" dirty="0" err="1" smtClean="0"/>
              <a:t>ch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Учебник</a:t>
            </a:r>
            <a:r>
              <a:rPr lang="en-US" b="1" dirty="0" smtClean="0"/>
              <a:t> “Spotlight – 2”</a:t>
            </a:r>
            <a:r>
              <a:rPr lang="ru-RU" b="1" dirty="0" smtClean="0"/>
              <a:t>: </a:t>
            </a:r>
            <a:r>
              <a:rPr lang="ru-RU" dirty="0" smtClean="0"/>
              <a:t>Стр. 12 Упр. 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454</Words>
  <Application>Microsoft Office PowerPoint</Application>
  <PresentationFormat>Экран (4:3)</PresentationFormat>
  <Paragraphs>100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на тему «Буквосочетании “sh, ch, th, ph”» Spotlight 2</vt:lpstr>
      <vt:lpstr>Hello pupils!      How are you today? –  </vt:lpstr>
      <vt:lpstr>“Letter blends!”</vt:lpstr>
      <vt:lpstr>First, let's remember the letter. Repeat with me</vt:lpstr>
      <vt:lpstr>Буквосочетание sh</vt:lpstr>
      <vt:lpstr>Презентация PowerPoint</vt:lpstr>
      <vt:lpstr>Буквосочетание сh</vt:lpstr>
      <vt:lpstr>Презентация PowerPoint</vt:lpstr>
      <vt:lpstr>Презентация PowerPoint</vt:lpstr>
      <vt:lpstr>Презентация PowerPoint</vt:lpstr>
      <vt:lpstr>Hello pupils! –  How are you  today? –  </vt:lpstr>
      <vt:lpstr>First, let's remember the letter. Repeat with me</vt:lpstr>
      <vt:lpstr>Our topic today is                “Letter blends”!</vt:lpstr>
      <vt:lpstr>Презентация PowerPoint</vt:lpstr>
      <vt:lpstr>Буквосочетание “th”</vt:lpstr>
      <vt:lpstr>Презентация PowerPoint</vt:lpstr>
      <vt:lpstr>Буквосочетание “ph”</vt:lpstr>
      <vt:lpstr>Презентация PowerPoint</vt:lpstr>
      <vt:lpstr>Home task Домашнее задание 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 blends!</dc:title>
  <dc:creator>Reshulya</dc:creator>
  <cp:lastModifiedBy>Пользователь Windows</cp:lastModifiedBy>
  <cp:revision>26</cp:revision>
  <dcterms:created xsi:type="dcterms:W3CDTF">2016-01-19T18:11:06Z</dcterms:created>
  <dcterms:modified xsi:type="dcterms:W3CDTF">2025-03-06T12:16:17Z</dcterms:modified>
</cp:coreProperties>
</file>