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Point_MAST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nsplash.com/@unrealismo?utm_source=Slidepoint&amp;amp;utm_medium=referral" TargetMode="External"/><Relationship Id="rId4" Type="http://schemas.openxmlformats.org/officeDocument/2006/relationships/hyperlink" Target="https://unsplash.com/?utm_source=Slidepoint&amp;amp;utm_medium=referral" TargetMode="External"/><Relationship Id="rId1" Type="http://schemas.openxmlformats.org/officeDocument/2006/relationships/image" Target="../media/Slide-1-image-1.png"/><Relationship Id="rId2" Type="http://schemas.openxmlformats.org/officeDocument/2006/relationships/image" Target="../media/image-1-2.png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nsplash.com/@zarlinaa?utm_source=Slidepoint&amp;amp;utm_medium=referral" TargetMode="External"/><Relationship Id="rId4" Type="http://schemas.openxmlformats.org/officeDocument/2006/relationships/hyperlink" Target="https://unsplash.com/?utm_source=Slidepoint&amp;amp;utm_medium=referral" TargetMode="External"/><Relationship Id="rId1" Type="http://schemas.openxmlformats.org/officeDocument/2006/relationships/image" Target="../media/Slide-3-image-1.png"/><Relationship Id="rId2" Type="http://schemas.openxmlformats.org/officeDocument/2006/relationships/image" Target="../media/image-3-2.png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unsplash.com/@slow_d?utm_source=Slidepoint&amp;amp;utm_medium=referral" TargetMode="External"/><Relationship Id="rId3" Type="http://schemas.openxmlformats.org/officeDocument/2006/relationships/hyperlink" Target="https://unsplash.com/?utm_source=Slidepoint&amp;amp;utm_medium=referral" TargetMode="External"/><Relationship Id="rId1" Type="http://schemas.openxmlformats.org/officeDocument/2006/relationships/image" Target="../media/image-5-1.jpe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30380"/>
            <a:ext cx="9144000" cy="1828800"/>
          </a:xfrm>
          <a:prstGeom prst="rect">
            <a:avLst/>
          </a:prstGeom>
        </p:spPr>
      </p:pic>
      <p:sp>
        <p:nvSpPr>
          <p:cNvPr id="3" name="Text 0"/>
          <p:cNvSpPr txBox="1"/>
          <p:nvPr/>
        </p:nvSpPr>
        <p:spPr>
          <a:xfrm>
            <a:off x="365760" y="2730380"/>
            <a:ext cx="8229600" cy="497086"/>
          </a:xfrm>
          <a:prstGeom prst="rect">
            <a:avLst/>
          </a:prstGeom>
          <a:noFill/>
          <a:ln/>
        </p:spPr>
        <p:txBody>
          <a:bodyPr wrap="square" lIns="95250" tIns="95250" rIns="95250" bIns="95250" rtlCol="0" anchor="t">
            <a:spAutoFit/>
          </a:bodyPr>
          <a:lstStyle/>
          <a:p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21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Жизнь Александра Сергеевича Пушкина </a:t>
            </a:r>
            <a:endParaRPr lang="en-US" sz="1500" dirty="0"/>
          </a:p>
        </p:txBody>
      </p:sp>
      <p:sp>
        <p:nvSpPr>
          <p:cNvPr id="4" name="Text 1"/>
          <p:cNvSpPr txBox="1"/>
          <p:nvPr/>
        </p:nvSpPr>
        <p:spPr>
          <a:xfrm>
            <a:off x="365760" y="3370460"/>
            <a:ext cx="8229600" cy="1114425"/>
          </a:xfrm>
          <a:prstGeom prst="rect">
            <a:avLst/>
          </a:prstGeom>
          <a:noFill/>
          <a:ln/>
        </p:spPr>
        <p:txBody>
          <a:bodyPr wrap="square" lIns="95250" tIns="95250" rIns="95250" bIns="95250" rtlCol="0" anchor="t">
            <a:spAutoFit/>
          </a:bodyPr>
          <a:lstStyle/>
          <a:p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Александр Сергеевич Пушкин родился в Москве в 1799 году. Он получил прекрасное образование и проявил себя как талантливый поэт и писатель. Пушкин оставил неизгладимый след в русской литературе, создав произведения, которые стали классикой мировой культуры. </a:t>
            </a:r>
            <a:endParaRPr lang="en-US" sz="1500" dirty="0"/>
          </a:p>
          <a:p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900" dirty="0">
                <a:solidFill>
                  <a:srgbClr val="20202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Фото </a:t>
            </a:r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900" u="sng" dirty="0">
                <a:solidFill>
                  <a:srgbClr val="3D6AF7"/>
                </a:solidFill>
                <a:uFill>
                  <a:solidFill>
                    <a:srgbClr val="3D6AF7"/>
                  </a:solidFill>
                </a:uFill>
                <a:latin typeface="Arial" pitchFamily="34" charset="0"/>
                <a:ea typeface="Arial" pitchFamily="34" charset="-122"/>
                <a:cs typeface="Arial" pitchFamily="34" charset="-120"/>
                <a:hlinkClick r:id="rId3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Andrian Rubinskiy</a:t>
            </a:r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900" u="sng" dirty="0">
                <a:solidFill>
                  <a:srgbClr val="3D6AF7"/>
                </a:solidFill>
                <a:uFill>
                  <a:solidFill>
                    <a:srgbClr val="3D6AF7"/>
                  </a:solidFill>
                </a:uFill>
                <a:latin typeface="Arial" pitchFamily="34" charset="0"/>
                <a:ea typeface="Arial" pitchFamily="34" charset="-122"/>
                <a:cs typeface="Arial" pitchFamily="34" charset="-120"/>
              </a:rPr>
              <a:t> </a:t>
            </a:r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900" dirty="0">
                <a:solidFill>
                  <a:srgbClr val="20202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на </a:t>
            </a:r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900" u="sng" dirty="0">
                <a:solidFill>
                  <a:srgbClr val="3D6AF7"/>
                </a:solidFill>
                <a:uFill>
                  <a:solidFill>
                    <a:srgbClr val="3D6AF7"/>
                  </a:solidFill>
                </a:uFill>
                <a:latin typeface="Arial" pitchFamily="34" charset="0"/>
                <a:ea typeface="Arial" pitchFamily="34" charset="-122"/>
                <a:cs typeface="Arial" pitchFamily="34" charset="-120"/>
                <a:hlinkClick r:id="rId4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Unsplash</a:t>
            </a:r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900" u="sng" dirty="0">
                <a:solidFill>
                  <a:srgbClr val="3D6AF7"/>
                </a:solidFill>
                <a:uFill>
                  <a:solidFill>
                    <a:srgbClr val="3D6AF7"/>
                  </a:solidFill>
                </a:uFill>
                <a:latin typeface="Arial" pitchFamily="34" charset="0"/>
                <a:ea typeface="Arial" pitchFamily="34" charset="-122"/>
                <a:cs typeface="Arial" pitchFamily="34" charset="-120"/>
              </a:rPr>
              <a:t> </a:t>
            </a:r>
            <a:endParaRPr lang="en-US" sz="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 txBox="1"/>
          <p:nvPr/>
        </p:nvSpPr>
        <p:spPr>
          <a:xfrm>
            <a:off x="914400" y="457200"/>
            <a:ext cx="7315200" cy="497086"/>
          </a:xfrm>
          <a:prstGeom prst="rect">
            <a:avLst/>
          </a:prstGeom>
          <a:noFill/>
          <a:ln/>
        </p:spPr>
        <p:txBody>
          <a:bodyPr wrap="square" lIns="95250" tIns="95250" rIns="95250" bIns="95250" rtlCol="0" anchor="t">
            <a:spAutoFit/>
          </a:bodyPr>
          <a:lstStyle/>
          <a:p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21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Ранние годы и образование </a:t>
            </a:r>
            <a:endParaRPr lang="en-US" sz="1500" dirty="0"/>
          </a:p>
        </p:txBody>
      </p:sp>
      <p:sp>
        <p:nvSpPr>
          <p:cNvPr id="3" name="Text 1"/>
          <p:cNvSpPr txBox="1"/>
          <p:nvPr/>
        </p:nvSpPr>
        <p:spPr>
          <a:xfrm>
            <a:off x="914400" y="1188720"/>
            <a:ext cx="7315200" cy="1066800"/>
          </a:xfrm>
          <a:prstGeom prst="rect">
            <a:avLst/>
          </a:prstGeom>
          <a:noFill/>
          <a:ln/>
        </p:spPr>
        <p:txBody>
          <a:bodyPr wrap="square" lIns="95250" tIns="95250" rIns="95250" bIns="95250" rtlCol="0" anchor="t">
            <a:spAutoFit/>
          </a:bodyPr>
          <a:lstStyle/>
          <a:p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Александр Сергеевич Пушкин родился в 1799 году в Москве. С ранних лет проявил интерес к литературе и поэзии. Получил домашнее образование, изучал французский и русский языки, литературу, историю. В 1811 году поступил в Царскосельский лицей, где развил свои творческие способности и познакомился с выдающимися личностями того времени. </a:t>
            </a:r>
            <a:endParaRPr lang="en-US" sz="1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63651"/>
            <a:ext cx="9144000" cy="1965960"/>
          </a:xfrm>
          <a:prstGeom prst="rect">
            <a:avLst/>
          </a:prstGeom>
        </p:spPr>
      </p:pic>
      <p:sp>
        <p:nvSpPr>
          <p:cNvPr id="3" name="Text 0"/>
          <p:cNvSpPr txBox="1"/>
          <p:nvPr/>
        </p:nvSpPr>
        <p:spPr>
          <a:xfrm>
            <a:off x="365760" y="1363651"/>
            <a:ext cx="8229600" cy="497086"/>
          </a:xfrm>
          <a:prstGeom prst="rect">
            <a:avLst/>
          </a:prstGeom>
          <a:noFill/>
          <a:ln/>
        </p:spPr>
        <p:txBody>
          <a:bodyPr wrap="square" lIns="95250" tIns="95250" rIns="95250" bIns="95250" rtlCol="0" anchor="t">
            <a:spAutoFit/>
          </a:bodyPr>
          <a:lstStyle/>
          <a:p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21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Творческий путь </a:t>
            </a:r>
            <a:endParaRPr lang="en-US" sz="1500" dirty="0"/>
          </a:p>
        </p:txBody>
      </p:sp>
      <p:sp>
        <p:nvSpPr>
          <p:cNvPr id="4" name="Text 1"/>
          <p:cNvSpPr txBox="1"/>
          <p:nvPr/>
        </p:nvSpPr>
        <p:spPr>
          <a:xfrm>
            <a:off x="365760" y="2003731"/>
            <a:ext cx="8229600" cy="1114425"/>
          </a:xfrm>
          <a:prstGeom prst="rect">
            <a:avLst/>
          </a:prstGeom>
          <a:noFill/>
          <a:ln/>
        </p:spPr>
        <p:txBody>
          <a:bodyPr wrap="square" lIns="95250" tIns="95250" rIns="95250" bIns="95250" rtlCol="0" anchor="t">
            <a:spAutoFit/>
          </a:bodyPr>
          <a:lstStyle/>
          <a:p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Александр Сергеевич Пушкин начал свой творческий путь в раннем возрасте, проявляя выдающийся талант поэта и писателя. Его произведения, отмеченные глубиной мысли и красотой языка, оказали огромное влияние на русскую литературу. Пушкин стал одним из величайших представителей золотого века русской поэзии. </a:t>
            </a:r>
            <a:endParaRPr lang="en-US" sz="1500" dirty="0"/>
          </a:p>
          <a:p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900" dirty="0">
                <a:solidFill>
                  <a:srgbClr val="20202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Фото </a:t>
            </a:r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900" u="sng" dirty="0">
                <a:solidFill>
                  <a:srgbClr val="3D6AF7"/>
                </a:solidFill>
                <a:uFill>
                  <a:solidFill>
                    <a:srgbClr val="3D6AF7"/>
                  </a:solidFill>
                </a:uFill>
                <a:latin typeface="Arial" pitchFamily="34" charset="0"/>
                <a:ea typeface="Arial" pitchFamily="34" charset="-122"/>
                <a:cs typeface="Arial" pitchFamily="34" charset="-120"/>
                <a:hlinkClick r:id="rId3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Marla Prusik</a:t>
            </a:r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900" u="sng" dirty="0">
                <a:solidFill>
                  <a:srgbClr val="3D6AF7"/>
                </a:solidFill>
                <a:uFill>
                  <a:solidFill>
                    <a:srgbClr val="3D6AF7"/>
                  </a:solidFill>
                </a:uFill>
                <a:latin typeface="Arial" pitchFamily="34" charset="0"/>
                <a:ea typeface="Arial" pitchFamily="34" charset="-122"/>
                <a:cs typeface="Arial" pitchFamily="34" charset="-120"/>
              </a:rPr>
              <a:t> </a:t>
            </a:r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900" dirty="0">
                <a:solidFill>
                  <a:srgbClr val="20202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на </a:t>
            </a:r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900" u="sng" dirty="0">
                <a:solidFill>
                  <a:srgbClr val="3D6AF7"/>
                </a:solidFill>
                <a:uFill>
                  <a:solidFill>
                    <a:srgbClr val="3D6AF7"/>
                  </a:solidFill>
                </a:uFill>
                <a:latin typeface="Arial" pitchFamily="34" charset="0"/>
                <a:ea typeface="Arial" pitchFamily="34" charset="-122"/>
                <a:cs typeface="Arial" pitchFamily="34" charset="-120"/>
                <a:hlinkClick r:id="rId4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Unsplash</a:t>
            </a:r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900" u="sng" dirty="0">
                <a:solidFill>
                  <a:srgbClr val="3D6AF7"/>
                </a:solidFill>
                <a:uFill>
                  <a:solidFill>
                    <a:srgbClr val="3D6AF7"/>
                  </a:solidFill>
                </a:uFill>
                <a:latin typeface="Arial" pitchFamily="34" charset="0"/>
                <a:ea typeface="Arial" pitchFamily="34" charset="-122"/>
                <a:cs typeface="Arial" pitchFamily="34" charset="-120"/>
              </a:rPr>
              <a:t> </a:t>
            </a:r>
            <a:endParaRPr lang="en-US" sz="1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 txBox="1"/>
          <p:nvPr/>
        </p:nvSpPr>
        <p:spPr>
          <a:xfrm>
            <a:off x="914400" y="457200"/>
            <a:ext cx="7315200" cy="497086"/>
          </a:xfrm>
          <a:prstGeom prst="rect">
            <a:avLst/>
          </a:prstGeom>
          <a:noFill/>
          <a:ln/>
        </p:spPr>
        <p:txBody>
          <a:bodyPr wrap="square" lIns="95250" tIns="95250" rIns="95250" bIns="95250" rtlCol="0" anchor="t">
            <a:spAutoFit/>
          </a:bodyPr>
          <a:lstStyle/>
          <a:p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21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Личная жизнь и дуэль </a:t>
            </a:r>
            <a:endParaRPr lang="en-US" sz="1500" dirty="0"/>
          </a:p>
        </p:txBody>
      </p:sp>
      <p:sp>
        <p:nvSpPr>
          <p:cNvPr id="3" name="Text 1"/>
          <p:cNvSpPr txBox="1"/>
          <p:nvPr/>
        </p:nvSpPr>
        <p:spPr>
          <a:xfrm>
            <a:off x="914400" y="1188720"/>
            <a:ext cx="7315200" cy="1285875"/>
          </a:xfrm>
          <a:prstGeom prst="rect">
            <a:avLst/>
          </a:prstGeom>
          <a:noFill/>
          <a:ln/>
        </p:spPr>
        <p:txBody>
          <a:bodyPr wrap="square" lIns="95250" tIns="95250" rIns="95250" bIns="95250" rtlCol="0" anchor="t">
            <a:spAutoFit/>
          </a:bodyPr>
          <a:lstStyle/>
          <a:p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Личная жизнь Пушкина была полна страстей и увлечений. Поэт был известен своими романтическими связями и глубокими чувствами. Однако его личная жизнь также была омрачена ревностью и конфликтами. Кульминацией личных переживаний Пушкина стала знаменитая дуэль с Дантесом, произошедшая в 1837 году. Этот трагический эпизод стал роковым для поэта и оставил неизгладимый след в русской литературе и культуре. </a:t>
            </a:r>
            <a:endParaRPr lang="en-US" sz="1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82946" y="0"/>
            <a:ext cx="3861054" cy="5148072"/>
          </a:xfrm>
          <a:prstGeom prst="rect">
            <a:avLst/>
          </a:prstGeom>
        </p:spPr>
      </p:pic>
      <p:sp>
        <p:nvSpPr>
          <p:cNvPr id="3" name="Text 0"/>
          <p:cNvSpPr txBox="1"/>
          <p:nvPr/>
        </p:nvSpPr>
        <p:spPr>
          <a:xfrm>
            <a:off x="365760" y="365760"/>
            <a:ext cx="4917186" cy="497086"/>
          </a:xfrm>
          <a:prstGeom prst="rect">
            <a:avLst/>
          </a:prstGeom>
          <a:noFill/>
          <a:ln/>
        </p:spPr>
        <p:txBody>
          <a:bodyPr wrap="square" lIns="95250" tIns="95250" rIns="95250" bIns="95250" rtlCol="0" anchor="t">
            <a:spAutoFit/>
          </a:bodyPr>
          <a:lstStyle/>
          <a:p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21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Наследие и влияние на литературу </a:t>
            </a:r>
            <a:endParaRPr lang="en-US" sz="1500" dirty="0"/>
          </a:p>
        </p:txBody>
      </p:sp>
      <p:sp>
        <p:nvSpPr>
          <p:cNvPr id="4" name="Text 1"/>
          <p:cNvSpPr txBox="1"/>
          <p:nvPr/>
        </p:nvSpPr>
        <p:spPr>
          <a:xfrm>
            <a:off x="365760" y="1005840"/>
            <a:ext cx="4917186" cy="1771650"/>
          </a:xfrm>
          <a:prstGeom prst="rect">
            <a:avLst/>
          </a:prstGeom>
          <a:noFill/>
          <a:ln/>
        </p:spPr>
        <p:txBody>
          <a:bodyPr wrap="square" lIns="95250" tIns="95250" rIns="95250" bIns="95250" rtlCol="0" anchor="t">
            <a:spAutoFit/>
          </a:bodyPr>
          <a:lstStyle/>
          <a:p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Александр Сергеевич Пушкин — основоположник современного русского литературного языка. Его произведения оказали огромное влияние на развитие русской литературы, вдохновив множество поколений писателей. Творчество Пушкина продолжает вдохновлять и сегодня, оставаясь актуальным и любимым читателями. </a:t>
            </a:r>
            <a:endParaRPr lang="en-US" sz="1500" dirty="0"/>
          </a:p>
          <a:p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900" dirty="0">
                <a:solidFill>
                  <a:srgbClr val="20202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Фото </a:t>
            </a:r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900" u="sng" dirty="0">
                <a:solidFill>
                  <a:srgbClr val="3D6AF7"/>
                </a:solidFill>
                <a:uFill>
                  <a:solidFill>
                    <a:srgbClr val="3D6AF7"/>
                  </a:solidFill>
                </a:uFill>
                <a:latin typeface="Arial" pitchFamily="34" charset="0"/>
                <a:ea typeface="Arial" pitchFamily="34" charset="-122"/>
                <a:cs typeface="Arial" pitchFamily="34" charset="-120"/>
                <a:hlinkClick r:id="rId2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Dan Tuykavin</a:t>
            </a:r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900" u="sng" dirty="0">
                <a:solidFill>
                  <a:srgbClr val="3D6AF7"/>
                </a:solidFill>
                <a:uFill>
                  <a:solidFill>
                    <a:srgbClr val="3D6AF7"/>
                  </a:solidFill>
                </a:uFill>
                <a:latin typeface="Arial" pitchFamily="34" charset="0"/>
                <a:ea typeface="Arial" pitchFamily="34" charset="-122"/>
                <a:cs typeface="Arial" pitchFamily="34" charset="-120"/>
              </a:rPr>
              <a:t> </a:t>
            </a:r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900" dirty="0">
                <a:solidFill>
                  <a:srgbClr val="20202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на </a:t>
            </a:r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900" u="sng" dirty="0">
                <a:solidFill>
                  <a:srgbClr val="3D6AF7"/>
                </a:solidFill>
                <a:uFill>
                  <a:solidFill>
                    <a:srgbClr val="3D6AF7"/>
                  </a:solidFill>
                </a:uFill>
                <a:latin typeface="Arial" pitchFamily="34" charset="0"/>
                <a:ea typeface="Arial" pitchFamily="34" charset="-122"/>
                <a:cs typeface="Arial" pitchFamily="34" charset="-120"/>
                <a:hlinkClick r:id="rId3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Unsplash</a:t>
            </a:r>
            <a:pPr algn="l" indent="0" marL="0">
              <a:lnSpc>
                <a:spcPct val="92000"/>
              </a:lnSpc>
              <a:spcBef>
                <a:spcPts val="375"/>
              </a:spcBef>
              <a:buNone/>
            </a:pPr>
            <a:r>
              <a:rPr lang="en-US" sz="900" u="sng" dirty="0">
                <a:solidFill>
                  <a:srgbClr val="3D6AF7"/>
                </a:solidFill>
                <a:uFill>
                  <a:solidFill>
                    <a:srgbClr val="3D6AF7"/>
                  </a:solidFill>
                </a:uFill>
                <a:latin typeface="Arial" pitchFamily="34" charset="0"/>
                <a:ea typeface="Arial" pitchFamily="34" charset="-122"/>
                <a:cs typeface="Arial" pitchFamily="34" charset="-120"/>
              </a:rPr>
              <a:t> </a:t>
            </a:r>
            <a:endParaRPr lang="en-US" sz="1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2025-03-31T11:46:11Z</dcterms:created>
  <dcterms:modified xsi:type="dcterms:W3CDTF">2025-03-31T11:46:11Z</dcterms:modified>
</cp:coreProperties>
</file>