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356" r:id="rId3"/>
    <p:sldId id="357" r:id="rId4"/>
    <p:sldId id="358" r:id="rId5"/>
    <p:sldId id="359" r:id="rId6"/>
    <p:sldId id="361" r:id="rId7"/>
    <p:sldId id="360" r:id="rId8"/>
    <p:sldId id="331" r:id="rId9"/>
    <p:sldId id="327" r:id="rId10"/>
    <p:sldId id="328" r:id="rId11"/>
    <p:sldId id="329" r:id="rId12"/>
    <p:sldId id="332" r:id="rId13"/>
    <p:sldId id="333" r:id="rId14"/>
    <p:sldId id="334" r:id="rId15"/>
    <p:sldId id="352" r:id="rId16"/>
    <p:sldId id="335" r:id="rId17"/>
    <p:sldId id="336" r:id="rId18"/>
    <p:sldId id="337" r:id="rId19"/>
    <p:sldId id="338" r:id="rId20"/>
    <p:sldId id="339" r:id="rId21"/>
    <p:sldId id="341" r:id="rId22"/>
    <p:sldId id="344" r:id="rId23"/>
    <p:sldId id="345" r:id="rId24"/>
    <p:sldId id="346" r:id="rId25"/>
    <p:sldId id="347" r:id="rId26"/>
    <p:sldId id="289" r:id="rId27"/>
    <p:sldId id="291" r:id="rId28"/>
    <p:sldId id="292" r:id="rId29"/>
    <p:sldId id="313" r:id="rId30"/>
    <p:sldId id="324" r:id="rId31"/>
    <p:sldId id="348" r:id="rId32"/>
    <p:sldId id="349" r:id="rId33"/>
    <p:sldId id="350" r:id="rId34"/>
    <p:sldId id="351" r:id="rId35"/>
    <p:sldId id="362" r:id="rId36"/>
    <p:sldId id="363" r:id="rId37"/>
    <p:sldId id="364" r:id="rId38"/>
    <p:sldId id="342" r:id="rId39"/>
    <p:sldId id="353" r:id="rId40"/>
    <p:sldId id="343" r:id="rId41"/>
    <p:sldId id="354" r:id="rId42"/>
    <p:sldId id="355" r:id="rId43"/>
    <p:sldId id="272"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2DFB7-971D-4A35-8FB5-B3088EB09393}" type="datetimeFigureOut">
              <a:rPr lang="ru-RU" smtClean="0"/>
              <a:pPr/>
              <a:t>18.03.2025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7262D-AEDB-4E68-99F3-F0D7C12C3998}" type="slidenum">
              <a:rPr lang="ru-RU" smtClean="0"/>
              <a:pPr/>
              <a:t>‹#›</a:t>
            </a:fld>
            <a:endParaRPr lang="ru-RU"/>
          </a:p>
        </p:txBody>
      </p:sp>
    </p:spTree>
    <p:extLst>
      <p:ext uri="{BB962C8B-B14F-4D97-AF65-F5344CB8AC3E}">
        <p14:creationId xmlns:p14="http://schemas.microsoft.com/office/powerpoint/2010/main" val="134581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3D54AA0-06F3-443E-AEBD-3A244A50A23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D54AA0-06F3-443E-AEBD-3A244A50A23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D54AA0-06F3-443E-AEBD-3A244A50A23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3D54AA0-06F3-443E-AEBD-3A244A50A23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3D54AA0-06F3-443E-AEBD-3A244A50A23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D54AA0-06F3-443E-AEBD-3A244A50A23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3D54AA0-06F3-443E-AEBD-3A244A50A23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D54AA0-06F3-443E-AEBD-3A244A50A23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D54AA0-06F3-443E-AEBD-3A244A50A23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D54AA0-06F3-443E-AEBD-3A244A50A23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64E170F-E9FC-4EAD-8553-E8FCE3D2B93E}"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D54AA0-06F3-443E-AEBD-3A244A50A23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64E170F-E9FC-4EAD-8553-E8FCE3D2B93E}" type="datetimeFigureOut">
              <a:rPr lang="ru-RU" smtClean="0"/>
              <a:pPr/>
              <a:t>18.03.2025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3D54AA0-06F3-443E-AEBD-3A244A50A23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068960"/>
            <a:ext cx="7772400" cy="3503312"/>
          </a:xfrm>
        </p:spPr>
        <p:txBody>
          <a:bodyPr>
            <a:noAutofit/>
          </a:bodyPr>
          <a:lstStyle/>
          <a:p>
            <a:pPr algn="ctr"/>
            <a:r>
              <a:rPr lang="ru-RU" sz="2400" b="1" dirty="0" smtClean="0">
                <a:latin typeface="Times New Roman" pitchFamily="18" charset="0"/>
                <a:cs typeface="Times New Roman" pitchFamily="18" charset="0"/>
              </a:rPr>
              <a:t>Тема: «Сохранение </a:t>
            </a:r>
            <a:r>
              <a:rPr lang="ru-RU" sz="2400" b="1" dirty="0">
                <a:latin typeface="Times New Roman" pitchFamily="18" charset="0"/>
                <a:cs typeface="Times New Roman" pitchFamily="18" charset="0"/>
              </a:rPr>
              <a:t>памяти о Великой Отечественной войне</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 через организацию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творческих проектов»</a:t>
            </a:r>
            <a:endParaRPr lang="ru-RU"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500694" y="6000768"/>
            <a:ext cx="3429024" cy="571504"/>
          </a:xfrm>
        </p:spPr>
        <p:txBody>
          <a:bodyPr>
            <a:noAutofit/>
          </a:bodyPr>
          <a:lstStyle/>
          <a:p>
            <a:r>
              <a:rPr lang="ru-RU" sz="2000" dirty="0" smtClean="0">
                <a:solidFill>
                  <a:schemeClr val="tx2"/>
                </a:solidFill>
                <a:latin typeface="Times New Roman" pitchFamily="18" charset="0"/>
                <a:cs typeface="Times New Roman" pitchFamily="18" charset="0"/>
              </a:rPr>
              <a:t>Автор: Кравченко </a:t>
            </a:r>
            <a:r>
              <a:rPr lang="ru-RU" sz="2000" dirty="0" smtClean="0">
                <a:solidFill>
                  <a:schemeClr val="tx2"/>
                </a:solidFill>
                <a:latin typeface="Times New Roman" pitchFamily="18" charset="0"/>
                <a:cs typeface="Times New Roman" pitchFamily="18" charset="0"/>
              </a:rPr>
              <a:t>Л.В</a:t>
            </a:r>
          </a:p>
          <a:p>
            <a:pPr algn="ctr"/>
            <a:r>
              <a:rPr lang="ru-RU" sz="2000" dirty="0" smtClean="0">
                <a:solidFill>
                  <a:schemeClr val="tx2"/>
                </a:solidFill>
                <a:latin typeface="Times New Roman" pitchFamily="18" charset="0"/>
                <a:cs typeface="Times New Roman" pitchFamily="18" charset="0"/>
              </a:rPr>
              <a:t>2025 г.</a:t>
            </a:r>
            <a:endParaRPr lang="ru-RU" sz="2000" dirty="0">
              <a:solidFill>
                <a:schemeClr val="tx2"/>
              </a:solidFill>
              <a:latin typeface="Times New Roman" pitchFamily="18" charset="0"/>
              <a:cs typeface="Times New Roman" pitchFamily="18" charset="0"/>
            </a:endParaRPr>
          </a:p>
        </p:txBody>
      </p:sp>
      <p:pic>
        <p:nvPicPr>
          <p:cNvPr id="6" name="Рисунок 5"/>
          <p:cNvPicPr>
            <a:picLocks noChangeAspect="1"/>
          </p:cNvPicPr>
          <p:nvPr/>
        </p:nvPicPr>
        <p:blipFill>
          <a:blip r:embed="rId2"/>
          <a:stretch>
            <a:fillRect/>
          </a:stretch>
        </p:blipFill>
        <p:spPr>
          <a:xfrm>
            <a:off x="1432208" y="262931"/>
            <a:ext cx="5941634" cy="1053046"/>
          </a:xfrm>
          <a:prstGeom prst="rect">
            <a:avLst/>
          </a:prstGeom>
        </p:spPr>
      </p:pic>
      <p:pic>
        <p:nvPicPr>
          <p:cNvPr id="7" name="Рисунок 6"/>
          <p:cNvPicPr>
            <a:picLocks noChangeAspect="1"/>
          </p:cNvPicPr>
          <p:nvPr/>
        </p:nvPicPr>
        <p:blipFill>
          <a:blip r:embed="rId3"/>
          <a:stretch>
            <a:fillRect/>
          </a:stretch>
        </p:blipFill>
        <p:spPr>
          <a:xfrm>
            <a:off x="1547664" y="1315977"/>
            <a:ext cx="5941634" cy="1464910"/>
          </a:xfrm>
          <a:prstGeom prst="rect">
            <a:avLst/>
          </a:prstGeom>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62" y="0"/>
            <a:ext cx="9144000" cy="6858000"/>
          </a:xfrm>
        </p:spPr>
      </p:pic>
    </p:spTree>
    <p:extLst>
      <p:ext uri="{BB962C8B-B14F-4D97-AF65-F5344CB8AC3E}">
        <p14:creationId xmlns:p14="http://schemas.microsoft.com/office/powerpoint/2010/main" val="4017403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16632"/>
            <a:ext cx="9505056" cy="838200"/>
          </a:xfrm>
        </p:spPr>
        <p:txBody>
          <a:bodyPr>
            <a:noAutofit/>
          </a:bodyPr>
          <a:lstStyle/>
          <a:p>
            <a:pPr algn="ctr"/>
            <a:r>
              <a:rPr lang="ru-RU" sz="1600" cap="none" dirty="0" smtClean="0">
                <a:solidFill>
                  <a:prstClr val="black"/>
                </a:solidFill>
                <a:effectLst/>
                <a:latin typeface="Times New Roman" panose="02020603050405020304" pitchFamily="18" charset="0"/>
                <a:cs typeface="Times New Roman" panose="02020603050405020304" pitchFamily="18" charset="0"/>
              </a:rPr>
              <a:t>ПОДГОТОВКА И ПРОВЕДЕНИЕ ТЕАТРАЛИЗОВАННОГО КОНЦЕРТА ПОСВЯЩЕННОГО </a:t>
            </a:r>
            <a:br>
              <a:rPr lang="ru-RU" sz="1600" cap="none" dirty="0" smtClean="0">
                <a:solidFill>
                  <a:prstClr val="black"/>
                </a:solidFill>
                <a:effectLst/>
                <a:latin typeface="Times New Roman" panose="02020603050405020304" pitchFamily="18" charset="0"/>
                <a:cs typeface="Times New Roman" panose="02020603050405020304" pitchFamily="18" charset="0"/>
              </a:rPr>
            </a:br>
            <a:r>
              <a:rPr lang="ru-RU" sz="1600" cap="none" dirty="0" smtClean="0">
                <a:solidFill>
                  <a:prstClr val="black"/>
                </a:solidFill>
                <a:effectLst/>
                <a:latin typeface="Times New Roman" panose="02020603050405020304" pitchFamily="18" charset="0"/>
                <a:cs typeface="Times New Roman" panose="02020603050405020304" pitchFamily="18" charset="0"/>
              </a:rPr>
              <a:t>ДНЮ ВЕЛИКОЙ ПОБЕДЫ</a:t>
            </a:r>
            <a:br>
              <a:rPr lang="ru-RU" sz="1600" cap="none" dirty="0" smtClean="0">
                <a:solidFill>
                  <a:prstClr val="black"/>
                </a:solidFill>
                <a:effectLst/>
                <a:latin typeface="Times New Roman" panose="02020603050405020304" pitchFamily="18" charset="0"/>
                <a:cs typeface="Times New Roman" panose="02020603050405020304" pitchFamily="18" charset="0"/>
              </a:rPr>
            </a:br>
            <a:r>
              <a:rPr lang="ru-RU" sz="1600" cap="none" dirty="0" smtClean="0">
                <a:solidFill>
                  <a:prstClr val="black"/>
                </a:solidFill>
                <a:effectLst/>
                <a:latin typeface="Times New Roman" panose="02020603050405020304" pitchFamily="18" charset="0"/>
                <a:cs typeface="Times New Roman" panose="02020603050405020304" pitchFamily="18" charset="0"/>
              </a:rPr>
              <a:t>(МАЙ 2013 Г.)</a:t>
            </a:r>
            <a:endParaRPr lang="ru-RU" sz="2400" cap="none"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52736"/>
            <a:ext cx="9144000" cy="5805264"/>
          </a:xfrm>
        </p:spPr>
      </p:pic>
    </p:spTree>
    <p:extLst>
      <p:ext uri="{BB962C8B-B14F-4D97-AF65-F5344CB8AC3E}">
        <p14:creationId xmlns:p14="http://schemas.microsoft.com/office/powerpoint/2010/main" val="2290462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16632"/>
            <a:ext cx="9691416" cy="838200"/>
          </a:xfrm>
        </p:spPr>
        <p:txBody>
          <a:bodyPr>
            <a:noAutofit/>
          </a:bodyPr>
          <a:lstStyle/>
          <a:p>
            <a:pPr algn="ctr"/>
            <a:r>
              <a:rPr lang="ru-RU" sz="1600" cap="none" dirty="0" smtClean="0">
                <a:solidFill>
                  <a:prstClr val="black"/>
                </a:solidFill>
                <a:effectLst/>
                <a:latin typeface="Times New Roman" panose="02020603050405020304" pitchFamily="18" charset="0"/>
                <a:cs typeface="Times New Roman" panose="02020603050405020304" pitchFamily="18" charset="0"/>
              </a:rPr>
              <a:t>ПОДГОТОВКА И ПРОВЕДЕНИЕ ТЕАТРАЛИЗОВАННОГО КОНЦЕРТА ПОСВЯЩЕННОГО </a:t>
            </a:r>
            <a:br>
              <a:rPr lang="ru-RU" sz="1600" cap="none" dirty="0" smtClean="0">
                <a:solidFill>
                  <a:prstClr val="black"/>
                </a:solidFill>
                <a:effectLst/>
                <a:latin typeface="Times New Roman" panose="02020603050405020304" pitchFamily="18" charset="0"/>
                <a:cs typeface="Times New Roman" panose="02020603050405020304" pitchFamily="18" charset="0"/>
              </a:rPr>
            </a:br>
            <a:r>
              <a:rPr lang="ru-RU" sz="1600" cap="none" dirty="0" smtClean="0">
                <a:solidFill>
                  <a:prstClr val="black"/>
                </a:solidFill>
                <a:effectLst/>
                <a:latin typeface="Times New Roman" panose="02020603050405020304" pitchFamily="18" charset="0"/>
                <a:cs typeface="Times New Roman" panose="02020603050405020304" pitchFamily="18" charset="0"/>
              </a:rPr>
              <a:t>ДНЮ ВЕЛИКОЙ ПОБЕДЫ</a:t>
            </a:r>
            <a:br>
              <a:rPr lang="ru-RU" sz="1600" cap="none" dirty="0" smtClean="0">
                <a:solidFill>
                  <a:prstClr val="black"/>
                </a:solidFill>
                <a:effectLst/>
                <a:latin typeface="Times New Roman" panose="02020603050405020304" pitchFamily="18" charset="0"/>
                <a:cs typeface="Times New Roman" panose="02020603050405020304" pitchFamily="18" charset="0"/>
              </a:rPr>
            </a:br>
            <a:r>
              <a:rPr lang="ru-RU" sz="1600" cap="none" dirty="0" smtClean="0">
                <a:solidFill>
                  <a:prstClr val="black"/>
                </a:solidFill>
                <a:effectLst/>
                <a:latin typeface="Times New Roman" panose="02020603050405020304" pitchFamily="18" charset="0"/>
                <a:cs typeface="Times New Roman" panose="02020603050405020304" pitchFamily="18" charset="0"/>
              </a:rPr>
              <a:t>(МАЙ 2016 Г.)</a:t>
            </a:r>
            <a:endParaRPr lang="ru-RU" sz="1600" cap="none"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52736"/>
            <a:ext cx="9144000" cy="5805264"/>
          </a:xfrm>
        </p:spPr>
      </p:pic>
    </p:spTree>
    <p:extLst>
      <p:ext uri="{BB962C8B-B14F-4D97-AF65-F5344CB8AC3E}">
        <p14:creationId xmlns:p14="http://schemas.microsoft.com/office/powerpoint/2010/main" val="3353016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 y="476672"/>
            <a:ext cx="9523784" cy="319087"/>
          </a:xfrm>
        </p:spPr>
        <p:txBody>
          <a:bodyPr>
            <a:noAutofit/>
          </a:bodyPr>
          <a:lstStyle/>
          <a:p>
            <a:pPr algn="ctr"/>
            <a:r>
              <a:rPr lang="ru-RU" sz="1600" cap="none" dirty="0" smtClean="0">
                <a:solidFill>
                  <a:prstClr val="black"/>
                </a:solidFill>
                <a:effectLst/>
                <a:latin typeface="Times New Roman" panose="02020603050405020304" pitchFamily="18" charset="0"/>
                <a:cs typeface="Times New Roman" panose="02020603050405020304" pitchFamily="18" charset="0"/>
              </a:rPr>
              <a:t>ПОДГОТОВКА И ПРОВЕДЕНИЕ ТЕАТРАЛИЗОВАННОГО КОНЦЕРТА ПОСВЯЩЕННОГО </a:t>
            </a:r>
            <a:br>
              <a:rPr lang="ru-RU" sz="1600" cap="none" dirty="0" smtClean="0">
                <a:solidFill>
                  <a:prstClr val="black"/>
                </a:solidFill>
                <a:effectLst/>
                <a:latin typeface="Times New Roman" panose="02020603050405020304" pitchFamily="18" charset="0"/>
                <a:cs typeface="Times New Roman" panose="02020603050405020304" pitchFamily="18" charset="0"/>
              </a:rPr>
            </a:br>
            <a:r>
              <a:rPr lang="ru-RU" sz="1600" cap="none" dirty="0" smtClean="0">
                <a:solidFill>
                  <a:prstClr val="black"/>
                </a:solidFill>
                <a:effectLst/>
                <a:latin typeface="Times New Roman" panose="02020603050405020304" pitchFamily="18" charset="0"/>
                <a:cs typeface="Times New Roman" panose="02020603050405020304" pitchFamily="18" charset="0"/>
              </a:rPr>
              <a:t>ДНЮ ВЕЛИКОЙ ПОБЕДЫ</a:t>
            </a:r>
            <a:br>
              <a:rPr lang="ru-RU" sz="1600" cap="none" dirty="0" smtClean="0">
                <a:solidFill>
                  <a:prstClr val="black"/>
                </a:solidFill>
                <a:effectLst/>
                <a:latin typeface="Times New Roman" panose="02020603050405020304" pitchFamily="18" charset="0"/>
                <a:cs typeface="Times New Roman" panose="02020603050405020304" pitchFamily="18" charset="0"/>
              </a:rPr>
            </a:br>
            <a:r>
              <a:rPr lang="ru-RU" sz="1600" cap="none" dirty="0" smtClean="0">
                <a:solidFill>
                  <a:prstClr val="black"/>
                </a:solidFill>
                <a:effectLst/>
                <a:latin typeface="Times New Roman" panose="02020603050405020304" pitchFamily="18" charset="0"/>
                <a:cs typeface="Times New Roman" panose="02020603050405020304" pitchFamily="18" charset="0"/>
              </a:rPr>
              <a:t>(МАЙ 2017 Г.)</a:t>
            </a:r>
            <a:endParaRPr lang="ru-RU" sz="2400" cap="none" dirty="0">
              <a:latin typeface="Times New Roman" panose="02020603050405020304" pitchFamily="18" charset="0"/>
              <a:cs typeface="Times New Roman" panose="02020603050405020304" pitchFamily="18" charset="0"/>
            </a:endParaRPr>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774416"/>
          </a:xfrm>
          <a:prstGeom prst="rect">
            <a:avLst/>
          </a:prstGeom>
        </p:spPr>
      </p:pic>
    </p:spTree>
    <p:extLst>
      <p:ext uri="{BB962C8B-B14F-4D97-AF65-F5344CB8AC3E}">
        <p14:creationId xmlns:p14="http://schemas.microsoft.com/office/powerpoint/2010/main" val="2870568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648072"/>
          </a:xfrm>
        </p:spPr>
        <p:txBody>
          <a:bodyPr>
            <a:noAutofit/>
          </a:bodyPr>
          <a:lstStyle/>
          <a:p>
            <a:pPr algn="ctr"/>
            <a:r>
              <a:rPr lang="ru-RU" sz="1800" cap="none" dirty="0" smtClean="0">
                <a:solidFill>
                  <a:schemeClr val="tx1"/>
                </a:solidFill>
                <a:effectLst/>
                <a:latin typeface="Times New Roman" panose="02020603050405020304" pitchFamily="18" charset="0"/>
                <a:cs typeface="Times New Roman" panose="02020603050405020304" pitchFamily="18" charset="0"/>
              </a:rPr>
              <a:t>ПОДГОТОВКА И ПРОВЕДЕНИЕ ТЕАТРАЛИЗОВАННОГО КОНЦЕРТА </a:t>
            </a:r>
            <a:br>
              <a:rPr lang="ru-RU" sz="1800" cap="none" dirty="0" smtClean="0">
                <a:solidFill>
                  <a:schemeClr val="tx1"/>
                </a:solidFill>
                <a:effectLst/>
                <a:latin typeface="Times New Roman" panose="02020603050405020304" pitchFamily="18" charset="0"/>
                <a:cs typeface="Times New Roman" panose="02020603050405020304" pitchFamily="18" charset="0"/>
              </a:rPr>
            </a:br>
            <a:r>
              <a:rPr lang="ru-RU" sz="1800" cap="none" dirty="0" smtClean="0">
                <a:solidFill>
                  <a:schemeClr val="tx1"/>
                </a:solidFill>
                <a:effectLst/>
                <a:latin typeface="Times New Roman" panose="02020603050405020304" pitchFamily="18" charset="0"/>
                <a:cs typeface="Times New Roman" panose="02020603050405020304" pitchFamily="18" charset="0"/>
              </a:rPr>
              <a:t>«ДАВНЫМ-ДАВНО БЫЛА ВОЙНА…», </a:t>
            </a:r>
            <a:br>
              <a:rPr lang="ru-RU" sz="1800" cap="none" dirty="0" smtClean="0">
                <a:solidFill>
                  <a:schemeClr val="tx1"/>
                </a:solidFill>
                <a:effectLst/>
                <a:latin typeface="Times New Roman" panose="02020603050405020304" pitchFamily="18" charset="0"/>
                <a:cs typeface="Times New Roman" panose="02020603050405020304" pitchFamily="18" charset="0"/>
              </a:rPr>
            </a:br>
            <a:r>
              <a:rPr lang="ru-RU" sz="1800" cap="none" dirty="0" smtClean="0">
                <a:solidFill>
                  <a:schemeClr val="tx1"/>
                </a:solidFill>
                <a:effectLst/>
                <a:latin typeface="Times New Roman" panose="02020603050405020304" pitchFamily="18" charset="0"/>
                <a:cs typeface="Times New Roman" panose="02020603050405020304" pitchFamily="18" charset="0"/>
              </a:rPr>
              <a:t>(МАЙ 2018 Г.)</a:t>
            </a:r>
            <a:endParaRPr lang="ru-RU" sz="1800" cap="none" dirty="0">
              <a:solidFill>
                <a:schemeClr val="tx1"/>
              </a:solidFill>
              <a:latin typeface="Times New Roman" panose="02020603050405020304" pitchFamily="18" charset="0"/>
              <a:cs typeface="Times New Roman" panose="02020603050405020304" pitchFamily="18" charset="0"/>
            </a:endParaRPr>
          </a:p>
        </p:txBody>
      </p:sp>
      <p:pic>
        <p:nvPicPr>
          <p:cNvPr id="5"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11" y="1033804"/>
            <a:ext cx="9126189" cy="5834658"/>
          </a:xfrm>
          <a:prstGeom prst="rect">
            <a:avLst/>
          </a:prstGeom>
        </p:spPr>
      </p:pic>
    </p:spTree>
    <p:extLst>
      <p:ext uri="{BB962C8B-B14F-4D97-AF65-F5344CB8AC3E}">
        <p14:creationId xmlns:p14="http://schemas.microsoft.com/office/powerpoint/2010/main" val="2252559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692696"/>
            <a:ext cx="9076952" cy="6051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941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Autofit/>
          </a:bodyPr>
          <a:lstStyle/>
          <a:p>
            <a:pPr algn="ctr"/>
            <a:r>
              <a:rPr lang="ru-RU" sz="1800" cap="none" dirty="0" smtClean="0">
                <a:solidFill>
                  <a:prstClr val="black"/>
                </a:solidFill>
                <a:effectLst/>
                <a:latin typeface="Times New Roman" panose="02020603050405020304" pitchFamily="18" charset="0"/>
                <a:cs typeface="Times New Roman" panose="02020603050405020304" pitchFamily="18" charset="0"/>
              </a:rPr>
              <a:t>ПОДГОТОВКА И ПРОВЕДЕНИЕ ТЕАТРАЛИЗОВАННОГО КОНЦЕРТА </a:t>
            </a:r>
            <a:br>
              <a:rPr lang="ru-RU" sz="1800" cap="none" dirty="0" smtClean="0">
                <a:solidFill>
                  <a:prstClr val="black"/>
                </a:solidFill>
                <a:effectLst/>
                <a:latin typeface="Times New Roman" panose="02020603050405020304" pitchFamily="18" charset="0"/>
                <a:cs typeface="Times New Roman" panose="02020603050405020304" pitchFamily="18" charset="0"/>
              </a:rPr>
            </a:br>
            <a:r>
              <a:rPr lang="ru-RU" sz="1800" cap="none" dirty="0" smtClean="0">
                <a:solidFill>
                  <a:prstClr val="black"/>
                </a:solidFill>
                <a:effectLst/>
                <a:latin typeface="Times New Roman" panose="02020603050405020304" pitchFamily="18" charset="0"/>
                <a:cs typeface="Times New Roman" panose="02020603050405020304" pitchFamily="18" charset="0"/>
              </a:rPr>
              <a:t>«И СТУЧИТСЯ В ДУШИ К ЛЮДЯМ ЭТА ПРАВДА О ВОЙНЕ», </a:t>
            </a:r>
            <a:br>
              <a:rPr lang="ru-RU" sz="1800" cap="none" dirty="0" smtClean="0">
                <a:solidFill>
                  <a:prstClr val="black"/>
                </a:solidFill>
                <a:effectLst/>
                <a:latin typeface="Times New Roman" panose="02020603050405020304" pitchFamily="18" charset="0"/>
                <a:cs typeface="Times New Roman" panose="02020603050405020304" pitchFamily="18" charset="0"/>
              </a:rPr>
            </a:br>
            <a:r>
              <a:rPr lang="ru-RU" sz="1800" cap="none" dirty="0" smtClean="0">
                <a:solidFill>
                  <a:prstClr val="black"/>
                </a:solidFill>
                <a:effectLst/>
                <a:latin typeface="Times New Roman" panose="02020603050405020304" pitchFamily="18" charset="0"/>
                <a:cs typeface="Times New Roman" panose="02020603050405020304" pitchFamily="18" charset="0"/>
              </a:rPr>
              <a:t>(МАЙ 2019 Г.) </a:t>
            </a:r>
            <a:endParaRPr lang="ru-RU" sz="1800" cap="none"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2" y="1052736"/>
            <a:ext cx="9148002" cy="5805264"/>
          </a:xfrm>
        </p:spPr>
      </p:pic>
    </p:spTree>
    <p:extLst>
      <p:ext uri="{BB962C8B-B14F-4D97-AF65-F5344CB8AC3E}">
        <p14:creationId xmlns:p14="http://schemas.microsoft.com/office/powerpoint/2010/main" val="1025004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81118"/>
            <a:ext cx="8712968" cy="5949280"/>
          </a:xfrm>
        </p:spPr>
      </p:pic>
      <p:sp>
        <p:nvSpPr>
          <p:cNvPr id="3" name="Прямоугольник 2"/>
          <p:cNvSpPr/>
          <p:nvPr/>
        </p:nvSpPr>
        <p:spPr>
          <a:xfrm>
            <a:off x="1979712" y="332656"/>
            <a:ext cx="5485733" cy="400110"/>
          </a:xfrm>
          <a:prstGeom prst="rect">
            <a:avLst/>
          </a:prstGeom>
        </p:spPr>
        <p:txBody>
          <a:bodyPr wrap="none">
            <a:spAutoFit/>
          </a:bodyPr>
          <a:lstStyle/>
          <a:p>
            <a:r>
              <a:rPr lang="ru-RU" sz="2000" dirty="0" smtClean="0">
                <a:latin typeface="Times New Roman" panose="02020603050405020304" pitchFamily="18" charset="0"/>
                <a:cs typeface="Times New Roman" panose="02020603050405020304" pitchFamily="18" charset="0"/>
              </a:rPr>
              <a:t>АКЦИЯ, ПОСВЯЩЕННАЯ 22 ИЮНЯ ( 2020 Г.)</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75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36712"/>
            <a:ext cx="9143999" cy="5616624"/>
          </a:xfrm>
        </p:spPr>
      </p:pic>
    </p:spTree>
    <p:extLst>
      <p:ext uri="{BB962C8B-B14F-4D97-AF65-F5344CB8AC3E}">
        <p14:creationId xmlns:p14="http://schemas.microsoft.com/office/powerpoint/2010/main" val="2944971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4328" r="15298"/>
          <a:stretch/>
        </p:blipFill>
        <p:spPr>
          <a:xfrm>
            <a:off x="0" y="1074242"/>
            <a:ext cx="9144000" cy="5669621"/>
          </a:xfrm>
          <a:prstGeom prst="rect">
            <a:avLst/>
          </a:prstGeom>
        </p:spPr>
      </p:pic>
      <p:sp>
        <p:nvSpPr>
          <p:cNvPr id="5" name="Прямоугольник 4"/>
          <p:cNvSpPr/>
          <p:nvPr/>
        </p:nvSpPr>
        <p:spPr>
          <a:xfrm>
            <a:off x="1475656" y="116632"/>
            <a:ext cx="6336704"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ОЧЕРК – КОНЦЕРТ «ЗА СВОИХ» ПОСВЯЩЕННЫЙ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СПЕЦИАЛЬНОЙ ВОЕННОЙ ОПЕРАЦИИ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(18 МАРТА 2023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111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32500" lnSpcReduction="20000"/>
          </a:bodyPr>
          <a:lstStyle/>
          <a:p>
            <a:pPr marL="0" indent="0">
              <a:buNone/>
            </a:pPr>
            <a:r>
              <a:rPr lang="ru-RU" sz="4300" dirty="0"/>
              <a:t>Здравствуйте, уважаемые коллеги! Я работаю в «Центре творчества и воспитания» педагогом дополнительного образования и являюсь руководителем вокальной группы «Музыкальная шкатулка» и детского хорового коллектива с одноименным названием. Вся моя педагогическая деятельность связана с музыкой и детьми. В рамках сегодняшнего мероприятия я хотела бы поделиться опытом работы своим и своих коллег по организации патриотического воспитания детей.</a:t>
            </a:r>
          </a:p>
          <a:p>
            <a:pPr marL="0" indent="0">
              <a:buNone/>
            </a:pPr>
            <a:r>
              <a:rPr lang="ru-RU" sz="4300" dirty="0"/>
              <a:t>Начать хотелось бы с освещения проблемы. «Иван, не помнящий родства» – чисто русское выражение, уходящее корнями в нашу историю.  Означает оно человека, не помнящего и не блюдущего традиций, не уважающего обычаи предков. Человека, не помнящего родства своего, потерявшего память, Чингиз Айтматов назвал манкуртом. Это раб, не имеющий своего прошлого, не знающий, кто он, откуда родом, не помнящий детства, отца и матери. Где они, «Иваны, не помнящие родства», манкурты? Они – среди нас, их сегодня по-настоящему много.  Зачастую молодые люди не знают даты начала войны, имен полководцев, не слышали о Сталинградской битве, о блокаде Ленинграда, о Курской дуге… Коллективный Запад ведет сегодня с нами гибридную войну, на полях которой пытается свести нашу роль в Великой Победе к минимуму, подменить величайшую роль нашего народа в борьбе с фашизмом. Специальная Военная операция на Украине наглядно показывает, что нацизм сегодня возродился. И все это - накануне 80-летия Победы над фашизмом. Это говорит о том, что процесс стирания из людской памяти такого величайшего и трагического события как Великая Отечественная война идет полным ходом. Так, громко, во всеуслышание, заявляет о себе </a:t>
            </a:r>
            <a:r>
              <a:rPr lang="ru-RU" sz="4300" b="1" u="sng" dirty="0"/>
              <a:t>проблема сохранения исторической памяти.</a:t>
            </a:r>
            <a:r>
              <a:rPr lang="ru-RU" sz="4300" dirty="0"/>
              <a:t> Именно сегодня особенно важно передать детям и внукам настоящие знания и память о Победе в самой страшной войне в истории человечества, о героизме наших предков, которым мы обязаны нашим настоящим и будущим, самой жизнью.</a:t>
            </a:r>
          </a:p>
          <a:p>
            <a:endParaRPr lang="ru-RU" sz="4300" dirty="0"/>
          </a:p>
          <a:p>
            <a:pPr marL="0" indent="0">
              <a:buNone/>
            </a:pPr>
            <a:r>
              <a:rPr lang="ru-RU" sz="4300" dirty="0"/>
              <a:t> </a:t>
            </a:r>
          </a:p>
          <a:p>
            <a:pPr marL="0" indent="0">
              <a:buNone/>
            </a:pPr>
            <a:r>
              <a:rPr lang="ru-RU" sz="4300" dirty="0"/>
              <a:t> </a:t>
            </a:r>
          </a:p>
          <a:p>
            <a:pPr marL="0" indent="0">
              <a:buNone/>
            </a:pPr>
            <a:r>
              <a:rPr lang="ru-RU" dirty="0"/>
              <a:t> </a:t>
            </a:r>
          </a:p>
          <a:p>
            <a:endParaRPr lang="ru-RU" dirty="0"/>
          </a:p>
          <a:p>
            <a:endParaRPr lang="ru-RU" dirty="0"/>
          </a:p>
          <a:p>
            <a:endParaRPr lang="ru-RU" dirty="0"/>
          </a:p>
        </p:txBody>
      </p:sp>
    </p:spTree>
    <p:extLst>
      <p:ext uri="{BB962C8B-B14F-4D97-AF65-F5344CB8AC3E}">
        <p14:creationId xmlns:p14="http://schemas.microsoft.com/office/powerpoint/2010/main" val="383721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12539"/>
          <a:stretch/>
        </p:blipFill>
        <p:spPr>
          <a:xfrm>
            <a:off x="0" y="1031166"/>
            <a:ext cx="9144000" cy="5821098"/>
          </a:xfrm>
          <a:prstGeom prst="rect">
            <a:avLst/>
          </a:prstGeom>
        </p:spPr>
      </p:pic>
      <p:sp>
        <p:nvSpPr>
          <p:cNvPr id="5" name="Прямоугольник 4"/>
          <p:cNvSpPr/>
          <p:nvPr/>
        </p:nvSpPr>
        <p:spPr>
          <a:xfrm>
            <a:off x="1691680" y="116632"/>
            <a:ext cx="5832648"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ОЧЕРК – КОНЦЕРТ «ЗА СВОИХ» ПОСВЯЩЕННЫЙ СПЕЦИАЛЬНОЙ ВОЕННОЙ ОПЕРАЦИИ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(14 ОКТЯБРЯ 2023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159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39962"/>
            <a:ext cx="9144000" cy="5855912"/>
          </a:xfrm>
        </p:spPr>
      </p:pic>
      <p:sp>
        <p:nvSpPr>
          <p:cNvPr id="4" name="Прямоугольник 3"/>
          <p:cNvSpPr/>
          <p:nvPr/>
        </p:nvSpPr>
        <p:spPr>
          <a:xfrm>
            <a:off x="579747" y="116632"/>
            <a:ext cx="8136904"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ТЕАТРАЛИЗОВАННЫЙ КОНЦЕРТ «Я ДУМАЛ УМЕРЛА ВОЙНА» ПОСВЯЩЕННЫЙ СПЕЦИАЛЬНОЙ ВОЕННОЙ ОПЕРАЦИИ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(20 АПРЕЛЯ 2024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97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86800" cy="838200"/>
          </a:xfrm>
        </p:spPr>
        <p:txBody>
          <a:bodyPr>
            <a:normAutofit fontScale="90000"/>
          </a:bodyPr>
          <a:lstStyle/>
          <a:p>
            <a:pPr algn="ctr"/>
            <a:r>
              <a:rPr lang="ru-RU" sz="2000" dirty="0">
                <a:solidFill>
                  <a:srgbClr val="4E3B30"/>
                </a:solidFill>
                <a:effectLst/>
              </a:rPr>
              <a:t> </a:t>
            </a:r>
            <a:r>
              <a:rPr lang="ru-RU" sz="2000" dirty="0">
                <a:solidFill>
                  <a:schemeClr val="tx1"/>
                </a:solidFill>
                <a:effectLst/>
                <a:latin typeface="Times New Roman" panose="02020603050405020304" pitchFamily="18" charset="0"/>
                <a:cs typeface="Times New Roman" panose="02020603050405020304" pitchFamily="18" charset="0"/>
              </a:rPr>
              <a:t>участие в Областном фестивале – конкурсе художественного чтения и патриотической песни «Виктория»</a:t>
            </a:r>
            <a:br>
              <a:rPr lang="ru-RU" sz="2000" dirty="0">
                <a:solidFill>
                  <a:schemeClr val="tx1"/>
                </a:solidFill>
                <a:effectLst/>
                <a:latin typeface="Times New Roman" panose="02020603050405020304" pitchFamily="18" charset="0"/>
                <a:cs typeface="Times New Roman" panose="02020603050405020304" pitchFamily="18" charset="0"/>
              </a:rPr>
            </a:br>
            <a:r>
              <a:rPr lang="ru-RU" sz="2000" dirty="0">
                <a:solidFill>
                  <a:schemeClr val="tx1"/>
                </a:solidFill>
                <a:effectLst/>
                <a:latin typeface="Times New Roman" panose="02020603050405020304" pitchFamily="18" charset="0"/>
                <a:cs typeface="Times New Roman" panose="02020603050405020304" pitchFamily="18" charset="0"/>
              </a:rPr>
              <a:t> (март </a:t>
            </a:r>
            <a:r>
              <a:rPr lang="ru-RU" sz="2000" dirty="0" smtClean="0">
                <a:solidFill>
                  <a:schemeClr val="tx1"/>
                </a:solidFill>
                <a:effectLst/>
                <a:latin typeface="Times New Roman" panose="02020603050405020304" pitchFamily="18" charset="0"/>
                <a:cs typeface="Times New Roman" panose="02020603050405020304" pitchFamily="18" charset="0"/>
              </a:rPr>
              <a:t>2010 </a:t>
            </a:r>
            <a:r>
              <a:rPr lang="ru-RU" sz="2000" dirty="0">
                <a:solidFill>
                  <a:schemeClr val="tx1"/>
                </a:solidFill>
                <a:effectLst/>
                <a:latin typeface="Times New Roman" panose="02020603050405020304" pitchFamily="18" charset="0"/>
                <a:cs typeface="Times New Roman" panose="02020603050405020304" pitchFamily="18" charset="0"/>
              </a:rPr>
              <a:t>г.).</a:t>
            </a:r>
            <a:br>
              <a:rPr lang="ru-RU" sz="2000" dirty="0">
                <a:solidFill>
                  <a:schemeClr val="tx1"/>
                </a:solidFill>
                <a:effectLst/>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065982"/>
            <a:ext cx="8208912" cy="5778642"/>
          </a:xfrm>
        </p:spPr>
      </p:pic>
    </p:spTree>
    <p:extLst>
      <p:ext uri="{BB962C8B-B14F-4D97-AF65-F5344CB8AC3E}">
        <p14:creationId xmlns:p14="http://schemas.microsoft.com/office/powerpoint/2010/main" val="3263380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838200"/>
          </a:xfrm>
        </p:spPr>
        <p:txBody>
          <a:bodyPr>
            <a:noAutofit/>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участие в Областном фестивале – конкурсе художественного чтения и патриотической песни «Виктория»</a:t>
            </a:r>
            <a:br>
              <a:rPr lang="ru-RU" sz="1800" dirty="0">
                <a:solidFill>
                  <a:schemeClr val="tx1"/>
                </a:solidFill>
                <a:effectLst/>
                <a:latin typeface="Times New Roman" panose="02020603050405020304" pitchFamily="18" charset="0"/>
                <a:cs typeface="Times New Roman" panose="02020603050405020304" pitchFamily="18" charset="0"/>
              </a:rPr>
            </a:br>
            <a:r>
              <a:rPr lang="ru-RU" sz="1800" dirty="0">
                <a:solidFill>
                  <a:schemeClr val="tx1"/>
                </a:solidFill>
                <a:effectLst/>
                <a:latin typeface="Times New Roman" panose="02020603050405020304" pitchFamily="18" charset="0"/>
                <a:cs typeface="Times New Roman" panose="02020603050405020304" pitchFamily="18" charset="0"/>
              </a:rPr>
              <a:t> </a:t>
            </a:r>
            <a:r>
              <a:rPr lang="ru-RU" sz="1800" dirty="0" smtClean="0">
                <a:solidFill>
                  <a:schemeClr val="tx1"/>
                </a:solidFill>
                <a:effectLst/>
                <a:latin typeface="Times New Roman" panose="02020603050405020304" pitchFamily="18" charset="0"/>
                <a:cs typeface="Times New Roman" panose="02020603050405020304" pitchFamily="18" charset="0"/>
              </a:rPr>
              <a:t>(февраль 2012 </a:t>
            </a:r>
            <a:r>
              <a:rPr lang="ru-RU" sz="1800" dirty="0">
                <a:solidFill>
                  <a:schemeClr val="tx1"/>
                </a:solidFill>
                <a:effectLst/>
                <a:latin typeface="Times New Roman" panose="02020603050405020304" pitchFamily="18" charset="0"/>
                <a:cs typeface="Times New Roman" panose="02020603050405020304" pitchFamily="18" charset="0"/>
              </a:rPr>
              <a:t>г</a:t>
            </a: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
            </a:r>
            <a:br>
              <a:rPr lang="ru-RU" sz="1800" dirty="0">
                <a:solidFill>
                  <a:schemeClr val="tx1"/>
                </a:solidFill>
                <a:effectLst/>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360" y="1098848"/>
            <a:ext cx="8712968" cy="5759152"/>
          </a:xfrm>
        </p:spPr>
      </p:pic>
    </p:spTree>
    <p:extLst>
      <p:ext uri="{BB962C8B-B14F-4D97-AF65-F5344CB8AC3E}">
        <p14:creationId xmlns:p14="http://schemas.microsoft.com/office/powerpoint/2010/main" val="1544950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участие в Областном фестивале – конкурсе художественного чтения и патриотической песни «Виктория»</a:t>
            </a:r>
            <a:br>
              <a:rPr lang="ru-RU" sz="1800" dirty="0">
                <a:solidFill>
                  <a:schemeClr val="tx1"/>
                </a:solidFill>
                <a:effectLst/>
                <a:latin typeface="Times New Roman" panose="02020603050405020304" pitchFamily="18" charset="0"/>
                <a:cs typeface="Times New Roman" panose="02020603050405020304" pitchFamily="18" charset="0"/>
              </a:rPr>
            </a:br>
            <a:r>
              <a:rPr lang="ru-RU" sz="1800" dirty="0">
                <a:solidFill>
                  <a:schemeClr val="tx1"/>
                </a:solidFill>
                <a:effectLst/>
                <a:latin typeface="Times New Roman" panose="02020603050405020304" pitchFamily="18" charset="0"/>
                <a:cs typeface="Times New Roman" panose="02020603050405020304" pitchFamily="18" charset="0"/>
              </a:rPr>
              <a:t> (февраль </a:t>
            </a:r>
            <a:r>
              <a:rPr lang="ru-RU" sz="1800" dirty="0" smtClean="0">
                <a:solidFill>
                  <a:schemeClr val="tx1"/>
                </a:solidFill>
                <a:effectLst/>
                <a:latin typeface="Times New Roman" panose="02020603050405020304" pitchFamily="18" charset="0"/>
                <a:cs typeface="Times New Roman" panose="02020603050405020304" pitchFamily="18" charset="0"/>
              </a:rPr>
              <a:t>2016 </a:t>
            </a:r>
            <a:r>
              <a:rPr lang="ru-RU" sz="1800" dirty="0">
                <a:solidFill>
                  <a:schemeClr val="tx1"/>
                </a:solidFill>
                <a:effectLst/>
                <a:latin typeface="Times New Roman" panose="02020603050405020304" pitchFamily="18" charset="0"/>
                <a:cs typeface="Times New Roman" panose="02020603050405020304" pitchFamily="18" charset="0"/>
              </a:rPr>
              <a:t>г</a:t>
            </a: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600" dirty="0">
                <a:solidFill>
                  <a:schemeClr val="tx1"/>
                </a:solidFill>
                <a:effectLst/>
                <a:latin typeface="Times New Roman" panose="02020603050405020304" pitchFamily="18" charset="0"/>
                <a:cs typeface="Times New Roman" panose="02020603050405020304" pitchFamily="18" charset="0"/>
              </a:rPr>
              <a:t/>
            </a:r>
            <a:br>
              <a:rPr lang="ru-RU" sz="1600" dirty="0">
                <a:solidFill>
                  <a:schemeClr val="tx1"/>
                </a:solidFill>
                <a:effectLst/>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52736"/>
            <a:ext cx="9144000" cy="5805264"/>
          </a:xfrm>
        </p:spPr>
      </p:pic>
    </p:spTree>
    <p:extLst>
      <p:ext uri="{BB962C8B-B14F-4D97-AF65-F5344CB8AC3E}">
        <p14:creationId xmlns:p14="http://schemas.microsoft.com/office/powerpoint/2010/main" val="1331307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792088"/>
          </a:xfrm>
        </p:spPr>
        <p:txBody>
          <a:bodyPr>
            <a:noAutofit/>
          </a:bodyPr>
          <a:lstStyle/>
          <a:p>
            <a:pPr algn="ctr"/>
            <a:r>
              <a:rPr lang="ru-RU" sz="1800" dirty="0">
                <a:solidFill>
                  <a:schemeClr val="tx1"/>
                </a:solidFill>
                <a:effectLst/>
                <a:latin typeface="Times New Roman" panose="02020603050405020304" pitchFamily="18" charset="0"/>
                <a:cs typeface="Times New Roman" panose="02020603050405020304" pitchFamily="18" charset="0"/>
              </a:rPr>
              <a:t>участие в Областном фестивале – конкурсе художественного чтения и патриотической песни «Виктория»</a:t>
            </a:r>
            <a:br>
              <a:rPr lang="ru-RU" sz="1800" dirty="0">
                <a:solidFill>
                  <a:schemeClr val="tx1"/>
                </a:solidFill>
                <a:effectLst/>
                <a:latin typeface="Times New Roman" panose="02020603050405020304" pitchFamily="18" charset="0"/>
                <a:cs typeface="Times New Roman" panose="02020603050405020304" pitchFamily="18" charset="0"/>
              </a:rPr>
            </a:br>
            <a:r>
              <a:rPr lang="ru-RU" sz="1800" dirty="0">
                <a:solidFill>
                  <a:schemeClr val="tx1"/>
                </a:solidFill>
                <a:effectLst/>
                <a:latin typeface="Times New Roman" panose="02020603050405020304" pitchFamily="18" charset="0"/>
                <a:cs typeface="Times New Roman" panose="02020603050405020304" pitchFamily="18" charset="0"/>
              </a:rPr>
              <a:t> (февраль </a:t>
            </a:r>
            <a:r>
              <a:rPr lang="ru-RU" sz="1800" dirty="0" smtClean="0">
                <a:solidFill>
                  <a:schemeClr val="tx1"/>
                </a:solidFill>
                <a:effectLst/>
                <a:latin typeface="Times New Roman" panose="02020603050405020304" pitchFamily="18" charset="0"/>
                <a:cs typeface="Times New Roman" panose="02020603050405020304" pitchFamily="18" charset="0"/>
              </a:rPr>
              <a:t>2018 </a:t>
            </a:r>
            <a:r>
              <a:rPr lang="ru-RU" sz="1800" dirty="0">
                <a:solidFill>
                  <a:schemeClr val="tx1"/>
                </a:solidFill>
                <a:effectLst/>
                <a:latin typeface="Times New Roman" panose="02020603050405020304" pitchFamily="18" charset="0"/>
                <a:cs typeface="Times New Roman" panose="02020603050405020304" pitchFamily="18" charset="0"/>
              </a:rPr>
              <a:t>г</a:t>
            </a: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
            </a:r>
            <a:br>
              <a:rPr lang="ru-RU" sz="1800" dirty="0">
                <a:solidFill>
                  <a:schemeClr val="tx1"/>
                </a:solidFill>
                <a:effectLst/>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0"/>
            <a:ext cx="9159984" cy="5247448"/>
          </a:xfrm>
        </p:spPr>
      </p:pic>
    </p:spTree>
    <p:extLst>
      <p:ext uri="{BB962C8B-B14F-4D97-AF65-F5344CB8AC3E}">
        <p14:creationId xmlns:p14="http://schemas.microsoft.com/office/powerpoint/2010/main" val="3987595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1034752"/>
          </a:xfrm>
        </p:spPr>
        <p:txBody>
          <a:bodyPr>
            <a:noAutofit/>
          </a:bodyPr>
          <a:lstStyle/>
          <a:p>
            <a:pPr lvl="0" algn="ctr"/>
            <a:r>
              <a:rPr lang="ru-RU" sz="1600" dirty="0" smtClean="0">
                <a:solidFill>
                  <a:schemeClr val="tx1"/>
                </a:solidFill>
                <a:effectLst/>
                <a:latin typeface="Times New Roman" panose="02020603050405020304" pitchFamily="18" charset="0"/>
                <a:cs typeface="Times New Roman" panose="02020603050405020304" pitchFamily="18" charset="0"/>
              </a:rPr>
              <a:t>Участие в Районном </a:t>
            </a:r>
            <a:r>
              <a:rPr lang="ru-RU" sz="1600" dirty="0">
                <a:solidFill>
                  <a:schemeClr val="tx1"/>
                </a:solidFill>
                <a:effectLst/>
                <a:latin typeface="Times New Roman" panose="02020603050405020304" pitchFamily="18" charset="0"/>
                <a:cs typeface="Times New Roman" panose="02020603050405020304" pitchFamily="18" charset="0"/>
              </a:rPr>
              <a:t>фестивале-конкурсе художественного чтения и патриотической песни «Виктория» </a:t>
            </a:r>
            <a:br>
              <a:rPr lang="ru-RU" sz="1600" dirty="0">
                <a:solidFill>
                  <a:schemeClr val="tx1"/>
                </a:solidFill>
                <a:effectLst/>
                <a:latin typeface="Times New Roman" panose="02020603050405020304" pitchFamily="18" charset="0"/>
                <a:cs typeface="Times New Roman" panose="02020603050405020304" pitchFamily="18" charset="0"/>
              </a:rPr>
            </a:br>
            <a:r>
              <a:rPr lang="ru-RU" sz="1600" dirty="0" smtClean="0">
                <a:solidFill>
                  <a:schemeClr val="tx1"/>
                </a:solidFill>
                <a:effectLst/>
                <a:latin typeface="Times New Roman" panose="02020603050405020304" pitchFamily="18" charset="0"/>
                <a:cs typeface="Times New Roman" panose="02020603050405020304" pitchFamily="18" charset="0"/>
              </a:rPr>
              <a:t>(</a:t>
            </a:r>
            <a:r>
              <a:rPr lang="ru-RU" sz="1600" dirty="0">
                <a:solidFill>
                  <a:schemeClr val="tx1"/>
                </a:solidFill>
                <a:effectLst/>
                <a:latin typeface="Times New Roman" panose="02020603050405020304" pitchFamily="18" charset="0"/>
                <a:cs typeface="Times New Roman" panose="02020603050405020304" pitchFamily="18" charset="0"/>
              </a:rPr>
              <a:t>март 2019 Г</a:t>
            </a:r>
            <a:r>
              <a:rPr lang="ru-RU" sz="1600" dirty="0" smtClean="0">
                <a:solidFill>
                  <a:schemeClr val="tx1"/>
                </a:solidFill>
                <a:effectLst/>
                <a:latin typeface="Times New Roman" panose="02020603050405020304" pitchFamily="18" charset="0"/>
                <a:cs typeface="Times New Roman" panose="02020603050405020304" pitchFamily="18" charset="0"/>
              </a:rPr>
              <a:t>.)</a:t>
            </a:r>
            <a:r>
              <a:rPr lang="ru-RU" sz="2000" dirty="0">
                <a:solidFill>
                  <a:schemeClr val="tx1"/>
                </a:solidFill>
                <a:effectLst/>
                <a:latin typeface="Times New Roman" panose="02020603050405020304" pitchFamily="18" charset="0"/>
                <a:cs typeface="Times New Roman" panose="02020603050405020304" pitchFamily="18" charset="0"/>
              </a:rPr>
              <a:t/>
            </a:r>
            <a:br>
              <a:rPr lang="ru-RU" sz="2000" dirty="0">
                <a:solidFill>
                  <a:schemeClr val="tx1"/>
                </a:solidFill>
                <a:effectLst/>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p:spPr>
      </p:pic>
    </p:spTree>
    <p:extLst>
      <p:ext uri="{BB962C8B-B14F-4D97-AF65-F5344CB8AC3E}">
        <p14:creationId xmlns:p14="http://schemas.microsoft.com/office/powerpoint/2010/main" val="2974323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 y="332656"/>
            <a:ext cx="8686800" cy="838200"/>
          </a:xfrm>
        </p:spPr>
        <p:txBody>
          <a:bodyPr>
            <a:noAutofit/>
          </a:bodyPr>
          <a:lstStyle/>
          <a:p>
            <a:pPr algn="ctr"/>
            <a:r>
              <a:rPr lang="ru-RU" sz="2000" dirty="0" smtClean="0">
                <a:effectLst/>
              </a:rPr>
              <a:t> </a:t>
            </a:r>
            <a:r>
              <a:rPr lang="ru-RU" sz="1800" dirty="0">
                <a:solidFill>
                  <a:schemeClr val="tx1"/>
                </a:solidFill>
                <a:effectLst/>
                <a:latin typeface="Times New Roman" panose="02020603050405020304" pitchFamily="18" charset="0"/>
                <a:cs typeface="Times New Roman" panose="02020603050405020304" pitchFamily="18" charset="0"/>
              </a:rPr>
              <a:t>у</a:t>
            </a:r>
            <a:r>
              <a:rPr lang="ru-RU" sz="1800" dirty="0" smtClean="0">
                <a:solidFill>
                  <a:schemeClr val="tx1"/>
                </a:solidFill>
                <a:effectLst/>
                <a:latin typeface="Times New Roman" panose="02020603050405020304" pitchFamily="18" charset="0"/>
                <a:cs typeface="Times New Roman" panose="02020603050405020304" pitchFamily="18" charset="0"/>
              </a:rPr>
              <a:t>частие </a:t>
            </a:r>
            <a:r>
              <a:rPr lang="ru-RU" sz="1800" dirty="0">
                <a:solidFill>
                  <a:schemeClr val="tx1"/>
                </a:solidFill>
                <a:effectLst/>
                <a:latin typeface="Times New Roman" panose="02020603050405020304" pitchFamily="18" charset="0"/>
                <a:cs typeface="Times New Roman" panose="02020603050405020304" pitchFamily="18" charset="0"/>
              </a:rPr>
              <a:t>в Областном фестивале – конкурсе художественного чтения и патриотической песни «Виктория</a:t>
            </a:r>
            <a:r>
              <a:rPr lang="ru-RU" sz="1800" dirty="0" smtClean="0">
                <a:solidFill>
                  <a:schemeClr val="tx1"/>
                </a:solidFill>
                <a:effectLst/>
                <a:latin typeface="Times New Roman" panose="02020603050405020304" pitchFamily="18" charset="0"/>
                <a:cs typeface="Times New Roman" panose="02020603050405020304" pitchFamily="18" charset="0"/>
              </a:rPr>
              <a:t>»</a:t>
            </a:r>
            <a:br>
              <a:rPr lang="ru-RU" sz="1800" dirty="0" smtClean="0">
                <a:solidFill>
                  <a:schemeClr val="tx1"/>
                </a:solidFill>
                <a:effectLst/>
                <a:latin typeface="Times New Roman" panose="02020603050405020304" pitchFamily="18" charset="0"/>
                <a:cs typeface="Times New Roman" panose="02020603050405020304" pitchFamily="18" charset="0"/>
              </a:rPr>
            </a:br>
            <a:r>
              <a:rPr lang="ru-RU" sz="1800" dirty="0" smtClean="0">
                <a:solidFill>
                  <a:schemeClr val="tx1"/>
                </a:solidFill>
                <a:effectLst/>
                <a:latin typeface="Times New Roman" panose="02020603050405020304" pitchFamily="18" charset="0"/>
                <a:cs typeface="Times New Roman" panose="02020603050405020304" pitchFamily="18" charset="0"/>
              </a:rPr>
              <a:t> </a:t>
            </a:r>
            <a:r>
              <a:rPr lang="ru-RU" sz="1800" dirty="0">
                <a:solidFill>
                  <a:schemeClr val="tx1"/>
                </a:solidFill>
                <a:effectLst/>
                <a:latin typeface="Times New Roman" panose="02020603050405020304" pitchFamily="18" charset="0"/>
                <a:cs typeface="Times New Roman" panose="02020603050405020304" pitchFamily="18" charset="0"/>
              </a:rPr>
              <a:t>(март 2019 г</a:t>
            </a: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2400" dirty="0">
                <a:solidFill>
                  <a:schemeClr val="tx1"/>
                </a:solidFill>
                <a:effectLst/>
                <a:latin typeface="Times New Roman" panose="02020603050405020304" pitchFamily="18" charset="0"/>
                <a:cs typeface="Times New Roman" panose="02020603050405020304" pitchFamily="18" charset="0"/>
              </a:rPr>
              <a:t/>
            </a:r>
            <a:br>
              <a:rPr lang="ru-RU" sz="2400" dirty="0">
                <a:solidFill>
                  <a:schemeClr val="tx1"/>
                </a:solidFill>
                <a:effectLst/>
                <a:latin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0103"/>
            <a:ext cx="9144000" cy="5797897"/>
          </a:xfrm>
        </p:spPr>
      </p:pic>
    </p:spTree>
    <p:extLst>
      <p:ext uri="{BB962C8B-B14F-4D97-AF65-F5344CB8AC3E}">
        <p14:creationId xmlns:p14="http://schemas.microsoft.com/office/powerpoint/2010/main" val="1528575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4241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 y="1042507"/>
            <a:ext cx="9144000" cy="5808645"/>
          </a:xfrm>
        </p:spPr>
      </p:pic>
      <p:sp>
        <p:nvSpPr>
          <p:cNvPr id="5" name="Прямоугольник 4"/>
          <p:cNvSpPr/>
          <p:nvPr/>
        </p:nvSpPr>
        <p:spPr>
          <a:xfrm>
            <a:off x="286364" y="119177"/>
            <a:ext cx="8568952"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РАЙОННЫЙ ФЕСТИВАЛЬ – КОНКУРС </a:t>
            </a:r>
          </a:p>
          <a:p>
            <a:pPr algn="ctr"/>
            <a:r>
              <a:rPr lang="ru-RU" dirty="0" smtClean="0">
                <a:latin typeface="Times New Roman" panose="02020603050405020304" pitchFamily="18" charset="0"/>
                <a:cs typeface="Times New Roman" panose="02020603050405020304" pitchFamily="18" charset="0"/>
              </a:rPr>
              <a:t>ХУДОЖЕСТВЕННОГО ЧТЕНИЯ И ПАТРИОТИЧЕСКОЙ ПЕСНИ «ВИКТОРИЯ»</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(21 ФЕВРАЛЯ 2020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218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lvl="0" indent="0">
              <a:buClr>
                <a:srgbClr val="F0A22E"/>
              </a:buClr>
              <a:buNone/>
            </a:pPr>
            <a:r>
              <a:rPr lang="ru-RU" sz="1400" dirty="0">
                <a:solidFill>
                  <a:srgbClr val="4E3B30"/>
                </a:solidFill>
              </a:rPr>
              <a:t>Однако в современном мире психологический, интеллектуальный, духовный разрыв между поколениями оказывается настолько велик, что общество, пожалуй, впервые в истории сталкивается с ситуацией, когда опыт предшественников и историческую память народа передать молодому поколению оказывается очень непросто.  </a:t>
            </a:r>
          </a:p>
          <a:p>
            <a:pPr marL="0" lvl="0" indent="0">
              <a:buClr>
                <a:srgbClr val="F0A22E"/>
              </a:buClr>
              <a:buNone/>
            </a:pPr>
            <a:r>
              <a:rPr lang="ru-RU" sz="1400" dirty="0">
                <a:solidFill>
                  <a:srgbClr val="4E3B30"/>
                </a:solidFill>
              </a:rPr>
              <a:t>Мы, педагоги, занимающиеся образованием наших детей, обязаны в первую очередь задаться вопросом: все ли мы делаем для того, чтобы сохранить память о войне, сохранить не просто ради памяти, а для того, чтобы подрастающее поколение осознало цену мирной жизни и сформировало потребность беречь ее? Как? Каким образом? Через какие действия возможно сохранение исторической памяти?  Как донести ее до подрастающего поколения? Как преподать эту память так, чтобы она была понята и принята?</a:t>
            </a:r>
          </a:p>
          <a:p>
            <a:pPr marL="0" lvl="0" indent="0">
              <a:buClr>
                <a:srgbClr val="F0A22E"/>
              </a:buClr>
              <a:buNone/>
            </a:pPr>
            <a:r>
              <a:rPr lang="ru-RU" sz="1400" dirty="0">
                <a:solidFill>
                  <a:srgbClr val="4E3B30"/>
                </a:solidFill>
              </a:rPr>
              <a:t>Сколько бы мы ни давали детям информации о Великой Отечественной войне и как бы ни вовлекали их в различные мероприятия, посвященные Дню Победы, часто эти сведения остаются формальными. Без подлинной вовлеченности, без чувственного проживания не получается привить детям историческую память народа. Флажки, георгиевские ленточки, гимнастерки и пилотки с красными звездочками, воздушные шары </a:t>
            </a:r>
            <a:r>
              <a:rPr lang="ru-RU" sz="1400" dirty="0" err="1">
                <a:solidFill>
                  <a:srgbClr val="4E3B30"/>
                </a:solidFill>
              </a:rPr>
              <a:t>триколор</a:t>
            </a:r>
            <a:r>
              <a:rPr lang="ru-RU" sz="1400" dirty="0">
                <a:solidFill>
                  <a:srgbClr val="4E3B30"/>
                </a:solidFill>
              </a:rPr>
              <a:t> — это красиво, радостно и приятно. А должно «пробрать до костей», ранить в самое сердце, стать прививкой на всю жизнь — от зверства, от фашизма, от ужасов войны. Это значит, что необходимо пройти через душевные испытания, увидеть и услышать то, что смотреть и слышать невыносимо больно, но совершенно необходимо.</a:t>
            </a:r>
          </a:p>
          <a:p>
            <a:endParaRPr lang="ru-RU" sz="1400" dirty="0"/>
          </a:p>
        </p:txBody>
      </p:sp>
    </p:spTree>
    <p:extLst>
      <p:ext uri="{BB962C8B-B14F-4D97-AF65-F5344CB8AC3E}">
        <p14:creationId xmlns:p14="http://schemas.microsoft.com/office/powerpoint/2010/main" val="219246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44" y="332656"/>
            <a:ext cx="9156544" cy="6323032"/>
          </a:xfrm>
        </p:spPr>
      </p:pic>
    </p:spTree>
    <p:extLst>
      <p:ext uri="{BB962C8B-B14F-4D97-AF65-F5344CB8AC3E}">
        <p14:creationId xmlns:p14="http://schemas.microsoft.com/office/powerpoint/2010/main" val="3840555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2" y="1078277"/>
            <a:ext cx="9137128" cy="5779723"/>
          </a:xfrm>
        </p:spPr>
      </p:pic>
      <p:sp>
        <p:nvSpPr>
          <p:cNvPr id="3" name="Прямоугольник 2"/>
          <p:cNvSpPr/>
          <p:nvPr/>
        </p:nvSpPr>
        <p:spPr>
          <a:xfrm>
            <a:off x="1043608" y="116632"/>
            <a:ext cx="7566744"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РАЙОННЫЙ ФЕСТИВАЛЬ – КОНКУРС ХУДОЖЕСТВЕННОГО ЧТЕНИЯ И ПАТРИОТИЧЕСКОЙ ПЕСНИ «ВИКТОРИЯ»</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(21 ФЕВРАЛЯ 2022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147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039962"/>
            <a:ext cx="8712968" cy="5652112"/>
          </a:xfrm>
        </p:spPr>
      </p:pic>
      <p:sp>
        <p:nvSpPr>
          <p:cNvPr id="3" name="Прямоугольник 2"/>
          <p:cNvSpPr/>
          <p:nvPr/>
        </p:nvSpPr>
        <p:spPr>
          <a:xfrm>
            <a:off x="1500872" y="116632"/>
            <a:ext cx="6660088"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ЛИТЕРАТУРНО-МУЗЫКАЛЬНАЯ КОМПОЗИЦИЯ «РАССТРЕЛЯННОЕ ДЕТСТВО»</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(ФЕВРАЛЬ 2024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77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70" y="436640"/>
            <a:ext cx="9143514" cy="6093296"/>
          </a:xfrm>
        </p:spPr>
      </p:pic>
    </p:spTree>
    <p:extLst>
      <p:ext uri="{BB962C8B-B14F-4D97-AF65-F5344CB8AC3E}">
        <p14:creationId xmlns:p14="http://schemas.microsoft.com/office/powerpoint/2010/main" val="4055867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5" y="332656"/>
            <a:ext cx="9129661" cy="6086440"/>
          </a:xfrm>
        </p:spPr>
      </p:pic>
    </p:spTree>
    <p:extLst>
      <p:ext uri="{BB962C8B-B14F-4D97-AF65-F5344CB8AC3E}">
        <p14:creationId xmlns:p14="http://schemas.microsoft.com/office/powerpoint/2010/main" val="3296723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spcBef>
                <a:spcPts val="0"/>
              </a:spcBef>
            </a:pPr>
            <a:r>
              <a:rPr lang="ru-RU" sz="1800" cap="none" dirty="0">
                <a:solidFill>
                  <a:prstClr val="black"/>
                </a:solidFill>
                <a:effectLst/>
                <a:latin typeface="Times New Roman" panose="02020603050405020304" pitchFamily="18" charset="0"/>
                <a:ea typeface="+mn-ea"/>
                <a:cs typeface="Times New Roman" panose="02020603050405020304" pitchFamily="18" charset="0"/>
              </a:rPr>
              <a:t>ЛИТЕРАТУРНО-МУЗЫКАЛЬНАЯ КОМПОЗИЦИЯ </a:t>
            </a:r>
            <a:r>
              <a:rPr lang="ru-RU" sz="1800" cap="none" dirty="0" smtClean="0">
                <a:solidFill>
                  <a:prstClr val="black"/>
                </a:solidFill>
                <a:effectLst/>
                <a:latin typeface="Times New Roman" panose="02020603050405020304" pitchFamily="18" charset="0"/>
                <a:ea typeface="+mn-ea"/>
                <a:cs typeface="Times New Roman" panose="02020603050405020304" pitchFamily="18" charset="0"/>
              </a:rPr>
              <a:t>«СПИ, ВОЙНА…»</a:t>
            </a:r>
            <a:r>
              <a:rPr lang="ru-RU" sz="1800" cap="none" dirty="0">
                <a:solidFill>
                  <a:prstClr val="black"/>
                </a:solidFill>
                <a:effectLst/>
                <a:latin typeface="Times New Roman" panose="02020603050405020304" pitchFamily="18" charset="0"/>
                <a:ea typeface="+mn-ea"/>
                <a:cs typeface="Times New Roman" panose="02020603050405020304" pitchFamily="18" charset="0"/>
              </a:rPr>
              <a:t/>
            </a:r>
            <a:br>
              <a:rPr lang="ru-RU" sz="1800" cap="none" dirty="0">
                <a:solidFill>
                  <a:prstClr val="black"/>
                </a:solidFill>
                <a:effectLst/>
                <a:latin typeface="Times New Roman" panose="02020603050405020304" pitchFamily="18" charset="0"/>
                <a:ea typeface="+mn-ea"/>
                <a:cs typeface="Times New Roman" panose="02020603050405020304" pitchFamily="18" charset="0"/>
              </a:rPr>
            </a:br>
            <a:r>
              <a:rPr lang="ru-RU" sz="1800" cap="none" dirty="0">
                <a:solidFill>
                  <a:prstClr val="black"/>
                </a:solidFill>
                <a:effectLst/>
                <a:latin typeface="Times New Roman" panose="02020603050405020304" pitchFamily="18" charset="0"/>
                <a:ea typeface="+mn-ea"/>
                <a:cs typeface="Times New Roman" panose="02020603050405020304" pitchFamily="18" charset="0"/>
              </a:rPr>
              <a:t>(ФЕВРАЛЬ </a:t>
            </a:r>
            <a:r>
              <a:rPr lang="ru-RU" sz="1800" cap="none" dirty="0" smtClean="0">
                <a:solidFill>
                  <a:prstClr val="black"/>
                </a:solidFill>
                <a:effectLst/>
                <a:latin typeface="Times New Roman" panose="02020603050405020304" pitchFamily="18" charset="0"/>
                <a:ea typeface="+mn-ea"/>
                <a:cs typeface="Times New Roman" panose="02020603050405020304" pitchFamily="18" charset="0"/>
              </a:rPr>
              <a:t>2025 г.)</a:t>
            </a:r>
            <a:r>
              <a:rPr lang="ru-RU" sz="1800" cap="none" dirty="0">
                <a:solidFill>
                  <a:prstClr val="black"/>
                </a:solidFill>
                <a:effectLst/>
                <a:latin typeface="Times New Roman" panose="02020603050405020304" pitchFamily="18" charset="0"/>
                <a:ea typeface="+mn-ea"/>
                <a:cs typeface="Times New Roman" panose="02020603050405020304" pitchFamily="18" charset="0"/>
              </a:rPr>
              <a:t/>
            </a:r>
            <a:br>
              <a:rPr lang="ru-RU" sz="1800" cap="none" dirty="0">
                <a:solidFill>
                  <a:prstClr val="black"/>
                </a:solidFill>
                <a:effectLst/>
                <a:latin typeface="Times New Roman" panose="02020603050405020304" pitchFamily="18" charset="0"/>
                <a:ea typeface="+mn-ea"/>
                <a:cs typeface="Times New Roman" panose="02020603050405020304" pitchFamily="18" charset="0"/>
              </a:rPr>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475" y="1052736"/>
            <a:ext cx="8669431" cy="5743498"/>
          </a:xfrm>
        </p:spPr>
      </p:pic>
    </p:spTree>
    <p:extLst>
      <p:ext uri="{BB962C8B-B14F-4D97-AF65-F5344CB8AC3E}">
        <p14:creationId xmlns:p14="http://schemas.microsoft.com/office/powerpoint/2010/main" val="111715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97" y="565990"/>
            <a:ext cx="9059308" cy="6037180"/>
          </a:xfrm>
        </p:spPr>
      </p:pic>
    </p:spTree>
    <p:extLst>
      <p:ext uri="{BB962C8B-B14F-4D97-AF65-F5344CB8AC3E}">
        <p14:creationId xmlns:p14="http://schemas.microsoft.com/office/powerpoint/2010/main" val="3284448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9" y="470556"/>
            <a:ext cx="9260101" cy="6207161"/>
          </a:xfrm>
        </p:spPr>
      </p:pic>
    </p:spTree>
    <p:extLst>
      <p:ext uri="{BB962C8B-B14F-4D97-AF65-F5344CB8AC3E}">
        <p14:creationId xmlns:p14="http://schemas.microsoft.com/office/powerpoint/2010/main" val="3675142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4408370" cy="3306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11960" y="3003034"/>
            <a:ext cx="4833389" cy="3625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Прямоугольник 2"/>
          <p:cNvSpPr/>
          <p:nvPr/>
        </p:nvSpPr>
        <p:spPr>
          <a:xfrm>
            <a:off x="1043608" y="116632"/>
            <a:ext cx="7416824"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ПЕСЕННЫЙ БАТЛ «ПЕСНИ ПОБЕДНОЙ ВЕСНЫ» НА ВОЕННУЮ ТЕМАТИКУ ПРИУРОЧЕННЫЙ К ПРАЗДНОВАНИЮ ДНЯ ПОБЕДЫ</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(МАЙ 2022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028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768" y="1052736"/>
            <a:ext cx="8676456" cy="5805264"/>
          </a:xfrm>
        </p:spPr>
      </p:pic>
      <p:sp>
        <p:nvSpPr>
          <p:cNvPr id="3" name="Прямоугольник 2"/>
          <p:cNvSpPr/>
          <p:nvPr/>
        </p:nvSpPr>
        <p:spPr>
          <a:xfrm>
            <a:off x="827584" y="28608"/>
            <a:ext cx="7416824"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ПЕСЕННЫЙ БАТЛ «ПЕСНИ ПОБЕДНОЙ ВЕСНЫ» НА ВОЕННУЮ ТЕМАТИКУ ПРИУРОЧЕННЫЙ К ПРАЗДНОВАНИЮ ДНЯ ПОБЕДЫ</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(МАЙ 2023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609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lvl="0" indent="0">
              <a:buClr>
                <a:srgbClr val="F0A22E"/>
              </a:buClr>
              <a:buNone/>
            </a:pPr>
            <a:r>
              <a:rPr lang="ru-RU" sz="1400" dirty="0">
                <a:solidFill>
                  <a:srgbClr val="4E3B30"/>
                </a:solidFill>
              </a:rPr>
              <a:t>Передо мной и моими коллегами стал вопрос о поиске действенной формы воспитания у детей исторической памяти.  Необходимо, чтобы подросток участвовал в какой-либо деятельности, и это участие позволило ему пережить сильнейшие эмоции, которые оставили бы след в его душе. Информация, полученная таким образом, никогда не забудется.</a:t>
            </a:r>
          </a:p>
          <a:p>
            <a:pPr marL="0" lvl="0" indent="0">
              <a:buClr>
                <a:srgbClr val="F0A22E"/>
              </a:buClr>
              <a:buNone/>
            </a:pPr>
            <a:r>
              <a:rPr lang="ru-RU" sz="1400" dirty="0">
                <a:solidFill>
                  <a:srgbClr val="4E3B30"/>
                </a:solidFill>
              </a:rPr>
              <a:t>Так как мы являемся учреждением творческим и у нас занимаются хореографические и вокальные коллективы, а с недавних пор и театральный коллектив, было решено объединить участников данных коллективов для организации театрализованных концертов, посвященных Великой Победе нашего народа в Великой Отечественной войне, ведь огромный пласт нашей культуры составляют песни, стихи и проза о Великой Отечественной войне, рожденные как в военное, так и в мирное время.</a:t>
            </a:r>
          </a:p>
          <a:p>
            <a:pPr marL="0" lvl="0" indent="0">
              <a:buClr>
                <a:srgbClr val="F0A22E"/>
              </a:buClr>
              <a:buNone/>
            </a:pPr>
            <a:r>
              <a:rPr lang="ru-RU" sz="1400" dirty="0">
                <a:solidFill>
                  <a:srgbClr val="4E3B30"/>
                </a:solidFill>
              </a:rPr>
              <a:t>Примером для нас послужила деятельность советских артистов в годы Великой Отечественной войны. С первых дней войны вместе с солдатами на фронте и рабочими в тылу в строй встала... и песня. Песня помогла выстоять народу и победить, она стала грозным оружием, не позволившим сломить дух советского народа.</a:t>
            </a:r>
          </a:p>
          <a:p>
            <a:pPr marL="0" lvl="0" indent="0">
              <a:buClr>
                <a:srgbClr val="F0A22E"/>
              </a:buClr>
              <a:buNone/>
            </a:pPr>
            <a:r>
              <a:rPr lang="ru-RU" sz="1400" dirty="0">
                <a:solidFill>
                  <a:srgbClr val="4E3B30"/>
                </a:solidFill>
              </a:rPr>
              <a:t> «Дайте отпор врагу силами своего культурного оружия!». Именно с таким призывом уже 23 июня 1941 года Профсоюз работников искусств обратился к певцам, музыкантам, актерам и танцорам. Вместе с Красной Армией артисты, по сути, прошли всю войну.</a:t>
            </a:r>
          </a:p>
          <a:p>
            <a:endParaRPr lang="ru-RU" sz="1400" dirty="0"/>
          </a:p>
        </p:txBody>
      </p:sp>
    </p:spTree>
    <p:extLst>
      <p:ext uri="{BB962C8B-B14F-4D97-AF65-F5344CB8AC3E}">
        <p14:creationId xmlns:p14="http://schemas.microsoft.com/office/powerpoint/2010/main" val="4176388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96" y="1039962"/>
            <a:ext cx="8532440" cy="5818038"/>
          </a:xfrm>
        </p:spPr>
      </p:pic>
      <p:sp>
        <p:nvSpPr>
          <p:cNvPr id="3" name="Прямоугольник 2"/>
          <p:cNvSpPr/>
          <p:nvPr/>
        </p:nvSpPr>
        <p:spPr>
          <a:xfrm>
            <a:off x="179512" y="116632"/>
            <a:ext cx="8784976" cy="923330"/>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ПЕСЕННЫЙ БАТЛ «ЭТИ ПЕСНИ СПЕТЫ НА ВОЙНЕ» НА ВОЕННУЮ ТЕМАТИКУ ПРИУРОЧЕННЫЙ К ПРАЗДНОВАНИЮ ДНЯ ПОБЕДЫ</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(МАЙ 2024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136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 y="8000"/>
            <a:ext cx="9162288" cy="6871716"/>
          </a:xfrm>
        </p:spPr>
      </p:pic>
    </p:spTree>
    <p:extLst>
      <p:ext uri="{BB962C8B-B14F-4D97-AF65-F5344CB8AC3E}">
        <p14:creationId xmlns:p14="http://schemas.microsoft.com/office/powerpoint/2010/main" val="2351126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712"/>
            <a:ext cx="9144000" cy="6887712"/>
          </a:xfrm>
        </p:spPr>
      </p:pic>
    </p:spTree>
    <p:extLst>
      <p:ext uri="{BB962C8B-B14F-4D97-AF65-F5344CB8AC3E}">
        <p14:creationId xmlns:p14="http://schemas.microsoft.com/office/powerpoint/2010/main" val="3726769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686800" cy="1123952"/>
          </a:xfrm>
        </p:spPr>
        <p:txBody>
          <a:bodyPr/>
          <a:lstStyle/>
          <a:p>
            <a:pPr algn="ctr"/>
            <a:r>
              <a:rPr lang="ru-RU" b="1" dirty="0" smtClean="0">
                <a:latin typeface="Times New Roman" pitchFamily="18" charset="0"/>
                <a:cs typeface="Times New Roman" pitchFamily="18" charset="0"/>
              </a:rPr>
              <a:t>   Спасибо за внимание </a:t>
            </a:r>
            <a:endParaRPr lang="ru-RU" b="1" dirty="0">
              <a:latin typeface="Times New Roman" pitchFamily="18" charset="0"/>
              <a:cs typeface="Times New Roman" pitchFamily="18" charset="0"/>
            </a:endParaRPr>
          </a:p>
        </p:txBody>
      </p:sp>
      <p:pic>
        <p:nvPicPr>
          <p:cNvPr id="4" name="Содержимое 3" descr="iCAZEJAVC.jpg"/>
          <p:cNvPicPr>
            <a:picLocks noGrp="1" noChangeAspect="1"/>
          </p:cNvPicPr>
          <p:nvPr>
            <p:ph idx="1"/>
          </p:nvPr>
        </p:nvPicPr>
        <p:blipFill>
          <a:blip r:embed="rId2" cstate="print"/>
          <a:stretch>
            <a:fillRect/>
          </a:stretch>
        </p:blipFill>
        <p:spPr>
          <a:xfrm>
            <a:off x="1403647" y="1484784"/>
            <a:ext cx="6565993" cy="4824536"/>
          </a:xfrm>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pPr marL="0" lvl="0" indent="0">
              <a:buClr>
                <a:srgbClr val="F0A22E"/>
              </a:buClr>
              <a:buNone/>
            </a:pPr>
            <a:r>
              <a:rPr lang="ru-RU" sz="1400" dirty="0" smtClean="0">
                <a:solidFill>
                  <a:srgbClr val="4E3B30"/>
                </a:solidFill>
              </a:rPr>
              <a:t>Из </a:t>
            </a:r>
            <a:r>
              <a:rPr lang="ru-RU" sz="1400" dirty="0">
                <a:solidFill>
                  <a:srgbClr val="4E3B30"/>
                </a:solidFill>
              </a:rPr>
              <a:t>воспоминаний великого композитора Анатолия Григорьевича Новикова, автора любимых всеми песен «Смуглянка», «Эх, дороги»: «В первый день войны композиторы столицы собрались в Доме композиторов. Они пришли, чувствуя острую необходимость быть вместе в этот исторический момент. Митинг был непродолжительным и деловым – как сбор бойцов по военной тревоге. Быстро договорились о том, что надо сразу же приступить к сочинению песен для фронта. Движимые единым порывом, все принялись за работу. В два-три дня было написано свыше сорока песен на слова В. Лебедева-Кумача, М. Исаковского, А. Суркова, Е. </a:t>
            </a:r>
            <a:r>
              <a:rPr lang="ru-RU" sz="1400" dirty="0" err="1">
                <a:solidFill>
                  <a:srgbClr val="4E3B30"/>
                </a:solidFill>
              </a:rPr>
              <a:t>Долматовского</a:t>
            </a:r>
            <a:r>
              <a:rPr lang="ru-RU" sz="1400" dirty="0">
                <a:solidFill>
                  <a:srgbClr val="4E3B30"/>
                </a:solidFill>
              </a:rPr>
              <a:t>, А. Софронова, А. Жарова, С. </a:t>
            </a:r>
            <a:r>
              <a:rPr lang="ru-RU" sz="1400" dirty="0" err="1">
                <a:solidFill>
                  <a:srgbClr val="4E3B30"/>
                </a:solidFill>
              </a:rPr>
              <a:t>Алымова</a:t>
            </a:r>
            <a:r>
              <a:rPr lang="ru-RU" sz="1400" dirty="0">
                <a:solidFill>
                  <a:srgbClr val="4E3B30"/>
                </a:solidFill>
              </a:rPr>
              <a:t>, Л. </a:t>
            </a:r>
            <a:r>
              <a:rPr lang="ru-RU" sz="1400" dirty="0" err="1">
                <a:solidFill>
                  <a:srgbClr val="4E3B30"/>
                </a:solidFill>
              </a:rPr>
              <a:t>Ошанина</a:t>
            </a:r>
            <a:r>
              <a:rPr lang="ru-RU" sz="1400" dirty="0">
                <a:solidFill>
                  <a:srgbClr val="4E3B30"/>
                </a:solidFill>
              </a:rPr>
              <a:t>. Дом композиторов буквально стал штабом, где собирались композиторы и поэты, армейские музыканты и политработники. Поэты читали свои стихи, вместе с нами работали у рояля, обсуждали песни, каждый высказывал свое мнение – это была коллективная проверка…»</a:t>
            </a:r>
          </a:p>
          <a:p>
            <a:pPr marL="0" lvl="0" indent="0">
              <a:buClr>
                <a:srgbClr val="F0A22E"/>
              </a:buClr>
              <a:buNone/>
            </a:pPr>
            <a:r>
              <a:rPr lang="ru-RU" sz="1400" dirty="0">
                <a:solidFill>
                  <a:srgbClr val="4E3B30"/>
                </a:solidFill>
              </a:rPr>
              <a:t>За 4 года войны во фронтовых концертах участвовало 42 000 артистов. Было проведено 1млн 350 тыс. спектаклей, концертов, творческих встреч.</a:t>
            </a:r>
          </a:p>
          <a:p>
            <a:pPr marL="0" lvl="0" indent="0">
              <a:buClr>
                <a:srgbClr val="F0A22E"/>
              </a:buClr>
              <a:buNone/>
            </a:pPr>
            <a:r>
              <a:rPr lang="ru-RU" sz="1400" dirty="0">
                <a:solidFill>
                  <a:srgbClr val="4E3B30"/>
                </a:solidFill>
              </a:rPr>
              <a:t>Вот на таком прекрасном историческом наследии уже на протяжении многих лет выстраивается наша работа по сохранению исторической памяти в сердцах наших детей.</a:t>
            </a:r>
          </a:p>
          <a:p>
            <a:endParaRPr lang="ru-RU" sz="1400" dirty="0"/>
          </a:p>
        </p:txBody>
      </p:sp>
    </p:spTree>
    <p:extLst>
      <p:ext uri="{BB962C8B-B14F-4D97-AF65-F5344CB8AC3E}">
        <p14:creationId xmlns:p14="http://schemas.microsoft.com/office/powerpoint/2010/main" val="256229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lvl="0" indent="0">
              <a:buClr>
                <a:srgbClr val="F0A22E"/>
              </a:buClr>
              <a:buNone/>
            </a:pPr>
            <a:r>
              <a:rPr lang="ru-RU" sz="1400" dirty="0">
                <a:solidFill>
                  <a:srgbClr val="4E3B30"/>
                </a:solidFill>
              </a:rPr>
              <a:t>Восприятие боли войны как своей собственной — это прививка против искажений истории. Пусть на сердце будут шрамы от пережитой боли, зато это не позволит никому сбить ваш внутренний нравственный компас, никогда не заставит сомневаться в героизме бабушек и дедушек! Пропустив боль войны через себя, начинаешь единственно верно воспринимать историю своего народа и идентифицируешь себя с ним. И исчезает желание уехать за тридевять земель в поисках счастья, а наоборот, появляется желание отдать все свои таланты и умения на благо родной страны и русского народа.</a:t>
            </a:r>
          </a:p>
          <a:p>
            <a:pPr marL="0" lvl="0" indent="0">
              <a:buClr>
                <a:srgbClr val="F0A22E"/>
              </a:buClr>
              <a:buNone/>
            </a:pPr>
            <a:r>
              <a:rPr lang="ru-RU" sz="1400" dirty="0">
                <a:solidFill>
                  <a:srgbClr val="4E3B30"/>
                </a:solidFill>
              </a:rPr>
              <a:t>Хочется сделать акцент на том, что пение само по себе оказывает огромное воспитательное воздействие. А песни о войне, которые выдержали испытанием временем, очень просты. В песенном тексте проступают формулы поведения, выбора оптимального варианта поступка. События в песне – условность, но чувства поющего условными не назовешь, они всегда серьезны.</a:t>
            </a:r>
          </a:p>
          <a:p>
            <a:pPr marL="0" lvl="0" indent="0">
              <a:buClr>
                <a:srgbClr val="F0A22E"/>
              </a:buClr>
              <a:buNone/>
            </a:pPr>
            <a:r>
              <a:rPr lang="ru-RU" sz="1400" dirty="0">
                <a:solidFill>
                  <a:srgbClr val="4E3B30"/>
                </a:solidFill>
              </a:rPr>
              <a:t>Кроме того, групповое пение</a:t>
            </a:r>
            <a:r>
              <a:rPr lang="ru-RU" sz="1400" b="1" dirty="0">
                <a:solidFill>
                  <a:srgbClr val="4E3B30"/>
                </a:solidFill>
              </a:rPr>
              <a:t> </a:t>
            </a:r>
            <a:r>
              <a:rPr lang="ru-RU" sz="1400" dirty="0">
                <a:solidFill>
                  <a:srgbClr val="4E3B30"/>
                </a:solidFill>
              </a:rPr>
              <a:t>является инструментом социализации. В процессе репетиций, концертной деятельности происходит формирование творческого коллектива, объединенного общим делом. В процессе общения и совместной деятельности происходит взаимовлияние людей, их социализация.</a:t>
            </a:r>
          </a:p>
          <a:p>
            <a:endParaRPr lang="ru-RU" sz="1400" dirty="0"/>
          </a:p>
        </p:txBody>
      </p:sp>
    </p:spTree>
    <p:extLst>
      <p:ext uri="{BB962C8B-B14F-4D97-AF65-F5344CB8AC3E}">
        <p14:creationId xmlns:p14="http://schemas.microsoft.com/office/powerpoint/2010/main" val="137598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lvl="0" indent="0">
              <a:buClr>
                <a:srgbClr val="F0A22E"/>
              </a:buClr>
              <a:buNone/>
            </a:pPr>
            <a:r>
              <a:rPr lang="ru-RU" sz="1400" dirty="0">
                <a:solidFill>
                  <a:srgbClr val="4E3B30"/>
                </a:solidFill>
              </a:rPr>
              <a:t>Формы работы, для решения </a:t>
            </a:r>
            <a:r>
              <a:rPr lang="ru-RU" sz="1400" b="1" u="sng" dirty="0">
                <a:solidFill>
                  <a:srgbClr val="4E3B30"/>
                </a:solidFill>
              </a:rPr>
              <a:t>проблемы сохранения исторической памяти:</a:t>
            </a:r>
            <a:endParaRPr lang="ru-RU" sz="1400" dirty="0">
              <a:solidFill>
                <a:srgbClr val="4E3B30"/>
              </a:solidFill>
            </a:endParaRPr>
          </a:p>
          <a:p>
            <a:pPr lvl="0">
              <a:buClr>
                <a:srgbClr val="F0A22E"/>
              </a:buClr>
            </a:pPr>
            <a:r>
              <a:rPr lang="ru-RU" sz="1400" dirty="0" smtClean="0">
                <a:solidFill>
                  <a:srgbClr val="4E3B30"/>
                </a:solidFill>
              </a:rPr>
              <a:t>Подготовка и проведение театрализованных военных концертов.</a:t>
            </a:r>
            <a:endParaRPr lang="ru-RU" sz="1400" dirty="0">
              <a:solidFill>
                <a:srgbClr val="4E3B30"/>
              </a:solidFill>
            </a:endParaRPr>
          </a:p>
          <a:p>
            <a:pPr lvl="0">
              <a:buClr>
                <a:srgbClr val="F0A22E"/>
              </a:buClr>
            </a:pPr>
            <a:r>
              <a:rPr lang="ru-RU" sz="1400" dirty="0" smtClean="0">
                <a:solidFill>
                  <a:srgbClr val="4E3B30"/>
                </a:solidFill>
              </a:rPr>
              <a:t>Ежегодное участие в районных и областных фестивалях-конкурсах </a:t>
            </a:r>
            <a:r>
              <a:rPr lang="ru-RU" sz="1400" dirty="0">
                <a:solidFill>
                  <a:srgbClr val="4E3B30"/>
                </a:solidFill>
              </a:rPr>
              <a:t>художественного чтения и патриотической песни «Виктория</a:t>
            </a:r>
            <a:r>
              <a:rPr lang="ru-RU" sz="1400" dirty="0" smtClean="0">
                <a:solidFill>
                  <a:srgbClr val="4E3B30"/>
                </a:solidFill>
              </a:rPr>
              <a:t>».</a:t>
            </a:r>
            <a:endParaRPr lang="ru-RU" sz="1400" dirty="0">
              <a:solidFill>
                <a:srgbClr val="4E3B30"/>
              </a:solidFill>
            </a:endParaRPr>
          </a:p>
          <a:p>
            <a:pPr lvl="0">
              <a:buClr>
                <a:srgbClr val="F0A22E"/>
              </a:buClr>
            </a:pPr>
            <a:r>
              <a:rPr lang="ru-RU" sz="1400" dirty="0" smtClean="0">
                <a:solidFill>
                  <a:srgbClr val="4E3B30"/>
                </a:solidFill>
              </a:rPr>
              <a:t>Ежегодное проведение вокального </a:t>
            </a:r>
            <a:r>
              <a:rPr lang="ru-RU" sz="1400" dirty="0" err="1" smtClean="0">
                <a:solidFill>
                  <a:srgbClr val="4E3B30"/>
                </a:solidFill>
              </a:rPr>
              <a:t>батла</a:t>
            </a:r>
            <a:r>
              <a:rPr lang="ru-RU" sz="1400" dirty="0" smtClean="0">
                <a:solidFill>
                  <a:srgbClr val="4E3B30"/>
                </a:solidFill>
              </a:rPr>
              <a:t> </a:t>
            </a:r>
            <a:r>
              <a:rPr lang="ru-RU" sz="1400" dirty="0">
                <a:solidFill>
                  <a:srgbClr val="4E3B30"/>
                </a:solidFill>
              </a:rPr>
              <a:t>на военную тематику, </a:t>
            </a:r>
            <a:r>
              <a:rPr lang="ru-RU" sz="1400" dirty="0" smtClean="0">
                <a:solidFill>
                  <a:srgbClr val="4E3B30"/>
                </a:solidFill>
              </a:rPr>
              <a:t>приуроченное к </a:t>
            </a:r>
            <a:r>
              <a:rPr lang="ru-RU" sz="1400" dirty="0">
                <a:solidFill>
                  <a:srgbClr val="4E3B30"/>
                </a:solidFill>
              </a:rPr>
              <a:t>празднованию Дня </a:t>
            </a:r>
            <a:r>
              <a:rPr lang="ru-RU" sz="1400" dirty="0" smtClean="0">
                <a:solidFill>
                  <a:srgbClr val="4E3B30"/>
                </a:solidFill>
              </a:rPr>
              <a:t>Победы, среди объединений «ЦТиВ».</a:t>
            </a:r>
            <a:endParaRPr lang="ru-RU" sz="1400" dirty="0">
              <a:solidFill>
                <a:srgbClr val="4E3B30"/>
              </a:solidFill>
            </a:endParaRPr>
          </a:p>
          <a:p>
            <a:pPr lvl="0">
              <a:buClr>
                <a:srgbClr val="F0A22E"/>
              </a:buClr>
            </a:pPr>
            <a:r>
              <a:rPr lang="ru-RU" sz="1400" dirty="0">
                <a:solidFill>
                  <a:srgbClr val="4E3B30"/>
                </a:solidFill>
              </a:rPr>
              <a:t>Совместный </a:t>
            </a:r>
            <a:r>
              <a:rPr lang="ru-RU" sz="1400" dirty="0" smtClean="0">
                <a:solidFill>
                  <a:srgbClr val="4E3B30"/>
                </a:solidFill>
              </a:rPr>
              <a:t>проект обучающихся «ЦТиВ» </a:t>
            </a:r>
            <a:r>
              <a:rPr lang="ru-RU" sz="1400" dirty="0">
                <a:solidFill>
                  <a:srgbClr val="4E3B30"/>
                </a:solidFill>
              </a:rPr>
              <a:t>о концлагере «Саласпилс</a:t>
            </a:r>
            <a:r>
              <a:rPr lang="ru-RU" sz="1400" dirty="0" smtClean="0">
                <a:solidFill>
                  <a:srgbClr val="4E3B30"/>
                </a:solidFill>
              </a:rPr>
              <a:t>» (литературно-музыкальные композиции «Расстрелянное детство», «Спи, война…и т.д.) </a:t>
            </a:r>
          </a:p>
          <a:p>
            <a:pPr marL="0" lvl="0" indent="0">
              <a:buClr>
                <a:srgbClr val="F0A22E"/>
              </a:buClr>
              <a:buNone/>
            </a:pPr>
            <a:endParaRPr lang="ru-RU" sz="1400" dirty="0">
              <a:solidFill>
                <a:srgbClr val="4E3B30"/>
              </a:solidFill>
            </a:endParaRPr>
          </a:p>
          <a:p>
            <a:pPr marL="0" lvl="0" indent="0">
              <a:buClr>
                <a:srgbClr val="F0A22E"/>
              </a:buClr>
              <a:buNone/>
            </a:pPr>
            <a:r>
              <a:rPr lang="ru-RU" sz="1400" dirty="0">
                <a:solidFill>
                  <a:srgbClr val="4E3B30"/>
                </a:solidFill>
              </a:rPr>
              <a:t>Если мы будем по-настоящему заниматься нашими детьми, только в этом случае у нас будет будущее: мы сможем со спокойной душой передать нашим подросшим детям страну и государство с уверенностью, что Россия для них — настоящая Родина, что они сохранят нашу великую страну и уверенно поведут ее в будущее.</a:t>
            </a:r>
          </a:p>
          <a:p>
            <a:pPr marL="0" lvl="0" indent="0">
              <a:buClr>
                <a:srgbClr val="F0A22E"/>
              </a:buClr>
              <a:buNone/>
            </a:pPr>
            <a:r>
              <a:rPr lang="ru-RU" sz="1400" dirty="0">
                <a:solidFill>
                  <a:srgbClr val="4E3B30"/>
                </a:solidFill>
              </a:rPr>
              <a:t> </a:t>
            </a:r>
            <a:endParaRPr lang="ru-RU" sz="1400" dirty="0"/>
          </a:p>
        </p:txBody>
      </p:sp>
    </p:spTree>
    <p:extLst>
      <p:ext uri="{BB962C8B-B14F-4D97-AF65-F5344CB8AC3E}">
        <p14:creationId xmlns:p14="http://schemas.microsoft.com/office/powerpoint/2010/main" val="18952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24744"/>
            <a:ext cx="9144000" cy="5733256"/>
          </a:xfrm>
        </p:spPr>
      </p:pic>
      <p:sp>
        <p:nvSpPr>
          <p:cNvPr id="6" name="Прямоугольник 5"/>
          <p:cNvSpPr/>
          <p:nvPr/>
        </p:nvSpPr>
        <p:spPr>
          <a:xfrm>
            <a:off x="827584" y="47526"/>
            <a:ext cx="7758608" cy="1077218"/>
          </a:xfrm>
          <a:prstGeom prst="rect">
            <a:avLst/>
          </a:prstGeom>
        </p:spPr>
        <p:txBody>
          <a:bodyPr wrap="square">
            <a:spAutoFit/>
          </a:bodyPr>
          <a:lstStyle/>
          <a:p>
            <a:pPr algn="ctr"/>
            <a:r>
              <a:rPr lang="ru-RU" sz="1600" dirty="0" smtClean="0">
                <a:latin typeface="Times New Roman" panose="02020603050405020304" pitchFamily="18" charset="0"/>
                <a:cs typeface="Times New Roman" panose="02020603050405020304" pitchFamily="18" charset="0"/>
              </a:rPr>
              <a:t>ПОДГОТОВКА И ПРОВЕДЕНИЕ КОНЦЕРТНОЙ ПРОГРАММЫ </a:t>
            </a:r>
          </a:p>
          <a:p>
            <a:pPr algn="ctr"/>
            <a:r>
              <a:rPr lang="ru-RU" sz="1600" dirty="0" smtClean="0">
                <a:latin typeface="Times New Roman" panose="02020603050405020304" pitchFamily="18" charset="0"/>
                <a:cs typeface="Times New Roman" panose="02020603050405020304" pitchFamily="18" charset="0"/>
              </a:rPr>
              <a:t>«НЕ ПОДЛЕЖИТ ЗАБВЕНИЮ», ПОСВЯЩЕННОЙ 65-ОЙ ГОДОВЩИНЕ ПОБЕДЫ В ВЕЛИКОЙ ОТЕЧЕСТВЕННОЙ ВОЙНЕ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(МАЙ 2010 Г.)</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569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a:bodyPr>
          <a:lstStyle/>
          <a:p>
            <a:pPr algn="ct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5"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9144000" cy="6858000"/>
          </a:xfrm>
          <a:prstGeom prst="rect">
            <a:avLst/>
          </a:prstGeom>
        </p:spPr>
      </p:pic>
    </p:spTree>
    <p:extLst>
      <p:ext uri="{BB962C8B-B14F-4D97-AF65-F5344CB8AC3E}">
        <p14:creationId xmlns:p14="http://schemas.microsoft.com/office/powerpoint/2010/main" val="2556489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1796</TotalTime>
  <Words>1561</Words>
  <Application>Microsoft Office PowerPoint</Application>
  <PresentationFormat>Экран (4:3)</PresentationFormat>
  <Paragraphs>57</Paragraphs>
  <Slides>43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43</vt:i4>
      </vt:variant>
    </vt:vector>
  </HeadingPairs>
  <TitlesOfParts>
    <vt:vector size="49" baseType="lpstr">
      <vt:lpstr>Calibri</vt:lpstr>
      <vt:lpstr>Franklin Gothic Book</vt:lpstr>
      <vt:lpstr>Franklin Gothic Medium</vt:lpstr>
      <vt:lpstr>Times New Roman</vt:lpstr>
      <vt:lpstr>Wingdings 2</vt:lpstr>
      <vt:lpstr>Трек</vt:lpstr>
      <vt:lpstr>Тема: «Сохранение памяти о Великой Отечественной войне  через организацию  творческих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ПОДГОТОВКА И ПРОВЕДЕНИЕ ТЕАТРАЛИЗОВАННОГО КОНЦЕРТА ПОСВЯЩЕННОГО  ДНЮ ВЕЛИКОЙ ПОБЕДЫ (МАЙ 2013 Г.)</vt:lpstr>
      <vt:lpstr>ПОДГОТОВКА И ПРОВЕДЕНИЕ ТЕАТРАЛИЗОВАННОГО КОНЦЕРТА ПОСВЯЩЕННОГО  ДНЮ ВЕЛИКОЙ ПОБЕДЫ (МАЙ 2016 Г.)</vt:lpstr>
      <vt:lpstr>ПОДГОТОВКА И ПРОВЕДЕНИЕ ТЕАТРАЛИЗОВАННОГО КОНЦЕРТА ПОСВЯЩЕННОГО  ДНЮ ВЕЛИКОЙ ПОБЕДЫ (МАЙ 2017 Г.)</vt:lpstr>
      <vt:lpstr>ПОДГОТОВКА И ПРОВЕДЕНИЕ ТЕАТРАЛИЗОВАННОГО КОНЦЕРТА  «ДАВНЫМ-ДАВНО БЫЛА ВОЙНА…»,  (МАЙ 2018 Г.)</vt:lpstr>
      <vt:lpstr>Презентация PowerPoint</vt:lpstr>
      <vt:lpstr>ПОДГОТОВКА И ПРОВЕДЕНИЕ ТЕАТРАЛИЗОВАННОГО КОНЦЕРТА  «И СТУЧИТСЯ В ДУШИ К ЛЮДЯМ ЭТА ПРАВДА О ВОЙНЕ»,  (МАЙ 2019 Г.) </vt:lpstr>
      <vt:lpstr>Презентация PowerPoint</vt:lpstr>
      <vt:lpstr>Презентация PowerPoint</vt:lpstr>
      <vt:lpstr>Презентация PowerPoint</vt:lpstr>
      <vt:lpstr>Презентация PowerPoint</vt:lpstr>
      <vt:lpstr>Презентация PowerPoint</vt:lpstr>
      <vt:lpstr> участие в Областном фестивале – конкурсе художественного чтения и патриотической песни «Виктория»  (март 2010 г.). </vt:lpstr>
      <vt:lpstr>участие в Областном фестивале – конкурсе художественного чтения и патриотической песни «Виктория»  (февраль 2012 г.) </vt:lpstr>
      <vt:lpstr>участие в Областном фестивале – конкурсе художественного чтения и патриотической песни «Виктория»  (февраль 2016 г.) </vt:lpstr>
      <vt:lpstr>участие в Областном фестивале – конкурсе художественного чтения и патриотической песни «Виктория»  (февраль 2018 г.) </vt:lpstr>
      <vt:lpstr>Участие в Районном фестивале-конкурсе художественного чтения и патриотической песни «Виктория»  (март 2019 Г.) </vt:lpstr>
      <vt:lpstr> участие в Областном фестивале – конкурсе художественного чтения и патриотической песни «Виктория»  (март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ЛИТЕРАТУРНО-МУЗЫКАЛЬНАЯ КОМПОЗИЦИЯ «СПИ, ВОЙНА…» (ФЕВРАЛЬ 2025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Спасибо за внимание </vt:lpstr>
    </vt:vector>
  </TitlesOfParts>
  <Company>UralSOFT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творческих способностей подростков средствами эстрадного пения</dc:title>
  <dc:creator>MAX</dc:creator>
  <cp:lastModifiedBy>Кравченко ЛВ</cp:lastModifiedBy>
  <cp:revision>119</cp:revision>
  <dcterms:created xsi:type="dcterms:W3CDTF">2012-02-15T18:03:21Z</dcterms:created>
  <dcterms:modified xsi:type="dcterms:W3CDTF">2025-03-18T07:06:12Z</dcterms:modified>
</cp:coreProperties>
</file>