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CC6600"/>
    <a:srgbClr val="FF3300"/>
    <a:srgbClr val="969696"/>
    <a:srgbClr val="FF7C80"/>
    <a:srgbClr val="990099"/>
    <a:srgbClr val="FFFF00"/>
    <a:srgbClr val="FF99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5766" autoAdjust="0"/>
  </p:normalViewPr>
  <p:slideViewPr>
    <p:cSldViewPr>
      <p:cViewPr>
        <p:scale>
          <a:sx n="60" d="100"/>
          <a:sy n="60" d="100"/>
        </p:scale>
        <p:origin x="-78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326A-BD97-4534-A3EB-F82DFFA25158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CD22-82C9-4953-B488-B8C485635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3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6CD22-82C9-4953-B488-B8C485635B6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2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20000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8;&#1089;&#1089;&#1083;&#1077;&#1076;&#1086;&#1074;&#1072;&#1090;&#1077;&#1083;&#1100;&#1089;&#1082;&#1080;&#1081;%20&#1087;&#1088;&#1086;&#1077;&#1082;&#1090;\&#1052;&#1041;&#1054;&#1059;%20&#1057;&#1054;&#1064;%20&#8470;%207%20&#1047;&#1077;&#1084;&#1083;&#1103;%20-%20&#1085;&#1072;&#1096;%20&#1086;&#1073;&#1097;&#1080;&#1081;%20&#1076;&#1086;&#1084;\&#1057;&#1086;&#1093;&#1088;&#1072;&#1085;&#1080;&#1084;%20&#1087;&#1083;&#1072;&#1085;&#1077;&#1090;&#1091;%20&#1074;&#1084;&#1077;&#1089;&#1090;&#1077;.%20&#1057;&#1086;&#1082;&#1086;&#1083;&#1086;&#1074;&#1072;%20&#1042;&#1072;&#1088;&#1074;&#1072;&#1088;&#1072;\18%20&#1043;&#1088;&#1091;&#1089;&#1090;&#1085;&#1072;&#1103;%20&#1087;&#1077;&#1089;&#1077;&#1085;&#1082;&#1072;.wma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luxfon_com-898.jpg"/>
          <p:cNvPicPr>
            <a:picLocks noChangeAspect="1"/>
          </p:cNvPicPr>
          <p:nvPr/>
        </p:nvPicPr>
        <p:blipFill>
          <a:blip r:embed="rId3" cstate="print">
            <a:lum bright="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63" y="116632"/>
            <a:ext cx="8786873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37572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Сохраним  планету вместе!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9320" y="4139755"/>
            <a:ext cx="32861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 </a:t>
            </a:r>
          </a:p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Дунаева Василиса</a:t>
            </a:r>
            <a:endParaRPr lang="ru-RU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учащаяся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класса 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СОШ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7</a:t>
            </a:r>
            <a:endParaRPr lang="ru-RU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нп</a:t>
            </a:r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Корзуново</a:t>
            </a:r>
            <a:endParaRPr lang="ru-RU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Руководитель:</a:t>
            </a:r>
          </a:p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Мищенко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Елена Сергеевна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5" y="1928802"/>
            <a:ext cx="5286411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привлечь внимание общества к наиболее значимым </a:t>
            </a:r>
            <a:r>
              <a:rPr lang="ru-RU" sz="2400" b="1" dirty="0" err="1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экологичееским</a:t>
            </a:r>
            <a:r>
              <a:rPr lang="ru-RU" sz="2400" b="1" dirty="0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проблемам  родного края и планеты </a:t>
            </a:r>
            <a:r>
              <a:rPr lang="ru-RU" sz="2400" b="1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целом;</a:t>
            </a:r>
            <a:endParaRPr lang="ru-RU" sz="2400" b="1" dirty="0" smtClean="0">
              <a:ln w="11430">
                <a:solidFill>
                  <a:srgbClr val="33CC33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экологическую культуру;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 бережное отношение </a:t>
            </a:r>
          </a:p>
          <a:p>
            <a:r>
              <a:rPr lang="ru-RU" sz="2400" b="1" dirty="0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окружающему нас миру;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>
                  <a:solidFill>
                    <a:srgbClr val="33CC33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наметить пути решения экологических проблем.</a:t>
            </a:r>
          </a:p>
          <a:p>
            <a:pPr>
              <a:buFontTx/>
              <a:buChar char="-"/>
            </a:pPr>
            <a:endParaRPr lang="ru-RU" sz="2400" b="1" dirty="0" smtClean="0">
              <a:ln w="11430">
                <a:solidFill>
                  <a:srgbClr val="33CC33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8 Грустная песен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290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uxfon_com-8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Давайте будем любить свой  родной край и нашу планету Землю и не причинять ей боль!</a:t>
            </a:r>
            <a:endParaRPr lang="ru-RU" sz="4400" b="1" i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41" y="2551837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Надеюсь,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человечество изменится!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105835"/>
            <a:ext cx="7786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3. uecr.gov.ua/.../GP-</a:t>
            </a:r>
            <a:r>
              <a:rPr lang="ru-RU" dirty="0" err="1" smtClean="0">
                <a:solidFill>
                  <a:srgbClr val="00B0F0"/>
                </a:solidFill>
              </a:rPr>
              <a:t>Ukrekoresursy</a:t>
            </a:r>
            <a:r>
              <a:rPr lang="ru-RU" dirty="0" smtClean="0">
                <a:solidFill>
                  <a:srgbClr val="00B0F0"/>
                </a:solidFill>
              </a:rPr>
              <a:t>-</a:t>
            </a:r>
            <a:r>
              <a:rPr lang="ru-RU" dirty="0" err="1" smtClean="0">
                <a:solidFill>
                  <a:srgbClr val="00B0F0"/>
                </a:solidFill>
              </a:rPr>
              <a:t>podderzhit-akciyu-Sohranim-</a:t>
            </a:r>
            <a:r>
              <a:rPr lang="ru-RU" b="1" dirty="0" err="1" smtClean="0">
                <a:solidFill>
                  <a:srgbClr val="00B0F0"/>
                </a:solidFill>
              </a:rPr>
              <a:t>planetu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sz="1600" b="1" dirty="0" smtClean="0">
                <a:solidFill>
                  <a:srgbClr val="00B0F0"/>
                </a:solidFill>
              </a:rPr>
              <a:t>4. Красная книга Мурманской области/Правительство </a:t>
            </a:r>
            <a:r>
              <a:rPr lang="ru-RU" sz="1600" b="1" dirty="0" err="1" smtClean="0">
                <a:solidFill>
                  <a:srgbClr val="00B0F0"/>
                </a:solidFill>
              </a:rPr>
              <a:t>Мурм</a:t>
            </a:r>
            <a:r>
              <a:rPr lang="ru-RU" sz="1600" b="1" dirty="0" smtClean="0">
                <a:solidFill>
                  <a:srgbClr val="00B0F0"/>
                </a:solidFill>
              </a:rPr>
              <a:t>. области: Мурманск., Из – во, 2003. 400 с.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429000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1.0</a:t>
            </a:r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ru-RU" dirty="0" smtClean="0">
                <a:solidFill>
                  <a:srgbClr val="00B0F0"/>
                </a:solidFill>
              </a:rPr>
              <a:t>1066</a:t>
            </a:r>
            <a:r>
              <a:rPr lang="en-US" dirty="0" err="1" smtClean="0">
                <a:solidFill>
                  <a:srgbClr val="00B0F0"/>
                </a:solidFill>
              </a:rPr>
              <a:t>fbeee</a:t>
            </a:r>
            <a:r>
              <a:rPr lang="ru-RU" dirty="0" smtClean="0">
                <a:solidFill>
                  <a:srgbClr val="00B0F0"/>
                </a:solidFill>
              </a:rPr>
              <a:t>208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  <a:r>
              <a:rPr lang="ru-RU" dirty="0" smtClean="0">
                <a:solidFill>
                  <a:srgbClr val="00B0F0"/>
                </a:solidFill>
              </a:rPr>
              <a:t>6</a:t>
            </a:r>
            <a:r>
              <a:rPr lang="en-US" dirty="0" smtClean="0">
                <a:solidFill>
                  <a:srgbClr val="00B0F0"/>
                </a:solidFill>
              </a:rPr>
              <a:t>d</a:t>
            </a:r>
            <a:r>
              <a:rPr lang="ru-RU" dirty="0" smtClean="0">
                <a:solidFill>
                  <a:srgbClr val="00B0F0"/>
                </a:solidFill>
              </a:rPr>
              <a:t>8615</a:t>
            </a:r>
            <a:r>
              <a:rPr lang="en-US" dirty="0" err="1" smtClean="0">
                <a:solidFill>
                  <a:srgbClr val="00B0F0"/>
                </a:solidFill>
              </a:rPr>
              <a:t>cb</a:t>
            </a:r>
            <a:r>
              <a:rPr lang="ru-RU" dirty="0" smtClean="0">
                <a:solidFill>
                  <a:srgbClr val="00B0F0"/>
                </a:solidFill>
              </a:rPr>
              <a:t>386</a:t>
            </a:r>
            <a:r>
              <a:rPr lang="en-US" dirty="0" smtClean="0">
                <a:solidFill>
                  <a:srgbClr val="00B0F0"/>
                </a:solidFill>
              </a:rPr>
              <a:t>d</a:t>
            </a:r>
            <a:r>
              <a:rPr lang="ru-RU" dirty="0" smtClean="0">
                <a:solidFill>
                  <a:srgbClr val="00B0F0"/>
                </a:solidFill>
              </a:rPr>
              <a:t>200</a:t>
            </a:r>
            <a:r>
              <a:rPr lang="en-US" dirty="0" smtClean="0">
                <a:solidFill>
                  <a:srgbClr val="00B0F0"/>
                </a:solidFill>
              </a:rPr>
              <a:t>dc</a:t>
            </a:r>
            <a:r>
              <a:rPr lang="ru-RU" dirty="0" smtClean="0">
                <a:solidFill>
                  <a:srgbClr val="00B0F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en-US" dirty="0" smtClean="0">
                <a:solidFill>
                  <a:srgbClr val="00B0F0"/>
                </a:solidFill>
              </a:rPr>
              <a:t>3632963584b1a95463ccc9e84ed2ce0</a:t>
            </a:r>
            <a:r>
              <a:rPr lang="ru-RU" dirty="0" smtClean="0">
                <a:solidFill>
                  <a:srgbClr val="00B0F0"/>
                </a:solidFill>
              </a:rPr>
              <a:t>;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14884"/>
            <a:ext cx="129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Источники: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Когда- то, очень давно, у людей </a:t>
            </a:r>
            <a:endParaRPr lang="ru-RU" dirty="0"/>
          </a:p>
        </p:txBody>
      </p:sp>
      <p:pic>
        <p:nvPicPr>
          <p:cNvPr id="9" name="Рисунок 8" descr="42216304_503001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14290"/>
            <a:ext cx="428624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Когда-то, очень давно, у  людей не было почти  ничего,  что  сейчас. Не было полей, ферм, заводов  и </a:t>
            </a:r>
            <a:r>
              <a:rPr lang="ru-RU" sz="2000" b="1" i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фабрик. Не было техники и современных жилищ. Не было привычной  обуви  и одежды. Наши далёкие предки преклонялись  перед силой природы, остро чувствовали свою  зависимость  от  неё.</a:t>
            </a:r>
            <a:r>
              <a:rPr lang="ru-RU" sz="2000" b="1" i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2000" b="1" i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homo-sapiens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1" y="3429000"/>
            <a:ext cx="2566827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rimitive_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813" y="4581000"/>
            <a:ext cx="274911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72000" y="285728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9900CC"/>
                </a:solidFill>
              </a:rPr>
              <a:t>Постепенно многое изменилось. У людей появились поля, фермы, заводы. Были созданы машины, построены дома. Человек решил покорить природу. Вооружённый техникой, он вообразил себя всемогущим, решил, что ему всё на планете подвластно… </a:t>
            </a:r>
            <a:endParaRPr lang="ru-RU" b="1" i="1" dirty="0">
              <a:solidFill>
                <a:srgbClr val="9900CC"/>
              </a:solidFill>
            </a:endParaRPr>
          </a:p>
        </p:txBody>
      </p:sp>
      <p:pic>
        <p:nvPicPr>
          <p:cNvPr id="15" name="Рисунок 14" descr="iCAFQ4PE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564904"/>
            <a:ext cx="2880000" cy="24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CAH3NL1H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6812150" y="4218222"/>
            <a:ext cx="2124000" cy="257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5db8a70b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7" name="Прямоугольник 6"/>
          <p:cNvSpPr/>
          <p:nvPr/>
        </p:nvSpPr>
        <p:spPr>
          <a:xfrm>
            <a:off x="2285984" y="0"/>
            <a:ext cx="5224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4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 чему это привело?</a:t>
            </a:r>
            <a:endParaRPr lang="ru-RU" sz="4400" b="1" i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139727"/>
            <a:ext cx="255751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Загрязнение воздуха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00438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Загрязнение воды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24860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Разрушение почвы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2143116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Вырубка лесов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2786058"/>
            <a:ext cx="242889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Исчезновение животных и растений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4286256"/>
            <a:ext cx="235745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Выброс  мусора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57554" y="2357430"/>
            <a:ext cx="2214578" cy="18573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28992" y="29289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Экологические проблемы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43174" y="2786058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4" idx="2"/>
          </p:cNvCxnSpPr>
          <p:nvPr/>
        </p:nvCxnSpPr>
        <p:spPr>
          <a:xfrm flipV="1">
            <a:off x="2643174" y="3286124"/>
            <a:ext cx="714380" cy="398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  <a:endCxn id="14" idx="3"/>
          </p:cNvCxnSpPr>
          <p:nvPr/>
        </p:nvCxnSpPr>
        <p:spPr>
          <a:xfrm flipV="1">
            <a:off x="2771800" y="3942810"/>
            <a:ext cx="910071" cy="59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1"/>
          </p:cNvCxnSpPr>
          <p:nvPr/>
        </p:nvCxnSpPr>
        <p:spPr>
          <a:xfrm rot="10800000" flipV="1">
            <a:off x="5286380" y="2327782"/>
            <a:ext cx="1214446" cy="31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  <a:endCxn id="14" idx="6"/>
          </p:cNvCxnSpPr>
          <p:nvPr/>
        </p:nvCxnSpPr>
        <p:spPr>
          <a:xfrm flipH="1">
            <a:off x="5572132" y="3247723"/>
            <a:ext cx="928694" cy="38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1"/>
            <a:endCxn id="14" idx="5"/>
          </p:cNvCxnSpPr>
          <p:nvPr/>
        </p:nvCxnSpPr>
        <p:spPr>
          <a:xfrm rot="10800000">
            <a:off x="5247814" y="3942810"/>
            <a:ext cx="1324450" cy="52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x_5db8a70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428860" y="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Загрязнение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воды</a:t>
            </a:r>
            <a:endParaRPr lang="ru-RU" sz="4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Рисунок 17" descr="rosatom_0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589851" y="4013472"/>
            <a:ext cx="4250545" cy="258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iCAG8W63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285720" y="3952336"/>
            <a:ext cx="3929090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large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4750579" y="769441"/>
            <a:ext cx="3929090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85720" y="785794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C00000"/>
                </a:solidFill>
              </a:rPr>
              <a:t>Человеку необходимо 20-50 литров  воды в день. А для производства продуктов питания больше. Учёные подсчитали, что каждый год во всём мире в водоёмы попадает столько вредных веществ, что ими можно было бы заполнить 10000 товарных поездов!</a:t>
            </a:r>
            <a:endParaRPr lang="ru-RU" sz="2000" b="1" i="1" dirty="0">
              <a:ln w="10541" cmpd="sng">
                <a:solidFill>
                  <a:srgbClr val="0000CC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CAFOQP6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10800000" flipV="1">
            <a:off x="4214810" y="642918"/>
            <a:ext cx="4929190" cy="2857520"/>
          </a:xfrm>
          <a:prstGeom prst="roundRect">
            <a:avLst>
              <a:gd name="adj" fmla="val 121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eave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285784" y="0"/>
            <a:ext cx="94297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3343" y="116632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3399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Воздух должен быть чистым!</a:t>
            </a:r>
            <a:endParaRPr lang="ru-RU" sz="3600" b="1" i="1" dirty="0">
              <a:solidFill>
                <a:srgbClr val="003399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2" name="Рисунок 11" descr="800x600_1315914555_metan-nnm-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032" y="828069"/>
            <a:ext cx="4714908" cy="5786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5214942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908720"/>
            <a:ext cx="3714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Во многих местах, особенно в больших городах, воздух загрязнён. Фабрики и заводы выбрасывают из своих труб ядовитые газы, сажу, пыль. Автомобили выделяют отработанные газы, в которых очень много вредных веществ.</a:t>
            </a:r>
            <a:endParaRPr lang="ru-RU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6491302" cy="838200"/>
          </a:xfrm>
        </p:spPr>
        <p:txBody>
          <a:bodyPr>
            <a:normAutofit/>
          </a:bodyPr>
          <a:lstStyle/>
          <a:p>
            <a:r>
              <a:rPr lang="ru-RU" sz="4800" b="1" i="1" cap="none" dirty="0" smtClean="0">
                <a:solidFill>
                  <a:srgbClr val="33CC33"/>
                </a:solidFill>
              </a:rPr>
              <a:t>Вырубка лесов</a:t>
            </a:r>
            <a:endParaRPr lang="ru-RU" sz="4800" b="1" i="1" cap="none" dirty="0">
              <a:solidFill>
                <a:srgbClr val="33CC33"/>
              </a:solidFill>
            </a:endParaRPr>
          </a:p>
        </p:txBody>
      </p:sp>
      <p:pic>
        <p:nvPicPr>
          <p:cNvPr id="6" name="Рисунок 5" descr="2ea2ecfd7d8ad0298f455f78b12cd28e_XL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929190" y="4071946"/>
            <a:ext cx="3708000" cy="262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196752"/>
            <a:ext cx="4643470" cy="33575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многих странах исчезают  леса. В лесах обитают 2/3 всех видов растений, животных, грибов, которые есть на Земле. Именно леса называют «зелёными лёгкими нашей планеты».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Картинки по запросу картинки вырубленного ле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908720"/>
            <a:ext cx="3708000" cy="290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52353-563ede359524d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0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3399"/>
                </a:solidFill>
              </a:rPr>
              <a:t>Редкие животные и растения</a:t>
            </a:r>
            <a:endParaRPr lang="ru-RU" sz="4000" dirty="0">
              <a:solidFill>
                <a:srgbClr val="CC3399"/>
              </a:solidFill>
            </a:endParaRPr>
          </a:p>
        </p:txBody>
      </p:sp>
      <p:pic>
        <p:nvPicPr>
          <p:cNvPr id="18" name="Содержимое 6" descr="uLP7GUq9T6Lp_126634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34617"/>
            <a:ext cx="2732028" cy="1813074"/>
          </a:xfrm>
          <a:prstGeom prst="rect">
            <a:avLst/>
          </a:prstGeom>
        </p:spPr>
      </p:pic>
      <p:pic>
        <p:nvPicPr>
          <p:cNvPr id="1028" name="Picture 4" descr="Некоторые растения и животные, включённые в Красную книгу Мурманской области&#10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24997" r="55730" b="12637"/>
          <a:stretch/>
        </p:blipFill>
        <p:spPr bwMode="auto">
          <a:xfrm>
            <a:off x="4141512" y="4381065"/>
            <a:ext cx="2003951" cy="23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которые растения и животные, включённые в Красную книгу Мурманской области&#10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21276" r="54959" b="18914"/>
          <a:stretch/>
        </p:blipFill>
        <p:spPr bwMode="auto">
          <a:xfrm>
            <a:off x="2744345" y="707886"/>
            <a:ext cx="1603693" cy="18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layer.myshared.ru/4/124412/slides/slide_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7" t="27622" r="3392" b="12000"/>
          <a:stretch/>
        </p:blipFill>
        <p:spPr bwMode="auto">
          <a:xfrm>
            <a:off x="226967" y="727483"/>
            <a:ext cx="2040778" cy="20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layer.myshared.ru/4/124412/slides/slide_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5" t="26633" r="5392" b="11237"/>
          <a:stretch/>
        </p:blipFill>
        <p:spPr bwMode="auto">
          <a:xfrm>
            <a:off x="6772880" y="2617317"/>
            <a:ext cx="1874706" cy="21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layer.myshared.ru/4/124412/slides/slide_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6" t="37264" r="2000" b="26580"/>
          <a:stretch/>
        </p:blipFill>
        <p:spPr bwMode="auto">
          <a:xfrm>
            <a:off x="174593" y="3047499"/>
            <a:ext cx="2693484" cy="15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layer.myshared.ru/4/124412/slides/slide_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39999" r="11885" b="22723"/>
          <a:stretch/>
        </p:blipFill>
        <p:spPr bwMode="auto">
          <a:xfrm>
            <a:off x="6532981" y="873628"/>
            <a:ext cx="2354504" cy="16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layer.myshared.ru/4/124412/slides/slide_1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29586" r="3367" b="14901"/>
          <a:stretch/>
        </p:blipFill>
        <p:spPr bwMode="auto">
          <a:xfrm>
            <a:off x="6767577" y="4860890"/>
            <a:ext cx="2119908" cy="18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Беломорская гага 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/>
          <a:stretch/>
        </p:blipFill>
        <p:spPr bwMode="auto">
          <a:xfrm>
            <a:off x="467544" y="4756392"/>
            <a:ext cx="3078648" cy="19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37" b="3846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2714612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Выброс мусора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714356"/>
            <a:ext cx="4643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 любой семье ежедневно что-то выбрасывают. В год на каждого жителя крупного города приходится целая тонна! В одной стране подсчитали: если весь мусор, который образуется в стране ежегодно, ссыпать в одну гору, то потребуется почти 3000000 грузовиков, чтобы эту гору вывезти!</a:t>
            </a:r>
            <a:endParaRPr lang="ru-RU" sz="1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571744"/>
            <a:ext cx="412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А вы знаете , сколько лет  гниёт мусор?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07181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ea typeface="BatangChe" pitchFamily="49" charset="-127"/>
              </a:rPr>
              <a:t>Бумажная  обёртка  10 лет.</a:t>
            </a:r>
          </a:p>
          <a:p>
            <a:r>
              <a:rPr lang="ru-RU" i="1" dirty="0" smtClean="0">
                <a:solidFill>
                  <a:srgbClr val="9900CC"/>
                </a:solidFill>
                <a:ea typeface="BatangChe" pitchFamily="49" charset="-127"/>
              </a:rPr>
              <a:t>Кожура  банана  1 неделя.</a:t>
            </a:r>
          </a:p>
          <a:p>
            <a:r>
              <a:rPr lang="ru-RU" i="1" dirty="0" smtClean="0">
                <a:solidFill>
                  <a:srgbClr val="002060"/>
                </a:solidFill>
                <a:ea typeface="BatangChe" pitchFamily="49" charset="-127"/>
              </a:rPr>
              <a:t>Стекло  1000000 лет.</a:t>
            </a:r>
          </a:p>
          <a:p>
            <a:r>
              <a:rPr lang="ru-RU" i="1" dirty="0" smtClean="0">
                <a:solidFill>
                  <a:srgbClr val="FF9900"/>
                </a:solidFill>
                <a:ea typeface="BatangChe" pitchFamily="49" charset="-127"/>
              </a:rPr>
              <a:t>Консервная  банка   10-20 лет.</a:t>
            </a:r>
          </a:p>
          <a:p>
            <a:r>
              <a:rPr lang="ru-RU" i="1" dirty="0" smtClean="0">
                <a:solidFill>
                  <a:srgbClr val="00B050"/>
                </a:solidFill>
                <a:ea typeface="BatangChe" pitchFamily="49" charset="-127"/>
              </a:rPr>
              <a:t>Целлофановый  пакет   5 лет.</a:t>
            </a:r>
          </a:p>
          <a:p>
            <a:r>
              <a:rPr lang="ru-RU" i="1" dirty="0" smtClean="0">
                <a:solidFill>
                  <a:srgbClr val="0000CC"/>
                </a:solidFill>
                <a:ea typeface="BatangChe" pitchFamily="49" charset="-127"/>
              </a:rPr>
              <a:t>Полиэтиленовый   пакет   500-1000  лет.</a:t>
            </a:r>
          </a:p>
          <a:p>
            <a:r>
              <a:rPr lang="ru-RU" i="1" dirty="0" smtClean="0">
                <a:solidFill>
                  <a:srgbClr val="990099"/>
                </a:solidFill>
                <a:ea typeface="BatangChe" pitchFamily="49" charset="-127"/>
              </a:rPr>
              <a:t>Пластиковая   бутылка  500-1000  лет.</a:t>
            </a:r>
          </a:p>
          <a:p>
            <a:r>
              <a:rPr lang="ru-RU" i="1" dirty="0" smtClean="0">
                <a:solidFill>
                  <a:srgbClr val="002060"/>
                </a:solidFill>
                <a:ea typeface="BatangChe" pitchFamily="49" charset="-127"/>
              </a:rPr>
              <a:t>Алюминий   80-200  лет.</a:t>
            </a:r>
          </a:p>
          <a:p>
            <a:r>
              <a:rPr lang="ru-RU" i="1" dirty="0" smtClean="0">
                <a:solidFill>
                  <a:srgbClr val="0000CC"/>
                </a:solidFill>
                <a:ea typeface="BatangChe" pitchFamily="49" charset="-127"/>
              </a:rPr>
              <a:t>Окурок  сигареты  1-5  лет.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a typeface="BatangChe" pitchFamily="49" charset="-127"/>
              </a:rPr>
              <a:t>Газета  2-4 недели, некоторые дольше.</a:t>
            </a:r>
          </a:p>
          <a:p>
            <a:r>
              <a:rPr lang="ru-RU" i="1" dirty="0" smtClean="0">
                <a:solidFill>
                  <a:srgbClr val="FF3300"/>
                </a:solidFill>
                <a:ea typeface="BatangChe" pitchFamily="49" charset="-127"/>
              </a:rPr>
              <a:t>Огрызок  яблока  1-2  месяца,  некоторые и  дольше.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1" y="707886"/>
            <a:ext cx="3897541" cy="25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вывоз мусора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8" y="3559745"/>
            <a:ext cx="3906465" cy="29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652353-563ede359524d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86604"/>
          </a:xfrm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C3399"/>
                </a:solidFill>
              </a:rPr>
              <a:t>Как исправить вину человечества?</a:t>
            </a:r>
            <a:endParaRPr lang="ru-RU" sz="4000" b="1" dirty="0">
              <a:solidFill>
                <a:srgbClr val="CC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3500430" cy="1384995"/>
          </a:xfrm>
          <a:prstGeom prst="rect">
            <a:avLst/>
          </a:prstGeom>
          <a:solidFill>
            <a:srgbClr val="FFFF00"/>
          </a:solidFill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Установка очистных  сооружений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071810"/>
            <a:ext cx="3286084" cy="954107"/>
          </a:xfrm>
          <a:prstGeom prst="rect">
            <a:avLst/>
          </a:prstGeom>
          <a:solidFill>
            <a:srgbClr val="FFFF00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сливайте отходы в воду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572008"/>
            <a:ext cx="335755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губите леса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214422"/>
            <a:ext cx="4071934" cy="1384995"/>
          </a:xfrm>
          <a:prstGeom prst="rect">
            <a:avLst/>
          </a:prstGeom>
          <a:solidFill>
            <a:srgbClr val="FFFF00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истребляйте животных ради меха и мяса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3000372"/>
            <a:ext cx="4071934" cy="954107"/>
          </a:xfrm>
          <a:prstGeom prst="rect">
            <a:avLst/>
          </a:prstGeom>
          <a:solidFill>
            <a:srgbClr val="FFFF00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рвите беспощадно растения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4286256"/>
            <a:ext cx="4071934" cy="1384995"/>
          </a:xfrm>
          <a:prstGeom prst="rect">
            <a:avLst/>
          </a:prstGeom>
          <a:solidFill>
            <a:srgbClr val="FFFF00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разрушайте почву  гусеницами и тракторами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847</TotalTime>
  <Words>532</Words>
  <Application>Microsoft Office PowerPoint</Application>
  <PresentationFormat>Экран (4:3)</PresentationFormat>
  <Paragraphs>81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Вырубка лесов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Анжелика</dc:creator>
  <cp:lastModifiedBy>Учитель</cp:lastModifiedBy>
  <cp:revision>96</cp:revision>
  <cp:lastPrinted>2017-03-11T13:41:49Z</cp:lastPrinted>
  <dcterms:created xsi:type="dcterms:W3CDTF">2013-10-29T16:22:02Z</dcterms:created>
  <dcterms:modified xsi:type="dcterms:W3CDTF">2025-03-26T08:27:59Z</dcterms:modified>
</cp:coreProperties>
</file>