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9" r:id="rId4"/>
    <p:sldId id="257" r:id="rId5"/>
    <p:sldId id="260" r:id="rId6"/>
    <p:sldId id="266" r:id="rId7"/>
    <p:sldId id="270" r:id="rId8"/>
    <p:sldId id="271" r:id="rId9"/>
    <p:sldId id="272" r:id="rId10"/>
    <p:sldId id="267" r:id="rId11"/>
    <p:sldId id="265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E1B7-7DB4-442B-B52C-B10B164BB73C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9781-974A-41E5-94DB-89815F3A1A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9781-974A-41E5-94DB-89815F3A1AB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3/15/2025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avatars.mds.yandex.net/i?id=2b57c7aa2147a304438bd27db2ac49a7_l-4944743-images-thumbs&amp;n=1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lakoz.ru/conspect/526150/geograficheskoe-polozhenie-i-sostav-regiona-prirodno-resursnyy-potencial-naselenie-i-hozyaystvo-okeanii" TargetMode="External"/><Relationship Id="rId2" Type="http://schemas.openxmlformats.org/officeDocument/2006/relationships/hyperlink" Target="https://lc.rt.ru/classbook/geografiya-10-klass/avstraliya-i-okeaniya-522/315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p/geografiya/7-klass/iuzhnye-materiki-247654/okeaniia-432049/re-9722eae0-c29a-4df8-918f-da9bc1df4c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ео 11\26 Океания особенности природных ресурсов, населения и хозяйства.Место в МГРТ\maxresdefault.jpg"/>
          <p:cNvPicPr>
            <a:picLocks noChangeAspect="1" noChangeArrowheads="1"/>
          </p:cNvPicPr>
          <p:nvPr/>
        </p:nvPicPr>
        <p:blipFill>
          <a:blip r:embed="rId2"/>
          <a:srcRect l="36543" r="4444"/>
          <a:stretch>
            <a:fillRect/>
          </a:stretch>
        </p:blipFill>
        <p:spPr bwMode="auto">
          <a:xfrm>
            <a:off x="0" y="0"/>
            <a:ext cx="5396089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89599" y="2264984"/>
            <a:ext cx="32173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Океания</a:t>
            </a:r>
            <a:r>
              <a:rPr lang="ru-RU" sz="3200" dirty="0"/>
              <a:t>:</a:t>
            </a:r>
            <a:r>
              <a:rPr lang="ru-RU" sz="1800" dirty="0"/>
              <a:t> </a:t>
            </a:r>
            <a:r>
              <a:rPr lang="ru-RU" sz="2400" dirty="0"/>
              <a:t>особенности природных ресурсов, населения и хозяйства.</a:t>
            </a:r>
          </a:p>
          <a:p>
            <a:r>
              <a:rPr lang="ru-RU" sz="2400" dirty="0"/>
              <a:t>Место в МГРТ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41774" y="215443"/>
            <a:ext cx="1721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11 класс Урок  26</a:t>
            </a:r>
          </a:p>
        </p:txBody>
      </p:sp>
      <p:pic>
        <p:nvPicPr>
          <p:cNvPr id="8" name="Рисунок 7" descr="Picture background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2122311"/>
            <a:ext cx="7667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37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5" y="0"/>
            <a:ext cx="7405687" cy="5102225"/>
          </a:xfrm>
        </p:spPr>
      </p:pic>
    </p:spTree>
    <p:extLst>
      <p:ext uri="{BB962C8B-B14F-4D97-AF65-F5344CB8AC3E}">
        <p14:creationId xmlns:p14="http://schemas.microsoft.com/office/powerpoint/2010/main" val="22665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774" y="95964"/>
            <a:ext cx="532262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cs typeface="Times New Roman" panose="02020603050405020304" pitchFamily="18" charset="0"/>
              </a:rPr>
              <a:t>Экспорт: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cs typeface="Times New Roman" panose="02020603050405020304" pitchFamily="18" charset="0"/>
              </a:rPr>
              <a:t> Морепродукты, сельскохозяйственная продукция (кокосы, какао).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cs typeface="Times New Roman" panose="02020603050405020304" pitchFamily="18" charset="0"/>
              </a:rPr>
              <a:t> Полезные ископаемые (никель, золото).</a:t>
            </a:r>
          </a:p>
          <a:p>
            <a:r>
              <a:rPr lang="ru-RU" sz="2300" b="1" dirty="0">
                <a:cs typeface="Times New Roman" panose="02020603050405020304" pitchFamily="18" charset="0"/>
              </a:rPr>
              <a:t>Импорт: </a:t>
            </a:r>
            <a:r>
              <a:rPr lang="ru-RU" sz="2300" dirty="0">
                <a:cs typeface="Times New Roman" panose="02020603050405020304" pitchFamily="18" charset="0"/>
              </a:rPr>
              <a:t>продовольствие, техника, топливо.</a:t>
            </a:r>
          </a:p>
          <a:p>
            <a:r>
              <a:rPr lang="ru-RU" sz="23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Роль в МГРТ: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cs typeface="Times New Roman" panose="02020603050405020304" pitchFamily="18" charset="0"/>
              </a:rPr>
              <a:t> Источник сырья для мировой экономики.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cs typeface="Times New Roman" panose="02020603050405020304" pitchFamily="18" charset="0"/>
              </a:rPr>
              <a:t> Популярное туристическое направление.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cs typeface="Times New Roman" panose="02020603050405020304" pitchFamily="18" charset="0"/>
              </a:rPr>
              <a:t> Потенциал в зеленой энергетике (солнечные и ветровые станции).</a:t>
            </a:r>
          </a:p>
        </p:txBody>
      </p:sp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2DF53C60-E6D8-46BA-AD53-FA9D4E15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79" y="0"/>
            <a:ext cx="3905254" cy="26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>
            <a:extLst>
              <a:ext uri="{FF2B5EF4-FFF2-40B4-BE49-F238E27FC236}">
                <a16:creationId xmlns:a16="http://schemas.microsoft.com/office/drawing/2014/main" id="{92FC4229-2800-4DE8-B7F1-23F9DA3F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83" y="2595554"/>
            <a:ext cx="3891417" cy="25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8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3101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Источники </a:t>
            </a:r>
          </a:p>
          <a:p>
            <a:r>
              <a:rPr lang="en-US" dirty="0">
                <a:hlinkClick r:id="rId2"/>
              </a:rPr>
              <a:t>https://lc.rt.ru/classbook/geografiya-10-klass/avstraliya-i-okeaniya-522/3150</a:t>
            </a:r>
            <a:endParaRPr lang="ru-RU" dirty="0"/>
          </a:p>
          <a:p>
            <a:r>
              <a:rPr lang="en-US" dirty="0">
                <a:hlinkClick r:id="rId3"/>
              </a:rPr>
              <a:t>https://oblakoz.ru/conspect/526150/geograficheskoe-polozhenie-i-sostav-regiona-prirodno-resursnyy-potencial-naselenie-i-hozyaystvo-okeanii</a:t>
            </a:r>
            <a:endParaRPr lang="ru-RU" dirty="0"/>
          </a:p>
          <a:p>
            <a:r>
              <a:rPr lang="en-US" dirty="0">
                <a:hlinkClick r:id="rId4"/>
              </a:rPr>
              <a:t>https://www.yaklass.ru/p/geografiya/7-klass/iuzhnye-materiki-247654/okeaniia-432049/re-9722eae0-c29a-4df8-918f-da9bc1df4c72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467" y="154355"/>
            <a:ext cx="9008533" cy="1200329"/>
          </a:xfrm>
          <a:prstGeom prst="rect">
            <a:avLst/>
          </a:prstGeom>
        </p:spPr>
        <p:txBody>
          <a:bodyPr wrap="square" numCol="2" spcCol="43200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Океания </a:t>
            </a:r>
            <a:r>
              <a:rPr lang="ru-RU" sz="1800" dirty="0"/>
              <a:t>— собирательное название обширного скопления островов и атоллов в центральной и западной частях Тихого океана. 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Границы</a:t>
            </a:r>
            <a:r>
              <a:rPr lang="ru-RU" sz="1800" dirty="0"/>
              <a:t> Океании </a:t>
            </a:r>
            <a:r>
              <a:rPr lang="ru-RU" sz="1800" b="1" dirty="0">
                <a:solidFill>
                  <a:srgbClr val="C00000"/>
                </a:solidFill>
              </a:rPr>
              <a:t>условны</a:t>
            </a:r>
            <a:r>
              <a:rPr lang="ru-RU" sz="1800" dirty="0"/>
              <a:t>. </a:t>
            </a:r>
          </a:p>
          <a:p>
            <a:r>
              <a:rPr lang="ru-RU" sz="1800" dirty="0"/>
              <a:t>Западная граница - о. Новая Гвинея, восточная— остров Пасхи. </a:t>
            </a:r>
          </a:p>
        </p:txBody>
      </p:sp>
      <p:pic>
        <p:nvPicPr>
          <p:cNvPr id="2051" name="Picture 3" descr="F:\Гео 11\26 Океания особенности природных ресурсов, населения и хозяйства.Место в МГРТ\Океания 2-w1539.png"/>
          <p:cNvPicPr>
            <a:picLocks noChangeAspect="1" noChangeArrowheads="1"/>
          </p:cNvPicPr>
          <p:nvPr/>
        </p:nvPicPr>
        <p:blipFill>
          <a:blip r:embed="rId2"/>
          <a:srcRect t="8109" b="7020"/>
          <a:stretch>
            <a:fillRect/>
          </a:stretch>
        </p:blipFill>
        <p:spPr bwMode="auto">
          <a:xfrm>
            <a:off x="2675466" y="1117599"/>
            <a:ext cx="6299199" cy="37413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5778" y="1354667"/>
            <a:ext cx="233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Острова Океании делятся </a:t>
            </a:r>
            <a:r>
              <a:rPr lang="ru-RU" sz="1600" b="1" dirty="0"/>
              <a:t>на этнографо-географические области</a:t>
            </a:r>
            <a:r>
              <a:rPr lang="ru-RU" sz="1600" dirty="0"/>
              <a:t>: </a:t>
            </a:r>
            <a:endParaRPr lang="ru-RU" sz="1800" dirty="0"/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solidFill>
                  <a:srgbClr val="C00000"/>
                </a:solidFill>
              </a:rPr>
              <a:t>Полинезия</a:t>
            </a:r>
            <a:r>
              <a:rPr lang="ru-RU" sz="1800" dirty="0"/>
              <a:t> </a:t>
            </a:r>
          </a:p>
          <a:p>
            <a:pPr algn="ctr"/>
            <a:r>
              <a:rPr lang="ru-RU" sz="1600" dirty="0"/>
              <a:t>(«много островов»),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solidFill>
                  <a:srgbClr val="C00000"/>
                </a:solidFill>
              </a:rPr>
              <a:t>Меланезия</a:t>
            </a:r>
            <a:r>
              <a:rPr lang="ru-RU" sz="1800" dirty="0"/>
              <a:t> </a:t>
            </a:r>
          </a:p>
          <a:p>
            <a:pPr algn="ctr"/>
            <a:r>
              <a:rPr lang="ru-RU" sz="1600" dirty="0"/>
              <a:t>(«чёрные острова»),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solidFill>
                  <a:srgbClr val="C00000"/>
                </a:solidFill>
              </a:rPr>
              <a:t>Микронезия</a:t>
            </a:r>
            <a:r>
              <a:rPr lang="ru-RU" sz="1800" dirty="0"/>
              <a:t> </a:t>
            </a:r>
          </a:p>
          <a:p>
            <a:pPr algn="ctr"/>
            <a:r>
              <a:rPr lang="ru-RU" sz="1600" dirty="0"/>
              <a:t>(«мелкие острова»), </a:t>
            </a:r>
          </a:p>
          <a:p>
            <a:r>
              <a:rPr lang="ru-RU" sz="1600" dirty="0"/>
              <a:t>иногда выделяют и </a:t>
            </a:r>
            <a:r>
              <a:rPr lang="ru-RU" sz="1800" dirty="0">
                <a:solidFill>
                  <a:srgbClr val="C00000"/>
                </a:solidFill>
              </a:rPr>
              <a:t>Новую Зеландию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2826C-D7FF-1AC4-CB8A-D73393A7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2202"/>
            <a:ext cx="2332457" cy="387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84D26-CB81-0A46-4AA5-D220B5E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6" y="3671711"/>
            <a:ext cx="8816454" cy="1471789"/>
          </a:xfrm>
        </p:spPr>
        <p:txBody>
          <a:bodyPr numCol="3">
            <a:normAutofit lnSpcReduction="10000"/>
          </a:bodyPr>
          <a:lstStyle/>
          <a:p>
            <a:r>
              <a:rPr lang="ru-RU" sz="1600" b="1" dirty="0"/>
              <a:t>Вануату</a:t>
            </a:r>
          </a:p>
          <a:p>
            <a:r>
              <a:rPr lang="ru-RU" sz="1600" b="1" dirty="0"/>
              <a:t>Папуа-Новая Гвинея</a:t>
            </a:r>
          </a:p>
          <a:p>
            <a:r>
              <a:rPr lang="ru-RU" sz="1600" b="1" dirty="0"/>
              <a:t>Соломоновы Острова</a:t>
            </a:r>
          </a:p>
          <a:p>
            <a:r>
              <a:rPr lang="ru-RU" sz="1600" b="1" dirty="0"/>
              <a:t>Фиджи</a:t>
            </a:r>
          </a:p>
          <a:p>
            <a:r>
              <a:rPr lang="ru-RU" sz="1600" b="1" dirty="0"/>
              <a:t>Кирибати</a:t>
            </a:r>
          </a:p>
          <a:p>
            <a:r>
              <a:rPr lang="ru-RU" sz="1600" b="1" dirty="0"/>
              <a:t>Маршалловы Острова</a:t>
            </a:r>
          </a:p>
          <a:p>
            <a:r>
              <a:rPr lang="ru-RU" sz="1600" b="1" dirty="0"/>
              <a:t>Науру</a:t>
            </a:r>
          </a:p>
          <a:p>
            <a:r>
              <a:rPr lang="ru-RU" sz="1600" b="1" dirty="0"/>
              <a:t>Новая Зеландия</a:t>
            </a:r>
          </a:p>
          <a:p>
            <a:r>
              <a:rPr lang="ru-RU" sz="1600" b="1" dirty="0"/>
              <a:t>Палау</a:t>
            </a:r>
          </a:p>
          <a:p>
            <a:r>
              <a:rPr lang="ru-RU" sz="1600" b="1" dirty="0"/>
              <a:t>Самоа</a:t>
            </a:r>
          </a:p>
          <a:p>
            <a:r>
              <a:rPr lang="ru-RU" sz="1600" b="1" dirty="0"/>
              <a:t>Тонга</a:t>
            </a:r>
          </a:p>
          <a:p>
            <a:r>
              <a:rPr lang="ru-RU" sz="1600" b="1" dirty="0"/>
              <a:t>Тувалу</a:t>
            </a:r>
          </a:p>
          <a:p>
            <a:r>
              <a:rPr lang="ru-RU" sz="1600" b="1" dirty="0"/>
              <a:t>Федеративные Штаты Микронезии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3074" name="Picture 2" descr="F:\Гео 11\26 Океания особенности природных ресурсов, населения и хозяйства.Место в МГРТ\Oceania_ru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2" y="0"/>
            <a:ext cx="5689598" cy="3698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1912" y="191911"/>
            <a:ext cx="3307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Многие страны </a:t>
            </a:r>
            <a:r>
              <a:rPr lang="ru-RU" sz="1600" dirty="0"/>
              <a:t>Океании </a:t>
            </a:r>
            <a:r>
              <a:rPr lang="ru-RU" sz="1600" b="1" dirty="0">
                <a:solidFill>
                  <a:srgbClr val="C00000"/>
                </a:solidFill>
              </a:rPr>
              <a:t>входят в состав Содружества</a:t>
            </a:r>
            <a:r>
              <a:rPr lang="ru-RU" sz="1600" dirty="0"/>
              <a:t>.</a:t>
            </a:r>
          </a:p>
        </p:txBody>
      </p:sp>
      <p:pic>
        <p:nvPicPr>
          <p:cNvPr id="3075" name="Picture 3" descr="F:\Гео 11\26 Океания особенности природных ресурсов, населения и хозяйства.Место в МГРТ\flags-of-australia-and-oceania-vector-1631889.jpg"/>
          <p:cNvPicPr>
            <a:picLocks noChangeAspect="1" noChangeArrowheads="1"/>
          </p:cNvPicPr>
          <p:nvPr/>
        </p:nvPicPr>
        <p:blipFill>
          <a:blip r:embed="rId3"/>
          <a:srcRect t="2888" b="9519"/>
          <a:stretch>
            <a:fillRect/>
          </a:stretch>
        </p:blipFill>
        <p:spPr bwMode="auto">
          <a:xfrm>
            <a:off x="452966" y="799296"/>
            <a:ext cx="2741790" cy="2412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13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ABBDE-7066-0BED-9B1B-DE95BC98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67" y="0"/>
            <a:ext cx="4944533" cy="7789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Географическое положение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7688" y="636915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Океаны:</a:t>
            </a:r>
          </a:p>
          <a:p>
            <a:r>
              <a:rPr lang="ru-RU" dirty="0"/>
              <a:t>Тихий и Индийский</a:t>
            </a:r>
          </a:p>
          <a:p>
            <a:r>
              <a:rPr lang="ru-RU" dirty="0">
                <a:solidFill>
                  <a:srgbClr val="C00000"/>
                </a:solidFill>
              </a:rPr>
              <a:t>Моря:</a:t>
            </a:r>
          </a:p>
          <a:p>
            <a:r>
              <a:rPr lang="ru-RU" dirty="0" err="1"/>
              <a:t>Тиморское</a:t>
            </a:r>
            <a:r>
              <a:rPr lang="ru-RU" dirty="0"/>
              <a:t>, </a:t>
            </a:r>
            <a:r>
              <a:rPr lang="ru-RU" dirty="0" err="1"/>
              <a:t>Арафурское</a:t>
            </a:r>
            <a:r>
              <a:rPr lang="ru-RU" dirty="0"/>
              <a:t>, Коралловое, Фиджи, </a:t>
            </a:r>
            <a:r>
              <a:rPr lang="ru-RU" dirty="0" err="1"/>
              <a:t>Тасманово</a:t>
            </a:r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Острова:</a:t>
            </a:r>
          </a:p>
          <a:p>
            <a:r>
              <a:rPr lang="ru-RU" dirty="0"/>
              <a:t>Новая Гвинея, Новая Зеландия, Тасмания, Новая Каледония, Новые Гибриды, Соломоновы, Новая Британия, Новая Ирландия</a:t>
            </a:r>
          </a:p>
          <a:p>
            <a:r>
              <a:rPr lang="ru-RU" b="1" dirty="0">
                <a:solidFill>
                  <a:srgbClr val="C00000"/>
                </a:solidFill>
              </a:rPr>
              <a:t>Климат:</a:t>
            </a:r>
          </a:p>
          <a:p>
            <a:r>
              <a:rPr lang="ru-RU" dirty="0"/>
              <a:t>Острова Океании находятся преимущественно в тропическом поясе, преобладает пассатная циркуляция. Это определяет температурный режим (+23…+27°С, незначительные колебания в течение года) и годовое количество осадков на территории (от 1500 мм до 4000 мм).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Природные зоны: </a:t>
            </a:r>
          </a:p>
          <a:p>
            <a:r>
              <a:rPr lang="ru-RU" dirty="0"/>
              <a:t>Постоянно влажные леса, переменно-влажные леса, жестколистные вечнозеленые леса и кустарники, саванны и редколесья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272E5B-F64B-48A2-BA3E-535CDB37E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169334"/>
            <a:ext cx="4004928" cy="28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9EC77-D382-0CE6-8E7A-F4AF4C50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08400" cy="8572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Население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289" y="752667"/>
            <a:ext cx="48824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cs typeface="Times New Roman" panose="02020603050405020304" pitchFamily="18" charset="0"/>
              </a:rPr>
              <a:t>Численность: </a:t>
            </a:r>
            <a:r>
              <a:rPr lang="ru-RU" sz="1800" dirty="0">
                <a:cs typeface="Times New Roman" panose="02020603050405020304" pitchFamily="18" charset="0"/>
              </a:rPr>
              <a:t>около 13 мил. чел.</a:t>
            </a:r>
          </a:p>
          <a:p>
            <a:r>
              <a:rPr lang="ru-RU" sz="1800" b="1" dirty="0">
                <a:cs typeface="Times New Roman" panose="02020603050405020304" pitchFamily="18" charset="0"/>
              </a:rPr>
              <a:t>Этнический состав: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 Коренные народы</a:t>
            </a:r>
            <a:r>
              <a:rPr lang="ru-RU" sz="1800" dirty="0">
                <a:cs typeface="Times New Roman" panose="02020603050405020304" pitchFamily="18" charset="0"/>
              </a:rPr>
              <a:t>: меланезийцы, микронезийцы, полинезийцы.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>
                <a:cs typeface="Times New Roman" panose="02020603050405020304" pitchFamily="18" charset="0"/>
              </a:rPr>
              <a:t> Потомки европейских и азиатских иммигрантов</a:t>
            </a:r>
            <a:r>
              <a:rPr lang="ru-RU" sz="1800" dirty="0"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>
                <a:cs typeface="Times New Roman" panose="02020603050405020304" pitchFamily="18" charset="0"/>
              </a:rPr>
              <a:t>Плотность населения: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Высокая на островах с развитой инфраструктурой (например, Фиджи).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Низкая на малых атоллах.</a:t>
            </a:r>
          </a:p>
          <a:p>
            <a:r>
              <a:rPr lang="ru-RU" sz="1800" b="1" dirty="0">
                <a:cs typeface="Times New Roman" panose="02020603050405020304" pitchFamily="18" charset="0"/>
              </a:rPr>
              <a:t>Языки и культура: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Более 1000 языков.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Большое влияние традиций, мифологии и океанической навигации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F:\Гео 11\26 Океания особенности природных ресурсов, населения и хозяйства.Место в МГРТ\CV8tMscXb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062" y="0"/>
            <a:ext cx="3627938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8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Гео 11\26 Океания особенности природных ресурсов, населения и хозяйства.Место в МГРТ\3a00e919d021a015bb72374b11ab1fc9.jpg"/>
          <p:cNvPicPr>
            <a:picLocks noChangeAspect="1" noChangeArrowheads="1"/>
          </p:cNvPicPr>
          <p:nvPr/>
        </p:nvPicPr>
        <p:blipFill>
          <a:blip r:embed="rId2"/>
          <a:srcRect r="12407" b="25225"/>
          <a:stretch>
            <a:fillRect/>
          </a:stretch>
        </p:blipFill>
        <p:spPr bwMode="auto">
          <a:xfrm>
            <a:off x="0" y="0"/>
            <a:ext cx="4020207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1366" y="226456"/>
            <a:ext cx="2595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Островное государство </a:t>
            </a:r>
            <a:r>
              <a:rPr lang="ru-RU" dirty="0" err="1">
                <a:solidFill>
                  <a:schemeClr val="bg1"/>
                </a:solidFill>
              </a:rPr>
              <a:t>Вануату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8099" y="382138"/>
            <a:ext cx="49059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Большинство стран имеет очень </a:t>
            </a:r>
            <a:r>
              <a:rPr lang="ru-RU" sz="2000" b="1" dirty="0">
                <a:solidFill>
                  <a:srgbClr val="C00000"/>
                </a:solidFill>
              </a:rPr>
              <a:t>специфичную экономику</a:t>
            </a:r>
            <a:r>
              <a:rPr lang="ru-RU" sz="2000" b="1" dirty="0"/>
              <a:t>, что связано с несколькими причинами: </a:t>
            </a:r>
          </a:p>
          <a:p>
            <a:endParaRPr lang="ru-RU" sz="2000" b="1" dirty="0"/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</a:rPr>
              <a:t>ограниченностью природных богатств</a:t>
            </a:r>
            <a:r>
              <a:rPr lang="ru-RU" sz="2000" b="1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</a:rPr>
              <a:t>отдалённостью от мировых рынков сбыта </a:t>
            </a:r>
            <a:r>
              <a:rPr lang="ru-RU" sz="2000" b="1" dirty="0"/>
              <a:t>продукции,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</a:rPr>
              <a:t>дефицитом высококвалифицированных специалистов. 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Многие государства зависят от финансовой помощи других стран.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049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05" y="2374713"/>
            <a:ext cx="8576101" cy="1938992"/>
          </a:xfrm>
          <a:prstGeom prst="rect">
            <a:avLst/>
          </a:prstGeom>
        </p:spPr>
        <p:txBody>
          <a:bodyPr wrap="square" numCol="3" spcCol="25200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Меланезия: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богата полезными ископаемыми: золото, медь, никель 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Микронезия: </a:t>
            </a:r>
            <a:r>
              <a:rPr lang="ru-RU" sz="2000" dirty="0">
                <a:cs typeface="Times New Roman" panose="02020603050405020304" pitchFamily="18" charset="0"/>
              </a:rPr>
              <a:t>ограниченные ресурсы, основной богатство – морские биоресурсы.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Полинезия: </a:t>
            </a:r>
            <a:r>
              <a:rPr lang="ru-RU" sz="2000" dirty="0">
                <a:cs typeface="Times New Roman" panose="02020603050405020304" pitchFamily="18" charset="0"/>
              </a:rPr>
              <a:t>природные ресурсы скромные, но развиты морской туризм и рыболовство.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308" y="0"/>
            <a:ext cx="367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Природные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489" y="4004727"/>
            <a:ext cx="8775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Общий ресурс Океании: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Океан – источник рыбы и морепродуктов.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Потенциал возобновляемой энергии (солнечной, ветровой, приливной).</a:t>
            </a:r>
          </a:p>
          <a:p>
            <a:endParaRPr lang="ru-RU" dirty="0"/>
          </a:p>
        </p:txBody>
      </p:sp>
      <p:pic>
        <p:nvPicPr>
          <p:cNvPr id="6146" name="Picture 2" descr="F:\Гео 11\26 Океания особенности природных ресурсов, населения и хозяйства.Место в МГРТ\4f8f42648df900c3004ddf3d66de97ea.jpg"/>
          <p:cNvPicPr>
            <a:picLocks noChangeAspect="1" noChangeArrowheads="1"/>
          </p:cNvPicPr>
          <p:nvPr/>
        </p:nvPicPr>
        <p:blipFill>
          <a:blip r:embed="rId2"/>
          <a:srcRect t="32612" b="13657"/>
          <a:stretch>
            <a:fillRect/>
          </a:stretch>
        </p:blipFill>
        <p:spPr bwMode="auto">
          <a:xfrm>
            <a:off x="0" y="491319"/>
            <a:ext cx="9144000" cy="184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8226" y="504442"/>
            <a:ext cx="473577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cs typeface="Times New Roman" panose="02020603050405020304" pitchFamily="18" charset="0"/>
              </a:rPr>
              <a:t>Агропромышленный сектор: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Выращивание кокосов, какао, кофе, бананов.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Разведение свиней и птицы.</a:t>
            </a:r>
          </a:p>
          <a:p>
            <a:r>
              <a:rPr lang="ru-RU" sz="1800" b="1" dirty="0">
                <a:cs typeface="Times New Roman" panose="02020603050405020304" pitchFamily="18" charset="0"/>
              </a:rPr>
              <a:t>Промышленность:</a:t>
            </a:r>
            <a:endParaRPr lang="ru-RU" sz="18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Горнодобывающая: наиболее развита в Папуа — Новой Гвинее </a:t>
            </a:r>
            <a:r>
              <a:rPr lang="ru-RU" sz="1600" dirty="0"/>
              <a:t>(нефть, золото, медь), </a:t>
            </a:r>
            <a:r>
              <a:rPr lang="ru-RU" sz="1800" dirty="0"/>
              <a:t>Науру </a:t>
            </a:r>
            <a:r>
              <a:rPr lang="ru-RU" sz="1600" dirty="0"/>
              <a:t>(фосфориты), </a:t>
            </a:r>
            <a:r>
              <a:rPr lang="ru-RU" sz="1800" dirty="0"/>
              <a:t>Новой Каледонии </a:t>
            </a:r>
            <a:r>
              <a:rPr lang="ru-RU" sz="1600" dirty="0"/>
              <a:t>(никель), </a:t>
            </a:r>
            <a:r>
              <a:rPr lang="ru-RU" sz="1800" dirty="0"/>
              <a:t>Новой Зеландии </a:t>
            </a:r>
            <a:r>
              <a:rPr lang="ru-RU" sz="1600" dirty="0"/>
              <a:t>(природный газ, нефть, железная руда, уголь, золото). </a:t>
            </a:r>
            <a:endParaRPr lang="ru-RU" sz="18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Ремесленная промышленность.</a:t>
            </a:r>
          </a:p>
          <a:p>
            <a:r>
              <a:rPr lang="ru-RU" sz="1800" b="1" dirty="0">
                <a:cs typeface="Times New Roman" panose="02020603050405020304" pitchFamily="18" charset="0"/>
              </a:rPr>
              <a:t>Туризм: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Основной источник дохода (особенно Полинезия).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 Экологический и культурный туризм.</a:t>
            </a:r>
          </a:p>
          <a:p>
            <a:r>
              <a:rPr lang="ru-RU" sz="1800" b="1" dirty="0">
                <a:cs typeface="Times New Roman" panose="02020603050405020304" pitchFamily="18" charset="0"/>
              </a:rPr>
              <a:t>Рыболовство</a:t>
            </a:r>
            <a:endParaRPr lang="ru-RU" sz="1800" dirty="0"/>
          </a:p>
        </p:txBody>
      </p:sp>
      <p:pic>
        <p:nvPicPr>
          <p:cNvPr id="7170" name="Picture 2" descr="F:\Гео 11\26 Океания особенности природных ресурсов, населения и хозяйства.Место в МГРТ\0b0130efdd806df39be30f65a3eb2692.jpg"/>
          <p:cNvPicPr>
            <a:picLocks noChangeAspect="1" noChangeArrowheads="1"/>
          </p:cNvPicPr>
          <p:nvPr/>
        </p:nvPicPr>
        <p:blipFill>
          <a:blip r:embed="rId2"/>
          <a:srcRect l="36364"/>
          <a:stretch>
            <a:fillRect/>
          </a:stretch>
        </p:blipFill>
        <p:spPr bwMode="auto">
          <a:xfrm>
            <a:off x="0" y="0"/>
            <a:ext cx="4380679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2041" y="291018"/>
            <a:ext cx="2597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Плантация кокосов Индонезия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589" y="0"/>
            <a:ext cx="390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Хозяйство Океании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400914"/>
            <a:ext cx="706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Наиболее высокоразвитым </a:t>
            </a:r>
            <a:r>
              <a:rPr lang="ru-RU" sz="2000" b="1" dirty="0"/>
              <a:t>государством, расположенным на островах Океании, является </a:t>
            </a:r>
            <a:r>
              <a:rPr lang="ru-RU" sz="2000" b="1" dirty="0">
                <a:solidFill>
                  <a:srgbClr val="C00000"/>
                </a:solidFill>
              </a:rPr>
              <a:t>Новая Зеландия</a:t>
            </a:r>
          </a:p>
        </p:txBody>
      </p:sp>
      <p:pic>
        <p:nvPicPr>
          <p:cNvPr id="8194" name="Picture 2" descr="F:\Гео 11\26 Океания особенности природных ресурсов, населения и хозяйства.Место в МГРТ\pic.jpg"/>
          <p:cNvPicPr>
            <a:picLocks noChangeAspect="1" noChangeArrowheads="1"/>
          </p:cNvPicPr>
          <p:nvPr/>
        </p:nvPicPr>
        <p:blipFill>
          <a:blip r:embed="rId2"/>
          <a:srcRect t="11974" b="26186"/>
          <a:stretch>
            <a:fillRect/>
          </a:stretch>
        </p:blipFill>
        <p:spPr bwMode="auto">
          <a:xfrm>
            <a:off x="0" y="1376718"/>
            <a:ext cx="9144000" cy="376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579</Words>
  <Application>Microsoft Office PowerPoint</Application>
  <PresentationFormat>Экран (16:9)</PresentationFormat>
  <Paragraphs>98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Состав</vt:lpstr>
      <vt:lpstr>Географическое положение</vt:lpstr>
      <vt:lpstr>Население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  и  Океания</dc:title>
  <dc:creator>ксения куновская</dc:creator>
  <cp:lastModifiedBy>Woldemar</cp:lastModifiedBy>
  <cp:revision>17</cp:revision>
  <dcterms:created xsi:type="dcterms:W3CDTF">2025-02-13T16:00:38Z</dcterms:created>
  <dcterms:modified xsi:type="dcterms:W3CDTF">2025-03-15T08:34:40Z</dcterms:modified>
</cp:coreProperties>
</file>