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4" r:id="rId1"/>
    <p:sldMasterId id="2147483996" r:id="rId2"/>
  </p:sldMasterIdLst>
  <p:notesMasterIdLst>
    <p:notesMasterId r:id="rId16"/>
  </p:notesMasterIdLst>
  <p:sldIdLst>
    <p:sldId id="274" r:id="rId3"/>
    <p:sldId id="275" r:id="rId4"/>
    <p:sldId id="277" r:id="rId5"/>
    <p:sldId id="278" r:id="rId6"/>
    <p:sldId id="279" r:id="rId7"/>
    <p:sldId id="259" r:id="rId8"/>
    <p:sldId id="267" r:id="rId9"/>
    <p:sldId id="268" r:id="rId10"/>
    <p:sldId id="269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72" autoAdjust="0"/>
  </p:normalViewPr>
  <p:slideViewPr>
    <p:cSldViewPr>
      <p:cViewPr>
        <p:scale>
          <a:sx n="80" d="100"/>
          <a:sy n="80" d="100"/>
        </p:scale>
        <p:origin x="-10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D2B1B-80B6-4F0E-ACB7-AFB4DF05EE2C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0C622-F4E8-4180-BDE9-0AA1C9CCAF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460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C622-F4E8-4180-BDE9-0AA1C9CCAFA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68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10C622-F4E8-4180-BDE9-0AA1C9CCAFA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68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F33D22-1905-4262-94FA-5E182F7FF574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CF8EAB-1F13-4086-ADAC-D265B5326BA9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F33D22-1905-4262-94FA-5E182F7FF574}" type="datetimeFigureOut">
              <a:rPr lang="ru-RU" smtClean="0">
                <a:solidFill>
                  <a:srgbClr val="ECE9C6"/>
                </a:solidFill>
              </a:rPr>
              <a:pPr/>
              <a:t>16.03.2025</a:t>
            </a:fld>
            <a:endParaRPr lang="ru-RU">
              <a:solidFill>
                <a:srgbClr val="ECE9C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CE9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CF8EAB-1F13-4086-ADAC-D265B5326BA9}" type="slidenum">
              <a:rPr lang="ru-RU" smtClean="0">
                <a:solidFill>
                  <a:srgbClr val="ECE9C6"/>
                </a:solidFill>
              </a:rPr>
              <a:pPr/>
              <a:t>‹#›</a:t>
            </a:fld>
            <a:endParaRPr lang="ru-RU">
              <a:solidFill>
                <a:srgbClr val="ECE9C6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rgbClr val="ECE9C6">
                      <a:alpha val="60000"/>
                    </a:srgbClr>
                  </a:solidFill>
                </a:ln>
                <a:solidFill>
                  <a:srgbClr val="ECE9C6">
                    <a:lumMod val="90000"/>
                  </a:srgb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38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>
                <a:solidFill>
                  <a:srgbClr val="895D1D"/>
                </a:solidFill>
              </a:rPr>
              <a:pPr/>
              <a:t>16.03.2025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0614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>
                <a:solidFill>
                  <a:srgbClr val="895D1D"/>
                </a:solidFill>
              </a:rPr>
              <a:pPr/>
              <a:t>16.03.2025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96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>
                <a:solidFill>
                  <a:srgbClr val="895D1D"/>
                </a:solidFill>
              </a:rPr>
              <a:pPr/>
              <a:t>16.03.2025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94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>
                <a:solidFill>
                  <a:srgbClr val="895D1D"/>
                </a:solidFill>
              </a:rPr>
              <a:pPr/>
              <a:t>16.03.2025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384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>
                <a:solidFill>
                  <a:srgbClr val="895D1D"/>
                </a:solidFill>
              </a:rPr>
              <a:pPr/>
              <a:t>16.03.2025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593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>
                <a:solidFill>
                  <a:srgbClr val="895D1D"/>
                </a:solidFill>
              </a:rPr>
              <a:pPr/>
              <a:t>16.03.2025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33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>
                <a:solidFill>
                  <a:srgbClr val="895D1D"/>
                </a:solidFill>
              </a:rPr>
              <a:pPr/>
              <a:t>16.03.2025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46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>
                <a:solidFill>
                  <a:srgbClr val="895D1D"/>
                </a:solidFill>
              </a:rPr>
              <a:pPr/>
              <a:t>16.03.2025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714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>
                <a:solidFill>
                  <a:srgbClr val="895D1D"/>
                </a:solidFill>
              </a:rPr>
              <a:pPr/>
              <a:t>16.03.2025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2114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>
                <a:solidFill>
                  <a:srgbClr val="895D1D"/>
                </a:solidFill>
              </a:rPr>
              <a:pPr/>
              <a:t>16.03.2025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rgbClr val="895D1D">
                    <a:lumMod val="60000"/>
                    <a:lumOff val="40000"/>
                  </a:srgb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999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33D22-1905-4262-94FA-5E182F7FF574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F8EAB-1F13-4086-ADAC-D265B5326BA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FF33D22-1905-4262-94FA-5E182F7FF574}" type="datetimeFigureOut">
              <a:rPr lang="ru-RU" smtClean="0"/>
              <a:t>16.03.2025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ECF8EAB-1F13-4086-ADAC-D265B5326BA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FF33D22-1905-4262-94FA-5E182F7FF574}" type="datetimeFigureOut">
              <a:rPr lang="ru-RU" smtClean="0">
                <a:solidFill>
                  <a:srgbClr val="895D1D"/>
                </a:solidFill>
              </a:rPr>
              <a:pPr/>
              <a:t>16.03.2025</a:t>
            </a:fld>
            <a:endParaRPr lang="ru-RU">
              <a:solidFill>
                <a:srgbClr val="895D1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895D1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ECF8EAB-1F13-4086-ADAC-D265B5326BA9}" type="slidenum">
              <a:rPr lang="ru-RU" smtClean="0">
                <a:solidFill>
                  <a:srgbClr val="895D1D"/>
                </a:solidFill>
              </a:rPr>
              <a:pPr/>
              <a:t>‹#›</a:t>
            </a:fld>
            <a:endParaRPr lang="ru-RU">
              <a:solidFill>
                <a:srgbClr val="895D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4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8784" y="620688"/>
            <a:ext cx="7851648" cy="1036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dirty="0" smtClean="0">
                <a:latin typeface="Monotype Corsiva" panose="03010101010201010101" pitchFamily="66" charset="0"/>
              </a:rPr>
              <a:t>Мастер-класс</a:t>
            </a:r>
            <a:endParaRPr lang="ru-RU" sz="8000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556792"/>
            <a:ext cx="7854696" cy="175260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«Особенности работы                   в керамической мастерской»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4201173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prstClr val="white"/>
                </a:solidFill>
              </a:rPr>
              <a:t>Педагог дополнительного образования </a:t>
            </a:r>
          </a:p>
          <a:p>
            <a:pPr algn="ctr"/>
            <a:r>
              <a:rPr lang="ru-RU" sz="3200" i="1" dirty="0" smtClean="0">
                <a:solidFill>
                  <a:prstClr val="white"/>
                </a:solidFill>
              </a:rPr>
              <a:t>Соломко Марина Юрьевна</a:t>
            </a:r>
            <a:endParaRPr lang="ru-RU" sz="3200" i="1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3677953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ГБУ ДО «</a:t>
            </a:r>
            <a:r>
              <a:rPr lang="ru-RU" sz="2800" b="1" dirty="0" err="1" smtClean="0">
                <a:solidFill>
                  <a:prstClr val="white"/>
                </a:solidFill>
                <a:latin typeface="Monotype Corsiva" panose="03010101010201010101" pitchFamily="66" charset="0"/>
              </a:rPr>
              <a:t>ЦРТДиЮ</a:t>
            </a:r>
            <a:r>
              <a:rPr lang="ru-RU" sz="2800" b="1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 им. В.М. Комарова»</a:t>
            </a:r>
            <a:endParaRPr lang="ru-RU" sz="2800" b="1" dirty="0">
              <a:solidFill>
                <a:prstClr val="white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5856" y="5373216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г. Байконур, 2025</a:t>
            </a:r>
            <a:endParaRPr lang="ru-RU" sz="2800" b="1" dirty="0">
              <a:solidFill>
                <a:prstClr val="white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53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945" y="836712"/>
            <a:ext cx="8640959" cy="7662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Этап №5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Утильный обжиг</a:t>
            </a:r>
            <a:r>
              <a:rPr lang="en-US" sz="49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(950°-1000°)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endParaRPr lang="ru-RU" sz="44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0" t="15600" r="20741" b="11113"/>
          <a:stretch/>
        </p:blipFill>
        <p:spPr bwMode="auto">
          <a:xfrm>
            <a:off x="3449339" y="2636912"/>
            <a:ext cx="1826298" cy="32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15210" r="20651" b="16215"/>
          <a:stretch/>
        </p:blipFill>
        <p:spPr bwMode="auto">
          <a:xfrm>
            <a:off x="454064" y="2636912"/>
            <a:ext cx="2677775" cy="32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075" y="2636911"/>
            <a:ext cx="2438786" cy="32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949280"/>
            <a:ext cx="4405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Муфельная печь </a:t>
            </a:r>
            <a:r>
              <a:rPr lang="en-US" dirty="0" err="1" smtClean="0"/>
              <a:t>TempRa</a:t>
            </a:r>
            <a:r>
              <a:rPr lang="en-US" dirty="0" smtClean="0"/>
              <a:t> TM 60H c </a:t>
            </a:r>
            <a:r>
              <a:rPr lang="ru-RU" dirty="0" smtClean="0"/>
              <a:t>программатором </a:t>
            </a:r>
            <a:r>
              <a:rPr lang="en-US" dirty="0" smtClean="0"/>
              <a:t>ST 215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24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945" y="836712"/>
            <a:ext cx="8640959" cy="7662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Этап №6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Глазурование изделия</a:t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endParaRPr lang="ru-RU" sz="44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13675"/>
          <a:stretch/>
        </p:blipFill>
        <p:spPr bwMode="auto">
          <a:xfrm>
            <a:off x="323528" y="2204865"/>
            <a:ext cx="2952328" cy="274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7" t="2631" r="14467" b="4485"/>
          <a:stretch/>
        </p:blipFill>
        <p:spPr bwMode="auto">
          <a:xfrm>
            <a:off x="3442066" y="2204864"/>
            <a:ext cx="2069231" cy="2744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457" y="2204864"/>
            <a:ext cx="3158222" cy="3158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5157192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Глазурование методом окунания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499166" y="5544727"/>
            <a:ext cx="3470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Кистевой метод глазурования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429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945" y="836712"/>
            <a:ext cx="8640959" cy="7662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Этап №7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Политой обжиг</a:t>
            </a:r>
            <a:r>
              <a:rPr lang="en-US" sz="49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 (</a:t>
            </a: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1050</a:t>
            </a:r>
            <a:r>
              <a:rPr lang="en-US" sz="49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°)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endParaRPr lang="ru-RU" sz="44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0" t="15600" r="20741" b="11113"/>
          <a:stretch/>
        </p:blipFill>
        <p:spPr bwMode="auto">
          <a:xfrm>
            <a:off x="3449339" y="2636912"/>
            <a:ext cx="1826298" cy="32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15210" r="20651" b="16215"/>
          <a:stretch/>
        </p:blipFill>
        <p:spPr bwMode="auto">
          <a:xfrm>
            <a:off x="454064" y="2636912"/>
            <a:ext cx="2677775" cy="32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075" y="2636911"/>
            <a:ext cx="2438786" cy="324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949280"/>
            <a:ext cx="4405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Муфельная печь </a:t>
            </a:r>
            <a:r>
              <a:rPr lang="en-US" dirty="0" err="1" smtClean="0"/>
              <a:t>TempRa</a:t>
            </a:r>
            <a:r>
              <a:rPr lang="en-US" dirty="0" smtClean="0"/>
              <a:t> TM 60H c </a:t>
            </a:r>
            <a:r>
              <a:rPr lang="ru-RU" dirty="0" smtClean="0"/>
              <a:t>программатором </a:t>
            </a:r>
            <a:r>
              <a:rPr lang="en-US" dirty="0" smtClean="0"/>
              <a:t>ST 215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00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640959" cy="7662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Готовое керамическое изделие </a:t>
            </a: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endParaRPr lang="ru-RU" sz="44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t="14638" r="5736" b="10903"/>
          <a:stretch/>
        </p:blipFill>
        <p:spPr>
          <a:xfrm>
            <a:off x="539552" y="3068960"/>
            <a:ext cx="4364953" cy="27765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r="6641"/>
          <a:stretch/>
        </p:blipFill>
        <p:spPr>
          <a:xfrm>
            <a:off x="5364088" y="3080023"/>
            <a:ext cx="3189926" cy="276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2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96944" cy="1054250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«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Глина – из глубины веков до наших дней»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Roboto Condensed"/>
              </a:rPr>
              <a:t> 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63" y="2060848"/>
            <a:ext cx="2859281" cy="227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217" y="2155976"/>
            <a:ext cx="259177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781" y="4708669"/>
            <a:ext cx="2773778" cy="147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975" y="4712726"/>
            <a:ext cx="2365323" cy="177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8454" y="4343394"/>
            <a:ext cx="3888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873624">
                    <a:lumMod val="50000"/>
                  </a:srgbClr>
                </a:solidFill>
                <a:latin typeface="Monotype Corsiva" panose="03010101010201010101" pitchFamily="66" charset="0"/>
              </a:rPr>
              <a:t>Археологические раскопки </a:t>
            </a:r>
            <a:r>
              <a:rPr lang="ru-RU" b="1" dirty="0" err="1">
                <a:solidFill>
                  <a:srgbClr val="873624">
                    <a:lumMod val="50000"/>
                  </a:srgbClr>
                </a:solidFill>
                <a:latin typeface="Monotype Corsiva" panose="03010101010201010101" pitchFamily="66" charset="0"/>
              </a:rPr>
              <a:t>усть-ёдарма</a:t>
            </a:r>
            <a:r>
              <a:rPr lang="ru-RU" b="1" dirty="0">
                <a:solidFill>
                  <a:srgbClr val="873624">
                    <a:lumMod val="50000"/>
                  </a:srgbClr>
                </a:solidFill>
                <a:latin typeface="Monotype Corsiva" panose="03010101010201010101" pitchFamily="66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8123" y="4339337"/>
            <a:ext cx="387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873624">
                    <a:lumMod val="50000"/>
                  </a:srgbClr>
                </a:solidFill>
                <a:latin typeface="Monotype Corsiva" panose="03010101010201010101" pitchFamily="66" charset="0"/>
              </a:rPr>
              <a:t>Керамические фигурки 4 век до нашей эры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7907" y="62071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873624">
                    <a:lumMod val="50000"/>
                  </a:srgbClr>
                </a:solidFill>
                <a:latin typeface="Monotype Corsiva" panose="03010101010201010101" pitchFamily="66" charset="0"/>
              </a:rPr>
              <a:t>Призма Вельда-</a:t>
            </a:r>
            <a:r>
              <a:rPr lang="ru-RU" b="1" dirty="0" err="1">
                <a:solidFill>
                  <a:srgbClr val="873624">
                    <a:lumMod val="50000"/>
                  </a:srgbClr>
                </a:solidFill>
                <a:latin typeface="Monotype Corsiva" panose="03010101010201010101" pitchFamily="66" charset="0"/>
              </a:rPr>
              <a:t>Бланделла</a:t>
            </a:r>
            <a:r>
              <a:rPr lang="ru-RU" b="1" dirty="0">
                <a:solidFill>
                  <a:srgbClr val="873624">
                    <a:lumMod val="50000"/>
                  </a:srgbClr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solidFill>
                  <a:srgbClr val="873624">
                    <a:lumMod val="50000"/>
                  </a:srgbClr>
                </a:solidFill>
                <a:latin typeface="Monotype Corsiva" panose="03010101010201010101" pitchFamily="66" charset="0"/>
              </a:rPr>
              <a:t>список </a:t>
            </a:r>
            <a:r>
              <a:rPr lang="ru-RU" b="1" dirty="0">
                <a:solidFill>
                  <a:srgbClr val="873624">
                    <a:lumMod val="50000"/>
                  </a:srgbClr>
                </a:solidFill>
                <a:latin typeface="Monotype Corsiva" panose="03010101010201010101" pitchFamily="66" charset="0"/>
              </a:rPr>
              <a:t>правителей Шумера. 1800 г. до н. э.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88123" y="6484134"/>
            <a:ext cx="427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73624">
                    <a:lumMod val="50000"/>
                  </a:srgbClr>
                </a:solidFill>
                <a:latin typeface="Monotype Corsiva" panose="03010101010201010101" pitchFamily="66" charset="0"/>
              </a:rPr>
              <a:t>Африканские  глинобитные жилища -</a:t>
            </a:r>
            <a:r>
              <a:rPr lang="ru-RU" b="1" dirty="0" err="1" smtClean="0">
                <a:solidFill>
                  <a:srgbClr val="873624">
                    <a:lumMod val="50000"/>
                  </a:srgbClr>
                </a:solidFill>
                <a:latin typeface="Monotype Corsiva" panose="03010101010201010101" pitchFamily="66" charset="0"/>
              </a:rPr>
              <a:t>фульбе</a:t>
            </a:r>
            <a:endParaRPr lang="ru-RU" b="1" dirty="0">
              <a:solidFill>
                <a:srgbClr val="873624">
                  <a:lumMod val="50000"/>
                </a:srgb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19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081" y="548680"/>
            <a:ext cx="830580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873624">
                    <a:lumMod val="75000"/>
                  </a:srgbClr>
                </a:solidFill>
                <a:latin typeface="Monotype Corsiva" panose="03010101010201010101" pitchFamily="66" charset="0"/>
              </a:rPr>
              <a:t>«</a:t>
            </a:r>
            <a:r>
              <a:rPr lang="ru-RU" sz="3600" b="1" dirty="0">
                <a:solidFill>
                  <a:srgbClr val="873624">
                    <a:lumMod val="75000"/>
                  </a:srgbClr>
                </a:solidFill>
                <a:latin typeface="Monotype Corsiva" panose="03010101010201010101" pitchFamily="66" charset="0"/>
              </a:rPr>
              <a:t>Глина – из глубины веков до наших дней»</a:t>
            </a:r>
            <a:endParaRPr lang="ru-RU" sz="2800" dirty="0">
              <a:latin typeface="+mn-lt"/>
            </a:endParaRPr>
          </a:p>
        </p:txBody>
      </p:sp>
      <p:sp>
        <p:nvSpPr>
          <p:cNvPr id="3" name="AutoShape 2" descr="https://sovmuseum.com/_nw/11/s180235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39" y="2132856"/>
            <a:ext cx="4507260" cy="253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32856"/>
            <a:ext cx="3721678" cy="253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4869139"/>
            <a:ext cx="3247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73624">
                    <a:lumMod val="50000"/>
                  </a:srgbClr>
                </a:solidFill>
                <a:latin typeface="Monotype Corsiva" panose="03010101010201010101" pitchFamily="66" charset="0"/>
              </a:rPr>
              <a:t>Современный интерьер</a:t>
            </a:r>
            <a:endParaRPr lang="ru-RU" b="1" dirty="0">
              <a:solidFill>
                <a:srgbClr val="873624">
                  <a:lumMod val="50000"/>
                </a:srgb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2719" y="485218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73624">
                    <a:lumMod val="50000"/>
                  </a:srgbClr>
                </a:solidFill>
                <a:latin typeface="Monotype Corsiva" panose="03010101010201010101" pitchFamily="66" charset="0"/>
              </a:rPr>
              <a:t>Современная посуда</a:t>
            </a:r>
            <a:endParaRPr lang="ru-RU" b="1" dirty="0">
              <a:solidFill>
                <a:srgbClr val="873624">
                  <a:lumMod val="50000"/>
                </a:srgb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40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478" y="620688"/>
            <a:ext cx="7848872" cy="79417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Способы формования керамических изделий 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576" y="2177167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Ручной способ формования керамических изделий</a:t>
            </a:r>
            <a:endParaRPr lang="ru-RU" sz="28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2708350" cy="187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12663"/>
            <a:ext cx="2485501" cy="187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008883"/>
            <a:ext cx="2815864" cy="187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528" y="4941168"/>
            <a:ext cx="2653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Пластовая техника</a:t>
            </a:r>
            <a:endParaRPr lang="ru-RU" sz="20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5856" y="4941168"/>
            <a:ext cx="248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Жгутовая техника</a:t>
            </a:r>
            <a:endParaRPr lang="ru-RU" sz="20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1830" y="4941168"/>
            <a:ext cx="3275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Формование изделия из кома</a:t>
            </a:r>
            <a:endParaRPr lang="ru-RU" sz="20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478" y="620688"/>
            <a:ext cx="7848872" cy="79417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Способы формования керамических изделий 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2177167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Monotype Corsiva" panose="03010101010201010101" pitchFamily="66" charset="0"/>
              </a:rPr>
              <a:t>Формование керамических изделий на гончарном круге</a:t>
            </a:r>
            <a:endParaRPr lang="ru-RU" sz="2800" b="1" dirty="0">
              <a:solidFill>
                <a:prstClr val="black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14913"/>
            <a:ext cx="4343202" cy="273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3" r="14142"/>
          <a:stretch/>
        </p:blipFill>
        <p:spPr bwMode="auto">
          <a:xfrm>
            <a:off x="4788024" y="3225411"/>
            <a:ext cx="4154579" cy="251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24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756263" cy="10542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Этап №1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Формование керамического изделия </a:t>
            </a:r>
            <a:endParaRPr lang="ru-RU" sz="49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t="2222" r="7948" b="2645"/>
          <a:stretch/>
        </p:blipFill>
        <p:spPr bwMode="auto">
          <a:xfrm>
            <a:off x="1115616" y="2708920"/>
            <a:ext cx="3669665" cy="315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6" r="3262" b="14203"/>
          <a:stretch/>
        </p:blipFill>
        <p:spPr bwMode="auto">
          <a:xfrm rot="16200000">
            <a:off x="5187261" y="2643391"/>
            <a:ext cx="3168352" cy="3299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94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756263" cy="10542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Этап №2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Сушка изделия из глины</a:t>
            </a:r>
            <a:endParaRPr lang="ru-RU" sz="49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8078" r="14036" b="14500"/>
          <a:stretch/>
        </p:blipFill>
        <p:spPr bwMode="auto">
          <a:xfrm>
            <a:off x="827584" y="2420887"/>
            <a:ext cx="3888432" cy="324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6" r="4990"/>
          <a:stretch/>
        </p:blipFill>
        <p:spPr>
          <a:xfrm rot="5400000">
            <a:off x="5048252" y="2448692"/>
            <a:ext cx="3247641" cy="31920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83953" y="5668529"/>
            <a:ext cx="357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Сушильный шкаф </a:t>
            </a:r>
            <a:r>
              <a:rPr lang="en-US" dirty="0" smtClean="0"/>
              <a:t>RK 55 REFSAN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295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756263" cy="10542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Этап №3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Замывка изделия из глины</a:t>
            </a:r>
            <a:endParaRPr lang="ru-RU" sz="49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1" r="18419"/>
          <a:stretch/>
        </p:blipFill>
        <p:spPr>
          <a:xfrm rot="10800000">
            <a:off x="2699792" y="2204864"/>
            <a:ext cx="3849021" cy="437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2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756263" cy="10542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Этап №4</a:t>
            </a:r>
            <a:b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49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Роспись изделия из глины ангобами</a:t>
            </a:r>
            <a:endParaRPr lang="ru-RU" sz="49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H:\С ТЕЛЕФОНА МАРИНЫ 06.05.2024\Керамика\IMG_20230606_1246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93" y="2726146"/>
            <a:ext cx="3308658" cy="248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С ТЕЛЕФОНА МАРИНЫ 06.05.2024\Керамика\IMG_20230606_1310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61680" y="2736483"/>
            <a:ext cx="3391644" cy="254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5776" r="4614" b="5823"/>
          <a:stretch/>
        </p:blipFill>
        <p:spPr bwMode="auto">
          <a:xfrm>
            <a:off x="3131840" y="3284984"/>
            <a:ext cx="281717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288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0</TotalTime>
  <Words>162</Words>
  <Application>Microsoft Office PowerPoint</Application>
  <PresentationFormat>Экран (4:3)</PresentationFormat>
  <Paragraphs>36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Твердый переплет</vt:lpstr>
      <vt:lpstr>1_Твердый переплет</vt:lpstr>
      <vt:lpstr>Мастер-класс</vt:lpstr>
      <vt:lpstr>«Глина – из глубины веков до наших дней» </vt:lpstr>
      <vt:lpstr>«Глина – из глубины веков до наших дней»</vt:lpstr>
      <vt:lpstr>Способы формования керамических изделий </vt:lpstr>
      <vt:lpstr>Способы формования керамических изделий </vt:lpstr>
      <vt:lpstr>Этап №1 Формование керамического изделия </vt:lpstr>
      <vt:lpstr>Этап №2 Сушка изделия из глины</vt:lpstr>
      <vt:lpstr>Этап №3 Замывка изделия из глины</vt:lpstr>
      <vt:lpstr>Этап №4 Роспись изделия из глины ангобами</vt:lpstr>
      <vt:lpstr>Этап №5 Утильный обжиг (950°-1000°) </vt:lpstr>
      <vt:lpstr>Этап №6 Глазурование изделия </vt:lpstr>
      <vt:lpstr>Этап №7 Политой обжиг (1050°) </vt:lpstr>
      <vt:lpstr> Готовое керамическое изделие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Мастер-класс</dc:title>
  <dc:creator>Сергей</dc:creator>
  <cp:lastModifiedBy>Сергей</cp:lastModifiedBy>
  <cp:revision>32</cp:revision>
  <dcterms:created xsi:type="dcterms:W3CDTF">2023-11-15T18:27:04Z</dcterms:created>
  <dcterms:modified xsi:type="dcterms:W3CDTF">2025-03-15T19:50:43Z</dcterms:modified>
</cp:coreProperties>
</file>