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63" r:id="rId4"/>
    <p:sldId id="264" r:id="rId5"/>
    <p:sldId id="282" r:id="rId6"/>
    <p:sldId id="260" r:id="rId7"/>
    <p:sldId id="270" r:id="rId8"/>
    <p:sldId id="294" r:id="rId9"/>
    <p:sldId id="295" r:id="rId10"/>
    <p:sldId id="271" r:id="rId11"/>
    <p:sldId id="297" r:id="rId12"/>
    <p:sldId id="266" r:id="rId13"/>
    <p:sldId id="259" r:id="rId14"/>
    <p:sldId id="267" r:id="rId15"/>
    <p:sldId id="296" r:id="rId16"/>
    <p:sldId id="268" r:id="rId17"/>
    <p:sldId id="272" r:id="rId18"/>
    <p:sldId id="273" r:id="rId19"/>
    <p:sldId id="274" r:id="rId20"/>
    <p:sldId id="275" r:id="rId21"/>
    <p:sldId id="276" r:id="rId22"/>
    <p:sldId id="298" r:id="rId23"/>
    <p:sldId id="299" r:id="rId24"/>
    <p:sldId id="289" r:id="rId25"/>
    <p:sldId id="290" r:id="rId26"/>
    <p:sldId id="291" r:id="rId27"/>
    <p:sldId id="292" r:id="rId28"/>
    <p:sldId id="293" r:id="rId29"/>
    <p:sldId id="277" r:id="rId30"/>
    <p:sldId id="278" r:id="rId31"/>
    <p:sldId id="279" r:id="rId32"/>
    <p:sldId id="281" r:id="rId33"/>
    <p:sldId id="280" r:id="rId34"/>
    <p:sldId id="261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4E07"/>
    <a:srgbClr val="B719B7"/>
    <a:srgbClr val="720455"/>
    <a:srgbClr val="CE0211"/>
    <a:srgbClr val="FDA1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87015" autoAdjust="0"/>
  </p:normalViewPr>
  <p:slideViewPr>
    <p:cSldViewPr>
      <p:cViewPr>
        <p:scale>
          <a:sx n="90" d="100"/>
          <a:sy n="90" d="100"/>
        </p:scale>
        <p:origin x="-62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CB0B1-8DB3-436E-9ED5-CE6069F280C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37F3A-B2EB-4A47-81D7-4009AB1D7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7F3A-B2EB-4A47-81D7-4009AB1D70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7F3A-B2EB-4A47-81D7-4009AB1D701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7F3A-B2EB-4A47-81D7-4009AB1D701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7F3A-B2EB-4A47-81D7-4009AB1D701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7F3A-B2EB-4A47-81D7-4009AB1D701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7F3A-B2EB-4A47-81D7-4009AB1D701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680310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159654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310"/>
            <a:ext cx="8229600" cy="91623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68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26664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68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6664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wmf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88640"/>
            <a:ext cx="102971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МБОУ «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Поповская основная общеобразовательная школа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4286280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72045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– классный руководитель</a:t>
            </a:r>
          </a:p>
          <a:p>
            <a:pPr algn="ctr"/>
            <a:endParaRPr lang="ru-RU" sz="2000" b="1" spc="50" dirty="0" smtClean="0">
              <a:ln w="11430"/>
              <a:solidFill>
                <a:srgbClr val="72045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solidFill>
                <a:srgbClr val="72045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Педагогическое кредо:</a:t>
            </a:r>
          </a:p>
          <a:p>
            <a:pPr algn="ctr"/>
            <a:endParaRPr lang="ru-RU" sz="20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Найти в ребёнке талант,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Взрастить его, оберегать</a:t>
            </a:r>
            <a:r>
              <a:rPr lang="ru-RU" sz="20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постоянно развивать</a:t>
            </a:r>
            <a:endParaRPr lang="ru-RU" sz="2000" b="1" cap="none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cap="none" spc="50" dirty="0" smtClean="0">
              <a:ln w="11430"/>
              <a:solidFill>
                <a:srgbClr val="72045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715016"/>
            <a:ext cx="72866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B719B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Яншина Людмила Николаевна</a:t>
            </a:r>
            <a:endParaRPr lang="ru-RU" sz="3600" b="1" cap="none" spc="50" dirty="0">
              <a:ln w="11430"/>
              <a:solidFill>
                <a:srgbClr val="B719B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root\Desktop\IMG_1626.JPG"/>
          <p:cNvPicPr>
            <a:picLocks noChangeAspect="1" noChangeArrowheads="1"/>
          </p:cNvPicPr>
          <p:nvPr/>
        </p:nvPicPr>
        <p:blipFill>
          <a:blip r:embed="rId3" cstate="print"/>
          <a:srcRect l="25714" r="18572"/>
          <a:stretch>
            <a:fillRect/>
          </a:stretch>
        </p:blipFill>
        <p:spPr bwMode="auto">
          <a:xfrm>
            <a:off x="4500562" y="857232"/>
            <a:ext cx="3959364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Направления воспитательной работы 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47664" y="1175725"/>
            <a:ext cx="5760640" cy="5328592"/>
          </a:xfrm>
          <a:prstGeom prst="verticalScroll">
            <a:avLst/>
          </a:prstGeom>
          <a:solidFill>
            <a:srgbClr val="FDA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Гражданское воспитание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Патриотическое воспитание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Эстетическое воспитание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B719B7"/>
                </a:solidFill>
                <a:latin typeface="Arial" pitchFamily="34" charset="0"/>
                <a:cs typeface="Arial" pitchFamily="34" charset="0"/>
              </a:rPr>
              <a:t>Ценности научного познания, ориентированного на воспитание стремления к познанию себя и других людей, природы и общества, к получению </a:t>
            </a:r>
            <a:r>
              <a:rPr lang="ru-RU" sz="2000" b="1" dirty="0" smtClean="0">
                <a:solidFill>
                  <a:srgbClr val="B719B7"/>
                </a:solidFill>
                <a:latin typeface="Arial" pitchFamily="34" charset="0"/>
                <a:cs typeface="Arial" pitchFamily="34" charset="0"/>
              </a:rPr>
              <a:t>знаний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Физическое воспитание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Духовно-нравственное воспитание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Экологическое воспитание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Трудовое воспитание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285860"/>
            <a:ext cx="1503968" cy="647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879402"/>
            <a:ext cx="1921239" cy="1921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9462"/>
            <a:ext cx="2051720" cy="212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i="1" dirty="0" smtClean="0"/>
              <a:t>Содержание воспитательной деятельности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12776"/>
            <a:ext cx="7016195" cy="473086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Инвариантные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модули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«Основные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школьные дела»,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«Классное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руководство»,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«Урочная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деятельность»,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«Внеурочная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деятельность»,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«Внешкольные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мероприятия»,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«Предметно-пространственная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среда»,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«Взаимодействие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родителями»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«Самоуправление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«Профилактика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безопасность»,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«Социальное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партнерство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Профориентация».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Вариативные модули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«Детские общественные объединения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674" name="AutoShape 2" descr="C:\Users\root\Desktop\%D0%B3%D0%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C:\Users\root\Desktop\школа\IoZDo2MrW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857364"/>
            <a:ext cx="1714495" cy="114299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679" name="Picture 7" descr="C:\Users\root\Desktop\школа\IMG_20240313_133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000504"/>
            <a:ext cx="1714512" cy="128588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7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289" y="260648"/>
            <a:ext cx="575685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 вот мой 4 класс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70957" y="1279009"/>
            <a:ext cx="2409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Весёлый </a:t>
            </a:r>
            <a:endParaRPr lang="ru-RU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шумный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54026" y="2717842"/>
            <a:ext cx="33234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Задорный, спортивный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6125644" y="1285956"/>
            <a:ext cx="28955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Мобильный и умный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6125641" y="2809169"/>
            <a:ext cx="31763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Весьма креативный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-111088" y="4476400"/>
            <a:ext cx="92550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Передо мною все они равны- </a:t>
            </a:r>
          </a:p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все способны и добры! 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100" name="Picture 4" descr="C:\Users\root\Desktop\школа\IBzLkUBwiQ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500594" cy="3162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14187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5" cy="49403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66"/>
            <a:ext cx="7286676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ОТРЯД «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Цветик-семицветик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4400" dirty="0"/>
          </a:p>
        </p:txBody>
      </p:sp>
      <p:sp>
        <p:nvSpPr>
          <p:cNvPr id="5" name="Заголовок 68"/>
          <p:cNvSpPr txBox="1">
            <a:spLocks/>
          </p:cNvSpPr>
          <p:nvPr/>
        </p:nvSpPr>
        <p:spPr>
          <a:xfrm>
            <a:off x="0" y="1785926"/>
            <a:ext cx="91440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Дата образования: </a:t>
            </a:r>
            <a:r>
              <a:rPr kumimoji="0" lang="ru-RU" sz="9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сентябрь 2020 год</a:t>
            </a:r>
            <a:br>
              <a:rPr kumimoji="0" lang="ru-RU" sz="9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root\Desktop\школа\IMG_20231222_110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9084822"/>
            <a:ext cx="1928826" cy="1446620"/>
          </a:xfrm>
          <a:prstGeom prst="rect">
            <a:avLst/>
          </a:prstGeom>
          <a:noFill/>
        </p:spPr>
      </p:pic>
      <p:pic>
        <p:nvPicPr>
          <p:cNvPr id="12" name="Picture 2" descr="C:\Users\root\Desktop\школа\IMG_20231222_110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-6215130"/>
            <a:ext cx="3062310" cy="2296733"/>
          </a:xfrm>
          <a:prstGeom prst="rect">
            <a:avLst/>
          </a:prstGeom>
          <a:noFill/>
        </p:spPr>
      </p:pic>
      <p:pic>
        <p:nvPicPr>
          <p:cNvPr id="2" name="Picture 2" descr="C:\Users\root\Desktop\школа\IMG_20231222_110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388562"/>
            <a:ext cx="3643338" cy="2612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root\Desktop\школа\IMG_20230927_125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357562"/>
            <a:ext cx="3754748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14679" y="2357430"/>
            <a:ext cx="2571760" cy="2286008"/>
          </a:xfrm>
          <a:prstGeom prst="ellipse">
            <a:avLst/>
          </a:prstGeom>
          <a:solidFill>
            <a:srgbClr val="FDA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Самоуправление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в 4 классе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72250" y="2857500"/>
            <a:ext cx="2357438" cy="18573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Родительский комитет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43625" y="4786313"/>
            <a:ext cx="2357438" cy="1714500"/>
          </a:xfrm>
          <a:prstGeom prst="ellipse">
            <a:avLst/>
          </a:prstGeom>
          <a:solidFill>
            <a:srgbClr val="C9C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Родительское собрание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3357554" y="4857760"/>
            <a:ext cx="2357437" cy="18573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Классный руководитель</a:t>
            </a:r>
          </a:p>
        </p:txBody>
      </p:sp>
      <p:sp>
        <p:nvSpPr>
          <p:cNvPr id="16" name="Овал 15"/>
          <p:cNvSpPr/>
          <p:nvPr/>
        </p:nvSpPr>
        <p:spPr>
          <a:xfrm>
            <a:off x="500063" y="4786313"/>
            <a:ext cx="2428875" cy="1643062"/>
          </a:xfrm>
          <a:prstGeom prst="ellipse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Совет дела (КТД)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4282" y="2857496"/>
            <a:ext cx="2500313" cy="17859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Совет класса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stCxn id="12" idx="6"/>
            <a:endCxn id="13" idx="2"/>
          </p:cNvCxnSpPr>
          <p:nvPr/>
        </p:nvCxnSpPr>
        <p:spPr>
          <a:xfrm>
            <a:off x="5786439" y="3500434"/>
            <a:ext cx="785811" cy="2857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2" idx="2"/>
            <a:endCxn id="17" idx="6"/>
          </p:cNvCxnSpPr>
          <p:nvPr/>
        </p:nvCxnSpPr>
        <p:spPr>
          <a:xfrm rot="10800000" flipV="1">
            <a:off x="2714595" y="3500433"/>
            <a:ext cx="500084" cy="250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4"/>
            <a:endCxn id="15" idx="0"/>
          </p:cNvCxnSpPr>
          <p:nvPr/>
        </p:nvCxnSpPr>
        <p:spPr>
          <a:xfrm rot="16200000" flipH="1">
            <a:off x="4411255" y="4732742"/>
            <a:ext cx="214322" cy="357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4" idx="0"/>
            <a:endCxn id="13" idx="4"/>
          </p:cNvCxnSpPr>
          <p:nvPr/>
        </p:nvCxnSpPr>
        <p:spPr>
          <a:xfrm rot="5400000" flipH="1" flipV="1">
            <a:off x="7501732" y="4536281"/>
            <a:ext cx="71438" cy="428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5" idx="6"/>
            <a:endCxn id="14" idx="2"/>
          </p:cNvCxnSpPr>
          <p:nvPr/>
        </p:nvCxnSpPr>
        <p:spPr>
          <a:xfrm flipV="1">
            <a:off x="5714991" y="5643563"/>
            <a:ext cx="428634" cy="1428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6" idx="6"/>
            <a:endCxn id="15" idx="2"/>
          </p:cNvCxnSpPr>
          <p:nvPr/>
        </p:nvCxnSpPr>
        <p:spPr>
          <a:xfrm>
            <a:off x="2928938" y="5607844"/>
            <a:ext cx="428616" cy="1786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6" idx="0"/>
            <a:endCxn id="17" idx="4"/>
          </p:cNvCxnSpPr>
          <p:nvPr/>
        </p:nvCxnSpPr>
        <p:spPr>
          <a:xfrm rot="16200000" flipV="1">
            <a:off x="1518031" y="4589843"/>
            <a:ext cx="142879" cy="250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3635896" y="214290"/>
            <a:ext cx="529379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Организация самоуправления 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00558" y="1393024"/>
            <a:ext cx="3887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Познай себя – это интересно!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Сотвори себя – это необходимо!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Утверди себя – это возможно!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Прояви себя – это реально! </a:t>
            </a:r>
          </a:p>
        </p:txBody>
      </p:sp>
      <p:pic>
        <p:nvPicPr>
          <p:cNvPr id="3" name="Picture 2" descr="C:\Users\root\Desktop\школа\IMG_20240415_135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571768" cy="192882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Коллективно-творческое дело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AD4E07"/>
                </a:solidFill>
              </a:rPr>
              <a:t>Совет Дела собираем – функции распределяем!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Кто тут Лидер выходи!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Будешь только впереди</a:t>
            </a:r>
            <a:r>
              <a:rPr lang="ru-RU" b="1" i="1" dirty="0" smtClean="0"/>
              <a:t>!</a:t>
            </a:r>
          </a:p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Кто подскажет как идти?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Людмила Николаевна – наставник пути!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Саша пишет, Артем поет, Аким вместе всех соберёт!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Важно помнить правило класса: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Каждый дело свое ты найди!  </a:t>
            </a:r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месте мы сила!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Успех впереди !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3" name="Picture 1" descr="C:\Users\root\Desktop\image0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143512"/>
            <a:ext cx="1738314" cy="149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95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8586" y="357166"/>
            <a:ext cx="544168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Наши поручения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572264" y="1047750"/>
            <a:ext cx="1785950" cy="171450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СТАРОСТА</a:t>
            </a:r>
            <a:endParaRPr lang="ru-RU" sz="14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2051" name="Рисунок 94" descr="C:\Documents and Settings\Администратор\Local Settings\Temporary Internet Files\Content.IE5\9YC4WA6W\j043164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032" y="844399"/>
            <a:ext cx="1349868" cy="13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69" descr="C:\Documents and Settings\Администратор\Local Settings\Temporary Internet Files\Content.IE5\05KPUTGD\j043260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010" y="1071546"/>
            <a:ext cx="12235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0" y="1285861"/>
            <a:ext cx="2071669" cy="1500198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ХУДОЖНИК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2056" name="Рисунок 41" descr="C:\Documents and Settings\Администратор\Local Settings\Temporary Internet Files\Content.IE5\HE1E39U6\j042590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14422"/>
            <a:ext cx="1198685" cy="129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143240" y="1357298"/>
            <a:ext cx="2357454" cy="2214578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644"/>
                <a:gd name="adj2" fmla="val 50722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Цветочный</a:t>
            </a:r>
          </a:p>
          <a:p>
            <a:pPr algn="ctr" rtl="0"/>
            <a:r>
              <a:rPr lang="ru-RU" sz="1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дизайнер</a:t>
            </a:r>
            <a:endParaRPr lang="ru-RU" sz="1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2058" name="Рисунок 1" descr="C:\Documents and Settings\Администратор\Local Settings\Temporary Internet Files\Content.IE5\TJIWAWJ4\j0433881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643182"/>
            <a:ext cx="1089295" cy="10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857224" y="3000372"/>
            <a:ext cx="2357454" cy="1143008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СПОРТИВНЫЙ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ОРГАНИЗАТОР</a:t>
            </a:r>
            <a:endParaRPr lang="ru-RU" sz="1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2060" name="Рисунок 102" descr="C:\Documents and Settings\Администратор\Local Settings\Temporary Internet Files\Content.IE5\LR7SCMIS\j042605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786190"/>
            <a:ext cx="1289053" cy="114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643174" y="4143380"/>
            <a:ext cx="2286016" cy="150019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учебный сектор</a:t>
            </a:r>
            <a:endParaRPr lang="ru-RU" sz="28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2062" name="Рисунок 3" descr="C:\Documents and Settings\Администратор\Local Settings\Temporary Internet Files\Content.IE5\E6SIX1LA\j0237707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3429000"/>
            <a:ext cx="1285288" cy="127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5929322" y="3048000"/>
            <a:ext cx="3000396" cy="25622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ГЛАВНЫЙ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хозяйственник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2064" name="Рисунок 124" descr="C:\Documents and Settings\Администратор\Local Settings\Temporary Internet Files\Content.IE5\NDOWX706\j0428199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357694"/>
            <a:ext cx="1152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1" y="5072074"/>
            <a:ext cx="1857356" cy="1143008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ЭКОЛОГ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2066" name="Рисунок 7" descr="C:\Documents and Settings\Администратор\Local Settings\Temporary Internet Files\Content.IE5\MU0NS8U3\148084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4929198"/>
            <a:ext cx="1127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786314" y="5715016"/>
            <a:ext cx="1500198" cy="78581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ЗОЖ</a:t>
            </a:r>
            <a:endParaRPr lang="ru-RU" sz="2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ru-RU" sz="2800" b="1" dirty="0" smtClean="0">
                <a:solidFill>
                  <a:srgbClr val="002060"/>
                </a:solidFill>
              </a:rPr>
              <a:t>Формирование здорового и безопасного образа жизни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357158" y="1214422"/>
            <a:ext cx="257173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Дни здоровья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29322" y="4286256"/>
            <a:ext cx="2643206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Классные часы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8926" y="1928802"/>
            <a:ext cx="978408" cy="62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929190" y="4929198"/>
            <a:ext cx="1049846" cy="62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root\Desktop\школа\IMG_20230929_114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3566160" cy="2674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root\Desktop\школа\T99YXuKo4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64333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285729"/>
            <a:ext cx="80648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ru-RU" sz="2800" b="1" dirty="0" smtClean="0">
                <a:solidFill>
                  <a:srgbClr val="B719B7"/>
                </a:solidFill>
                <a:latin typeface="+mj-lt"/>
              </a:rPr>
              <a:t>Художественное </a:t>
            </a:r>
          </a:p>
        </p:txBody>
      </p:sp>
      <p:sp>
        <p:nvSpPr>
          <p:cNvPr id="3" name="Пятно 1 2"/>
          <p:cNvSpPr/>
          <p:nvPr/>
        </p:nvSpPr>
        <p:spPr>
          <a:xfrm>
            <a:off x="0" y="785794"/>
            <a:ext cx="2643174" cy="250033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719B7"/>
                </a:solidFill>
              </a:rPr>
              <a:t>Посещение музеев</a:t>
            </a:r>
            <a:endParaRPr lang="ru-RU" sz="2000" b="1" dirty="0">
              <a:solidFill>
                <a:srgbClr val="B719B7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000364" y="3714752"/>
            <a:ext cx="3429024" cy="264320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719B7"/>
                </a:solidFill>
              </a:rPr>
              <a:t>Организация </a:t>
            </a:r>
          </a:p>
          <a:p>
            <a:pPr algn="ctr"/>
            <a:r>
              <a:rPr lang="ru-RU" sz="2000" b="1" dirty="0" smtClean="0">
                <a:solidFill>
                  <a:srgbClr val="B719B7"/>
                </a:solidFill>
              </a:rPr>
              <a:t>мероприятий</a:t>
            </a:r>
            <a:endParaRPr lang="ru-RU" sz="2000" b="1" dirty="0">
              <a:solidFill>
                <a:srgbClr val="B719B7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6143636" y="785794"/>
            <a:ext cx="2786082" cy="278608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719B7"/>
                </a:solidFill>
              </a:rPr>
              <a:t>Участие в праздниках</a:t>
            </a:r>
            <a:endParaRPr lang="ru-RU" sz="2000" b="1" dirty="0">
              <a:solidFill>
                <a:srgbClr val="B719B7"/>
              </a:solidFill>
            </a:endParaRPr>
          </a:p>
        </p:txBody>
      </p:sp>
      <p:pic>
        <p:nvPicPr>
          <p:cNvPr id="1026" name="Picture 2" descr="C:\Users\root\Desktop\школа\школа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2857488" cy="1932213"/>
          </a:xfrm>
          <a:prstGeom prst="round2DiagRect">
            <a:avLst>
              <a:gd name="adj1" fmla="val 16667"/>
              <a:gd name="adj2" fmla="val 1272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root\Desktop\школа\vw_qHgt5L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2571768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root\Desktop\школа\ZMahweOmf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000108"/>
            <a:ext cx="1905000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85729"/>
            <a:ext cx="71287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      Воспитание гражданина и патриота России</a:t>
            </a:r>
          </a:p>
        </p:txBody>
      </p:sp>
      <p:sp>
        <p:nvSpPr>
          <p:cNvPr id="3" name="Стрелка вниз 2"/>
          <p:cNvSpPr/>
          <p:nvPr/>
        </p:nvSpPr>
        <p:spPr>
          <a:xfrm rot="2125442">
            <a:off x="1402851" y="999082"/>
            <a:ext cx="795300" cy="11668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142984"/>
            <a:ext cx="714380" cy="122376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535350">
            <a:off x="6716642" y="977467"/>
            <a:ext cx="795300" cy="106857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4643446"/>
            <a:ext cx="320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Почетный караул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Пост №1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5857892"/>
            <a:ext cx="47149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Участие в акции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«Бессмертный полк»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471488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Проведение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«Урока Мужества»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Светла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381636"/>
            <a:ext cx="2362183" cy="147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root\Desktop\школа\zyWWXVPPN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00438"/>
            <a:ext cx="2861261" cy="2143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root\Desktop\школа\шко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2500330" cy="1666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root\Desktop\школа\JlIgbwdvJf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071678"/>
            <a:ext cx="1905000" cy="25431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9" y="285728"/>
            <a:ext cx="66437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Немного о себе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47863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20455"/>
                </a:solidFill>
              </a:rPr>
              <a:t>Я, Яншина Людмила Николаевна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родилась в 1971 году в селе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Камейкино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, Гайского района, Оренбургской области</a:t>
            </a:r>
          </a:p>
          <a:p>
            <a:r>
              <a:rPr lang="ru-RU" sz="2000" b="1" dirty="0" smtClean="0">
                <a:solidFill>
                  <a:srgbClr val="720455"/>
                </a:solidFill>
              </a:rPr>
              <a:t> В 1989 году закончила среднюю школу с.Поповка, затем обучение в БГПУ по специальности педагогика и методика начального образования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Профессию учителя выбрала осознанно</a:t>
            </a:r>
            <a:r>
              <a:rPr lang="ru-RU" sz="2000" b="1" dirty="0" smtClean="0">
                <a:solidFill>
                  <a:srgbClr val="720455"/>
                </a:solidFill>
              </a:rPr>
              <a:t>, примером для меня была моя первая учительница и  классный руководитель </a:t>
            </a:r>
          </a:p>
          <a:p>
            <a:r>
              <a:rPr lang="ru-RU" sz="2000" b="1" dirty="0" smtClean="0">
                <a:solidFill>
                  <a:srgbClr val="720455"/>
                </a:solidFill>
              </a:rPr>
              <a:t>Дьяченко Мария Федосеевна. </a:t>
            </a:r>
          </a:p>
          <a:p>
            <a:r>
              <a:rPr lang="ru-RU" sz="2000" b="1" dirty="0" smtClean="0">
                <a:solidFill>
                  <a:srgbClr val="720455"/>
                </a:solidFill>
              </a:rPr>
              <a:t>Сейчас работаю в родной школе</a:t>
            </a:r>
          </a:p>
          <a:p>
            <a:r>
              <a:rPr lang="ru-RU" sz="2000" b="1" dirty="0" smtClean="0">
                <a:solidFill>
                  <a:srgbClr val="720455"/>
                </a:solidFill>
              </a:rPr>
              <a:t>В которой училась и сама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rgbClr val="720455"/>
              </a:solidFill>
            </a:endParaRPr>
          </a:p>
        </p:txBody>
      </p:sp>
      <p:pic>
        <p:nvPicPr>
          <p:cNvPr id="1026" name="Picture 2" descr="C:\Users\root\Desktop\школа\_BbtYvWkd3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857232"/>
            <a:ext cx="1905000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root\Desktop\школа\X3XGE345h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71942"/>
            <a:ext cx="3048000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90" name="AutoShape 2" descr="C:\Users\root\Desktop\%D0%B3%D0%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C:\Users\root\Desktop\%D0%B3%D0%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C:\Users\root\Desktop\%D0%B3%D0%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77867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ru-RU" sz="2800" b="1" dirty="0">
                <a:solidFill>
                  <a:srgbClr val="002060"/>
                </a:solidFill>
                <a:latin typeface="+mj-lt"/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стетическое воспитание</a:t>
            </a:r>
          </a:p>
        </p:txBody>
      </p:sp>
      <p:sp>
        <p:nvSpPr>
          <p:cNvPr id="4" name="Сердце 3"/>
          <p:cNvSpPr/>
          <p:nvPr/>
        </p:nvSpPr>
        <p:spPr>
          <a:xfrm>
            <a:off x="3000364" y="1500174"/>
            <a:ext cx="2928958" cy="3143272"/>
          </a:xfrm>
          <a:prstGeom prst="heart">
            <a:avLst/>
          </a:prstGeom>
          <a:solidFill>
            <a:srgbClr val="FDA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Развитие личности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oot\Desktop\школа\IMG_20230928_12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3214710" cy="210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root\Desktop\школа\HKid9UI8f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00570"/>
            <a:ext cx="3071817" cy="2024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4" descr="C:\Users\root\Desktop\школа\IMG_20230929_120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71612"/>
            <a:ext cx="2571768" cy="2117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root\Desktop\школа\IMG_20231027_1138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428736"/>
            <a:ext cx="2559366" cy="2080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8169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ru-RU" sz="3200" b="1" dirty="0" smtClean="0">
                <a:solidFill>
                  <a:srgbClr val="00B050"/>
                </a:solidFill>
              </a:rPr>
              <a:t>Физическое  воспитание</a:t>
            </a:r>
          </a:p>
        </p:txBody>
      </p:sp>
      <p:sp>
        <p:nvSpPr>
          <p:cNvPr id="7" name="TextBox 6"/>
          <p:cNvSpPr txBox="1"/>
          <p:nvPr/>
        </p:nvSpPr>
        <p:spPr>
          <a:xfrm rot="308454">
            <a:off x="5850460" y="5998063"/>
            <a:ext cx="330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«День игры»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34323">
            <a:off x="421318" y="3810575"/>
            <a:ext cx="410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«</a:t>
            </a:r>
            <a:r>
              <a:rPr lang="ru-RU" sz="2400" b="1" dirty="0" err="1" smtClean="0">
                <a:solidFill>
                  <a:srgbClr val="C00000"/>
                </a:solidFill>
              </a:rPr>
              <a:t>Зарничка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4000496" y="1071546"/>
            <a:ext cx="2428892" cy="2071702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«Я </a:t>
            </a:r>
            <a:r>
              <a:rPr lang="ru-RU" dirty="0" err="1" smtClean="0">
                <a:solidFill>
                  <a:srgbClr val="00B050"/>
                </a:solidFill>
              </a:rPr>
              <a:t>ри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642910" y="4286256"/>
            <a:ext cx="2643206" cy="2286016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Соревнования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185736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«Туристическая тропа»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51435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«День Здоровья»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oot\Desktop\школа\NEDCb_KDPx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0480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9" name="Picture 3" descr="C:\Users\root\Desktop\школа\-oCeBYUt0D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429132"/>
            <a:ext cx="2786082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root\Desktop\школа\SuxeI8nBs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571877"/>
            <a:ext cx="285748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 descr="C:\Users\root\Desktop\школа\IMG_20230927_130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500174"/>
            <a:ext cx="2487960" cy="1651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Гражданское воспитание</a:t>
            </a:r>
            <a:endParaRPr lang="ru-RU" dirty="0"/>
          </a:p>
        </p:txBody>
      </p:sp>
      <p:pic>
        <p:nvPicPr>
          <p:cNvPr id="1027" name="Picture 3" descr="C:\Users\root\Desktop\cyYY1nadK4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3048000" cy="2028825"/>
          </a:xfrm>
          <a:prstGeom prst="round2DiagRect">
            <a:avLst>
              <a:gd name="adj1" fmla="val 16667"/>
              <a:gd name="adj2" fmla="val 2660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root\Desktop\NfdykEmoc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357694"/>
            <a:ext cx="2714644" cy="2035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root\Desktop\DLkV31flAk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928802"/>
            <a:ext cx="3048000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ая выноска 12"/>
          <p:cNvSpPr/>
          <p:nvPr/>
        </p:nvSpPr>
        <p:spPr>
          <a:xfrm>
            <a:off x="285720" y="4429132"/>
            <a:ext cx="1714512" cy="1071570"/>
          </a:xfrm>
          <a:prstGeom prst="wedgeRectCallout">
            <a:avLst>
              <a:gd name="adj1" fmla="val 60427"/>
              <a:gd name="adj2" fmla="val -8260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Акция «Засветись»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000892" y="4429132"/>
            <a:ext cx="1785950" cy="1071570"/>
          </a:xfrm>
          <a:prstGeom prst="wedgeRectCallout">
            <a:avLst>
              <a:gd name="adj1" fmla="val -63539"/>
              <a:gd name="adj2" fmla="val -10209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Акция «Цветок надежды»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6286520"/>
            <a:ext cx="2286016" cy="4286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«Письмо солдату»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Ценности научного познания</a:t>
            </a:r>
            <a:endParaRPr lang="ru-RU" dirty="0"/>
          </a:p>
        </p:txBody>
      </p:sp>
      <p:pic>
        <p:nvPicPr>
          <p:cNvPr id="2050" name="Picture 2" descr="C:\Users\root\Desktop\IoZDo2MrW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643338" cy="2314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root\Desktop\ZMahweOmf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283369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71538" y="4000504"/>
            <a:ext cx="3071834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«Я – эрудит, и это значит…»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6000768"/>
            <a:ext cx="3929090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«Мозговой штурм»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root\Desktop\школа\IMG_20240322_115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643446"/>
            <a:ext cx="2524004" cy="1928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286380" y="2428868"/>
            <a:ext cx="2971792" cy="1928826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2643174" y="142852"/>
            <a:ext cx="5572164" cy="1857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этом учебном году мы работаем по программе социальной активности «Орлята России»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Мой 4 класс пополнил большую и дружную семью Орлят России.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Users\root\Desktop\plakat-transparant_orlyata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143108" cy="106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root\Desktop\школа\jrP-P6-By5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929198"/>
            <a:ext cx="3143272" cy="192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root\Desktop\школа\xX2edfrZUB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44" y="2857496"/>
            <a:ext cx="4179122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C:\Users\root\Desktop\школа\UbrclSdstt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 bwMode="auto">
          <a:xfrm>
            <a:off x="4714876" y="2143116"/>
            <a:ext cx="4185663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>Каждое дело с пользой, иначе зачем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038600" cy="438308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Трек Орленок-Лидер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214422"/>
            <a:ext cx="4038600" cy="481171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Трек Орленок-Эрудит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5" name="Picture 3" descr="C:\Users\root\Desktop\школа\IMG_20231222_123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971800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root\Desktop\W1VPAiict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321471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>Каждое дело -людям, иначе оно зачем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038600" cy="452596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Орленок-Эколог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root\Desktop\школа\школа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4038600" cy="3024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root\Desktop\школа\IV7SD6GbrZ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71678"/>
            <a:ext cx="30480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285720" y="1500174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Орленок-Доброволец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1" name="Picture 5" descr="C:\Users\root\Desktop\школа\ua6qqhcsqy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572008"/>
            <a:ext cx="3048000" cy="202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>Каждое дело – творчески, иначе – зачем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Орленок-Спортсмен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root\Desktop\школа\IBzLkUBwiQ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048000" cy="2324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root\Desktop\школа\IMG_20230928_12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857760"/>
            <a:ext cx="2500330" cy="1875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28596" y="164305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Орленок-Мастер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C:\Users\root\Desktop\-oCeBYUt0D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071810"/>
            <a:ext cx="3214710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root\Desktop\sza9obkbmc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571744"/>
            <a:ext cx="1905000" cy="3381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успешно реализовали 7 треков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B719B7"/>
                </a:solidFill>
              </a:rPr>
              <a:t>Орленок – хранитель исторической памяти</a:t>
            </a:r>
            <a:endParaRPr lang="ru-RU" dirty="0">
              <a:solidFill>
                <a:srgbClr val="B719B7"/>
              </a:solidFill>
            </a:endParaRPr>
          </a:p>
        </p:txBody>
      </p:sp>
      <p:pic>
        <p:nvPicPr>
          <p:cNvPr id="11267" name="Picture 3" descr="C:\Users\root\Desktop\wdx3SxOrt2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048000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C:\Users\root\Desktop\xwChoyQ5DE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3048000" cy="2100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 descr="C:\Users\root\Desktop\Tvt30k7lB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071942"/>
            <a:ext cx="3190876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C:\Users\root\Desktop\IOt4L_trlq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000504"/>
            <a:ext cx="190500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71415"/>
            <a:ext cx="5528656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руководитель  </a:t>
            </a:r>
            <a:r>
              <a:rPr lang="ru-RU" sz="2800" b="1" i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глазами детей…</a:t>
            </a:r>
            <a:endParaRPr lang="ru-RU" sz="2800" b="1" i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rot="21441274">
            <a:off x="714348" y="714356"/>
            <a:ext cx="3071834" cy="1214446"/>
          </a:xfrm>
          <a:prstGeom prst="wedgeEllipseCallout">
            <a:avLst>
              <a:gd name="adj1" fmla="val -44537"/>
              <a:gd name="adj2" fmla="val 4763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Людмила Николаевна  добрая, умная, всегда поможет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rot="21429998">
            <a:off x="6773740" y="2771552"/>
            <a:ext cx="2337605" cy="1379013"/>
          </a:xfrm>
          <a:prstGeom prst="wedgeEllipseCallout">
            <a:avLst>
              <a:gd name="adj1" fmla="val -43249"/>
              <a:gd name="adj2" fmla="val 4786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Людмила Николаевна честная и заботливая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572132" y="1285860"/>
            <a:ext cx="2857520" cy="1428760"/>
          </a:xfrm>
          <a:prstGeom prst="wedgeEllipseCallout">
            <a:avLst>
              <a:gd name="adj1" fmla="val -60887"/>
              <a:gd name="adj2" fmla="val 6428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Мой классный руководитель ответственный учитель, она мне нравится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571736" y="4500570"/>
            <a:ext cx="2857520" cy="1571636"/>
          </a:xfrm>
          <a:prstGeom prst="wedgeEllipseCallout">
            <a:avLst>
              <a:gd name="adj1" fmla="val -61379"/>
              <a:gd name="adj2" fmla="val 2489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Наша классная – весёлая, помогает участвовать в конкурсах.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Мы её любим!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314944">
            <a:off x="785787" y="3647691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Тарасова </a:t>
            </a:r>
            <a:r>
              <a:rPr lang="ru-RU" b="1" dirty="0" err="1" smtClean="0">
                <a:solidFill>
                  <a:srgbClr val="C00000"/>
                </a:solidFill>
              </a:rPr>
              <a:t>Ринна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3" y="3929066"/>
            <a:ext cx="185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Мансуров Аким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5929330"/>
            <a:ext cx="200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Денисова Кристина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6215083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Юдина Валерия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root\Desktop\школа\IMG_20231130_150529.jpg"/>
          <p:cNvPicPr>
            <a:picLocks noChangeAspect="1" noChangeArrowheads="1"/>
          </p:cNvPicPr>
          <p:nvPr/>
        </p:nvPicPr>
        <p:blipFill>
          <a:blip r:embed="rId2" cstate="print"/>
          <a:srcRect l="36058" r="35897" b="63942"/>
          <a:stretch>
            <a:fillRect/>
          </a:stretch>
        </p:blipFill>
        <p:spPr bwMode="auto">
          <a:xfrm>
            <a:off x="928662" y="2000240"/>
            <a:ext cx="1143008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root\Desktop\школа\IMG_20230929_120526.jpg"/>
          <p:cNvPicPr>
            <a:picLocks noChangeAspect="1" noChangeArrowheads="1"/>
          </p:cNvPicPr>
          <p:nvPr/>
        </p:nvPicPr>
        <p:blipFill>
          <a:blip r:embed="rId3" cstate="print"/>
          <a:srcRect l="62097" t="8010" r="12362" b="51926"/>
          <a:stretch>
            <a:fillRect/>
          </a:stretch>
        </p:blipFill>
        <p:spPr bwMode="auto">
          <a:xfrm>
            <a:off x="714348" y="4786322"/>
            <a:ext cx="1214446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root\Desktop\школа\IMG_20231130_134853.jpg"/>
          <p:cNvPicPr>
            <a:picLocks noChangeAspect="1" noChangeArrowheads="1"/>
          </p:cNvPicPr>
          <p:nvPr/>
        </p:nvPicPr>
        <p:blipFill>
          <a:blip r:embed="rId4" cstate="print"/>
          <a:srcRect l="67028" t="29583" r="12169" b="48563"/>
          <a:stretch>
            <a:fillRect/>
          </a:stretch>
        </p:blipFill>
        <p:spPr bwMode="auto">
          <a:xfrm>
            <a:off x="3286116" y="2357430"/>
            <a:ext cx="1785950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root\Desktop\школа\IMG_20230929_120526.jpg"/>
          <p:cNvPicPr>
            <a:picLocks noChangeAspect="1" noChangeArrowheads="1"/>
          </p:cNvPicPr>
          <p:nvPr/>
        </p:nvPicPr>
        <p:blipFill>
          <a:blip r:embed="rId5" cstate="print"/>
          <a:srcRect l="29889" t="12226" r="42393" b="47828"/>
          <a:stretch>
            <a:fillRect/>
          </a:stretch>
        </p:blipFill>
        <p:spPr bwMode="auto">
          <a:xfrm>
            <a:off x="5857884" y="4143380"/>
            <a:ext cx="1571636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9793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Моя педагогическая деятельность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07886"/>
            <a:ext cx="9065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В 1992 году принята в </a:t>
            </a:r>
            <a:r>
              <a:rPr lang="ru-RU" sz="2000" b="1" dirty="0" err="1" smtClean="0">
                <a:solidFill>
                  <a:srgbClr val="002060"/>
                </a:solidFill>
              </a:rPr>
              <a:t>Камейкинскую</a:t>
            </a:r>
            <a:r>
              <a:rPr lang="ru-RU" sz="2000" b="1" dirty="0" smtClean="0">
                <a:solidFill>
                  <a:srgbClr val="002060"/>
                </a:solidFill>
              </a:rPr>
              <a:t> начальную школу учителем начальных классов.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С 1999 года возглавила </a:t>
            </a:r>
            <a:r>
              <a:rPr lang="ru-RU" sz="2000" b="1" dirty="0" err="1" smtClean="0">
                <a:solidFill>
                  <a:srgbClr val="FF0000"/>
                </a:solidFill>
              </a:rPr>
              <a:t>Камейкинскую</a:t>
            </a:r>
            <a:r>
              <a:rPr lang="ru-RU" sz="2000" b="1" dirty="0" smtClean="0">
                <a:solidFill>
                  <a:srgbClr val="FF0000"/>
                </a:solidFill>
              </a:rPr>
              <a:t> начальную школу, в должности учителя и руководителя проработала 24 года.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 2015 года работаю в своей родной школе, которую заканчивала и сама в должности учителя начальных классов.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В школе также являюсь руководителем школьного методического объединения учителей начальных классов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Веду кружок «Разговор о правильном питании», «Орлята России»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 2020г по 2023г являлась руководителем кружка «ЮИДД»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E0211"/>
                </a:solidFill>
              </a:rPr>
              <a:t>Все годы являюсь классным руководителем.</a:t>
            </a:r>
            <a:endParaRPr lang="ru-RU" sz="2000" b="1" dirty="0">
              <a:solidFill>
                <a:srgbClr val="CE0211"/>
              </a:solidFill>
            </a:endParaRPr>
          </a:p>
        </p:txBody>
      </p:sp>
      <p:pic>
        <p:nvPicPr>
          <p:cNvPr id="2050" name="Picture 2" descr="C:\Users\root\Desktop\школа\j95r2ghD5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429132"/>
            <a:ext cx="3048000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root\Desktop\школа\IMG_20240417_101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385765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8925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56166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Работа с родителями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714884"/>
            <a:ext cx="2718172" cy="1813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3428992" y="1285860"/>
            <a:ext cx="1632208" cy="1343028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713" y="824518"/>
            <a:ext cx="158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УЧЕНИК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3536" y="2615924"/>
            <a:ext cx="349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Классный руководитель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61592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Родители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786059"/>
            <a:ext cx="90011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ВАЖНО!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Уважать! Помогать! Объяснять! Доверять! Учиться! Спрашивать! Благодарить!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Картинки родители и дети школ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145" y="1091411"/>
            <a:ext cx="2047263" cy="1525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1537623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классная семья 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недаром породнила.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ы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–школьная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друзья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этом наша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сила!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C:\Users\root\Desktop\школа\Snapchat-1898744668.jpg"/>
          <p:cNvPicPr>
            <a:picLocks noChangeAspect="1" noChangeArrowheads="1"/>
          </p:cNvPicPr>
          <p:nvPr/>
        </p:nvPicPr>
        <p:blipFill>
          <a:blip r:embed="rId4"/>
          <a:srcRect l="14185" t="16102" r="20505" b="28813"/>
          <a:stretch>
            <a:fillRect/>
          </a:stretch>
        </p:blipFill>
        <p:spPr bwMode="auto">
          <a:xfrm>
            <a:off x="6000760" y="857232"/>
            <a:ext cx="1643074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7467"/>
            <a:ext cx="60955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работы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 rot="2819145">
            <a:off x="2783513" y="553764"/>
            <a:ext cx="484632" cy="54834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552068">
            <a:off x="5807784" y="594045"/>
            <a:ext cx="484632" cy="50569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1" y="1071547"/>
            <a:ext cx="31427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Традиционные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071546"/>
            <a:ext cx="37862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Нетрадиционные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643050"/>
            <a:ext cx="4500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20455"/>
                </a:solidFill>
              </a:rPr>
              <a:t> Родительские собрания;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20455"/>
                </a:solidFill>
              </a:rPr>
              <a:t>Индивидуальные консультации;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20455"/>
                </a:solidFill>
              </a:rPr>
              <a:t>Посещения на дому;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20455"/>
                </a:solidFill>
              </a:rPr>
              <a:t>Переписка с родителями </a:t>
            </a:r>
            <a:endParaRPr lang="ru-RU" sz="2800" dirty="0">
              <a:solidFill>
                <a:srgbClr val="72045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785926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20455"/>
                </a:solidFill>
              </a:rPr>
              <a:t>Родительские тренинги;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20455"/>
                </a:solidFill>
              </a:rPr>
              <a:t>Родительский всеобуч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20455"/>
                </a:solidFill>
              </a:rPr>
              <a:t>Родительские чтения: вечера</a:t>
            </a:r>
            <a:endParaRPr lang="ru-RU" sz="2800" dirty="0">
              <a:solidFill>
                <a:srgbClr val="720455"/>
              </a:solidFill>
            </a:endParaRPr>
          </a:p>
        </p:txBody>
      </p:sp>
      <p:pic>
        <p:nvPicPr>
          <p:cNvPr id="3075" name="Picture 3" descr="C:\Users\Светлана\Desktop\min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143380"/>
            <a:ext cx="2688308" cy="2003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 descr="C:\Users\Светлана\Desktop\mini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48880">
            <a:off x="5261255" y="4696045"/>
            <a:ext cx="2206280" cy="1643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0"/>
            <a:ext cx="8054130" cy="83099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Результаты работы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928671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Участие в муниципальных конкурсах</a:t>
            </a:r>
          </a:p>
        </p:txBody>
      </p:sp>
      <p:pic>
        <p:nvPicPr>
          <p:cNvPr id="5122" name="Picture 2" descr="C:\Users\root\Desktop\школа\IMG_20240417_204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1500198" cy="2143140"/>
          </a:xfrm>
          <a:prstGeom prst="rect">
            <a:avLst/>
          </a:prstGeom>
          <a:noFill/>
        </p:spPr>
      </p:pic>
      <p:pic>
        <p:nvPicPr>
          <p:cNvPr id="5123" name="Picture 3" descr="C:\Users\root\Desktop\школа\IMG_20240417_205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143116"/>
            <a:ext cx="1571636" cy="2214578"/>
          </a:xfrm>
          <a:prstGeom prst="rect">
            <a:avLst/>
          </a:prstGeom>
          <a:noFill/>
        </p:spPr>
      </p:pic>
      <p:pic>
        <p:nvPicPr>
          <p:cNvPr id="5124" name="Picture 4" descr="C:\Users\root\Desktop\школа\IMG_20240417_205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14282" y="4714884"/>
            <a:ext cx="2214578" cy="1643074"/>
          </a:xfrm>
          <a:prstGeom prst="rect">
            <a:avLst/>
          </a:prstGeom>
          <a:noFill/>
        </p:spPr>
      </p:pic>
      <p:pic>
        <p:nvPicPr>
          <p:cNvPr id="5125" name="Picture 5" descr="C:\Users\root\Desktop\школа\IMG_20240417_205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572264" y="4714884"/>
            <a:ext cx="2214578" cy="1643074"/>
          </a:xfrm>
          <a:prstGeom prst="rect">
            <a:avLst/>
          </a:prstGeom>
          <a:noFill/>
        </p:spPr>
      </p:pic>
      <p:pic>
        <p:nvPicPr>
          <p:cNvPr id="5126" name="Picture 6" descr="C:\Users\root\Desktop\школа\IMG_20240417_2047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571612"/>
            <a:ext cx="1571636" cy="2071702"/>
          </a:xfrm>
          <a:prstGeom prst="rect">
            <a:avLst/>
          </a:prstGeom>
          <a:noFill/>
        </p:spPr>
      </p:pic>
      <p:pic>
        <p:nvPicPr>
          <p:cNvPr id="5127" name="Picture 7" descr="C:\Users\root\Desktop\школа\IMG_20240417_2047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500570"/>
            <a:ext cx="1571636" cy="2130738"/>
          </a:xfrm>
          <a:prstGeom prst="rect">
            <a:avLst/>
          </a:prstGeom>
          <a:noFill/>
        </p:spPr>
      </p:pic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2000232" y="1643050"/>
            <a:ext cx="4857784" cy="857256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     Индивидуальные и командные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                   достижения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8" name="Picture 8" descr="C:\Users\root\Desktop\школа\IMG_20240417_204748.jpg"/>
          <p:cNvPicPr>
            <a:picLocks noChangeAspect="1" noChangeArrowheads="1"/>
          </p:cNvPicPr>
          <p:nvPr/>
        </p:nvPicPr>
        <p:blipFill>
          <a:blip r:embed="rId9" cstate="print"/>
          <a:srcRect l="7208" r="3849" b="3849"/>
          <a:stretch>
            <a:fillRect/>
          </a:stretch>
        </p:blipFill>
        <p:spPr bwMode="auto">
          <a:xfrm>
            <a:off x="2428860" y="4429132"/>
            <a:ext cx="1643074" cy="2238293"/>
          </a:xfrm>
          <a:prstGeom prst="rect">
            <a:avLst/>
          </a:prstGeom>
          <a:noFill/>
        </p:spPr>
      </p:pic>
      <p:pic>
        <p:nvPicPr>
          <p:cNvPr id="5129" name="Picture 9" descr="C:\Users\root\Desktop\школа\IMG_20240417_205019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16200000">
            <a:off x="5130109" y="2585139"/>
            <a:ext cx="2107422" cy="150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7566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14346" y="1428736"/>
            <a:ext cx="2714644" cy="9233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286256"/>
            <a:ext cx="3357586" cy="92333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root\Desktop\школа\IMG_20240417_205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2377440" cy="3169920"/>
          </a:xfrm>
          <a:prstGeom prst="rect">
            <a:avLst/>
          </a:prstGeom>
          <a:noFill/>
        </p:spPr>
      </p:pic>
      <p:pic>
        <p:nvPicPr>
          <p:cNvPr id="6147" name="Picture 3" descr="C:\Users\root\Desktop\школа\IMG_20240417_205142.jpg"/>
          <p:cNvPicPr>
            <a:picLocks noChangeAspect="1" noChangeArrowheads="1"/>
          </p:cNvPicPr>
          <p:nvPr/>
        </p:nvPicPr>
        <p:blipFill>
          <a:blip r:embed="rId3" cstate="print"/>
          <a:srcRect r="5262"/>
          <a:stretch>
            <a:fillRect/>
          </a:stretch>
        </p:blipFill>
        <p:spPr bwMode="auto">
          <a:xfrm>
            <a:off x="3214678" y="1785926"/>
            <a:ext cx="2533882" cy="3566160"/>
          </a:xfrm>
          <a:prstGeom prst="rect">
            <a:avLst/>
          </a:prstGeom>
          <a:noFill/>
        </p:spPr>
      </p:pic>
      <p:pic>
        <p:nvPicPr>
          <p:cNvPr id="6148" name="Picture 4" descr="C:\Users\root\Desktop\школа\IMG_20240417_205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71480"/>
            <a:ext cx="2643206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43174" y="500043"/>
            <a:ext cx="5715040" cy="59708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Вы думаете,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«классным»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быть легко?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 спать от мыслей долгими ночами.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вслушиваться в шум учеников,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спорить с тем, кто не доволен мелочами.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Прожить сто жизней, добрых и плохих,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Чужой бедой болеть однажды.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Да, может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«классным»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быть легко,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КЛАССНЫМ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ведь становится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 каждый!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root\Desktop\школа\IMG_20240417_101749.jpg"/>
          <p:cNvPicPr>
            <a:picLocks noChangeAspect="1" noChangeArrowheads="1"/>
          </p:cNvPicPr>
          <p:nvPr/>
        </p:nvPicPr>
        <p:blipFill>
          <a:blip r:embed="rId3" cstate="print"/>
          <a:srcRect l="62162" r="5405"/>
          <a:stretch>
            <a:fillRect/>
          </a:stretch>
        </p:blipFill>
        <p:spPr bwMode="auto">
          <a:xfrm>
            <a:off x="214282" y="714356"/>
            <a:ext cx="2214578" cy="5572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1412776"/>
            <a:ext cx="684076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 презентацией работала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Яншина Людмила Николаевна  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лассный руководитель 4 класса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МБОУ «Поповская ООШ»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0542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9" y="6093296"/>
            <a:ext cx="4896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</a:t>
            </a:r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.Поповка,2024г.</a:t>
            </a:r>
            <a:endParaRPr lang="ru-RU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691" y="4124111"/>
            <a:ext cx="2376113" cy="1897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00608" y="0"/>
            <a:ext cx="110892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Девиз моей работы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лишь один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И проработав годы,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Поймёшь, что главное условие-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ЛЮБИТЬ СВОЮ РАБОТУ!!!!</a:t>
            </a:r>
          </a:p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root\Desktop\школа\_BbtYvWkd3g (1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5" y="2714620"/>
            <a:ext cx="2836115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root\Desktop\школа\sfMCANySIxw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43372" y="3143248"/>
            <a:ext cx="4722287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5779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123728" y="447343"/>
            <a:ext cx="5400600" cy="144655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Мои педагогические принципы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3527884" y="2348880"/>
            <a:ext cx="2016224" cy="2066528"/>
          </a:xfrm>
          <a:prstGeom prst="heart">
            <a:avLst/>
          </a:prstGeom>
          <a:solidFill>
            <a:srgbClr val="FDA1E3"/>
          </a:solidFill>
          <a:ln>
            <a:solidFill>
              <a:srgbClr val="CE0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29163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20455"/>
                </a:solidFill>
                <a:latin typeface="Arial Black" panose="020B0A04020102020204" pitchFamily="34" charset="0"/>
              </a:rPr>
              <a:t>Ребенок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720455"/>
                </a:solidFill>
                <a:latin typeface="Arial Black" panose="020B0A04020102020204" pitchFamily="34" charset="0"/>
              </a:rPr>
              <a:t>уникален. </a:t>
            </a:r>
            <a:r>
              <a:rPr lang="ru-RU" dirty="0"/>
              <a:t>Прими его таким, каков он есть, со всеми его чувствами и </a:t>
            </a:r>
            <a:r>
              <a:rPr lang="ru-RU" dirty="0" smtClean="0"/>
              <a:t>эмоциями!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340768"/>
            <a:ext cx="273630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20455"/>
                </a:solidFill>
                <a:latin typeface="Arial Black" panose="020B0A04020102020204" pitchFamily="34" charset="0"/>
              </a:rPr>
              <a:t>Создавай </a:t>
            </a:r>
            <a:r>
              <a:rPr lang="ru-RU" dirty="0">
                <a:solidFill>
                  <a:srgbClr val="720455"/>
                </a:solidFill>
                <a:latin typeface="Arial Black" panose="020B0A04020102020204" pitchFamily="34" charset="0"/>
              </a:rPr>
              <a:t>ситуацию успеха! </a:t>
            </a:r>
            <a:endParaRPr lang="ru-RU" dirty="0" smtClean="0">
              <a:solidFill>
                <a:srgbClr val="720455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/>
              <a:t>Улыбайся</a:t>
            </a:r>
            <a:r>
              <a:rPr lang="ru-RU" dirty="0"/>
              <a:t>! Улыбкой ничего нельзя испортить, а вот исправить можно.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96951"/>
            <a:ext cx="237626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20455"/>
                </a:solidFill>
                <a:latin typeface="Arial Black" panose="020B0A04020102020204" pitchFamily="34" charset="0"/>
              </a:rPr>
              <a:t>Ребенок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720455"/>
                </a:solidFill>
                <a:latin typeface="Arial Black" panose="020B0A04020102020204" pitchFamily="34" charset="0"/>
              </a:rPr>
              <a:t>это человек растущий. </a:t>
            </a:r>
            <a:endParaRPr lang="ru-RU" dirty="0" smtClean="0">
              <a:solidFill>
                <a:srgbClr val="720455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/>
              <a:t>А </a:t>
            </a:r>
            <a:r>
              <a:rPr lang="ru-RU" dirty="0"/>
              <a:t>я выросший. </a:t>
            </a:r>
            <a:endParaRPr lang="ru-RU" dirty="0" smtClean="0"/>
          </a:p>
          <a:p>
            <a:pPr algn="ctr"/>
            <a:r>
              <a:rPr lang="ru-RU" dirty="0" smtClean="0"/>
              <a:t>Два </a:t>
            </a:r>
            <a:r>
              <a:rPr lang="ru-RU" dirty="0"/>
              <a:t>человека способны понять друг друга.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5349" y="2996951"/>
            <a:ext cx="222909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20455"/>
                </a:solidFill>
                <a:latin typeface="Arial Black" panose="020B0A04020102020204" pitchFamily="34" charset="0"/>
              </a:rPr>
              <a:t>Не </a:t>
            </a:r>
            <a:r>
              <a:rPr lang="ru-RU" dirty="0">
                <a:solidFill>
                  <a:srgbClr val="720455"/>
                </a:solidFill>
                <a:latin typeface="Arial Black" panose="020B0A04020102020204" pitchFamily="34" charset="0"/>
              </a:rPr>
              <a:t>вынуждай ребенка чувствовать неравенство. </a:t>
            </a:r>
            <a:r>
              <a:rPr lang="ru-RU" dirty="0"/>
              <a:t>Общайся с ним «глаза в глаза»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942742"/>
            <a:ext cx="281697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20455"/>
                </a:solidFill>
                <a:latin typeface="Arial Black" panose="020B0A04020102020204" pitchFamily="34" charset="0"/>
              </a:rPr>
              <a:t>Протяни </a:t>
            </a:r>
            <a:r>
              <a:rPr lang="ru-RU" dirty="0">
                <a:solidFill>
                  <a:srgbClr val="720455"/>
                </a:solidFill>
                <a:latin typeface="Arial Black" panose="020B0A04020102020204" pitchFamily="34" charset="0"/>
              </a:rPr>
              <a:t>руку помощи! </a:t>
            </a:r>
            <a:endParaRPr lang="ru-RU" dirty="0" smtClean="0">
              <a:solidFill>
                <a:srgbClr val="720455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/>
              <a:t>Не </a:t>
            </a:r>
            <a:r>
              <a:rPr lang="ru-RU" dirty="0"/>
              <a:t>бывает плохих детей, бывают дети, нуждающиеся в </a:t>
            </a:r>
            <a:r>
              <a:rPr lang="ru-RU" dirty="0" smtClean="0"/>
              <a:t>помощи!</a:t>
            </a:r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 rot="12664738">
            <a:off x="3010805" y="2171143"/>
            <a:ext cx="67589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93058">
            <a:off x="5336404" y="2120056"/>
            <a:ext cx="682811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44464">
            <a:off x="5305412" y="3440547"/>
            <a:ext cx="728801" cy="6181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34067">
            <a:off x="4194590" y="4284959"/>
            <a:ext cx="682811" cy="579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89238">
            <a:off x="2953648" y="3348690"/>
            <a:ext cx="788430" cy="6687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8762" y="2729018"/>
            <a:ext cx="1777478" cy="11861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7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Капля 16"/>
          <p:cNvSpPr/>
          <p:nvPr/>
        </p:nvSpPr>
        <p:spPr>
          <a:xfrm rot="18989201">
            <a:off x="3021013" y="4083050"/>
            <a:ext cx="2778125" cy="2722563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Капля 15"/>
          <p:cNvSpPr/>
          <p:nvPr/>
        </p:nvSpPr>
        <p:spPr>
          <a:xfrm rot="2987914">
            <a:off x="874775" y="2214352"/>
            <a:ext cx="2819400" cy="2851150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Капля 14"/>
          <p:cNvSpPr/>
          <p:nvPr/>
        </p:nvSpPr>
        <p:spPr>
          <a:xfrm rot="8352366">
            <a:off x="3176924" y="571865"/>
            <a:ext cx="2784150" cy="2779605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>
          <a:xfrm>
            <a:off x="467544" y="-110856"/>
            <a:ext cx="8928992" cy="13948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У каждого классного особый стиль, он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свой,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Но чтоб не начал делать ты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- 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делай все с Душой!</a:t>
            </a:r>
          </a:p>
        </p:txBody>
      </p:sp>
      <p:sp>
        <p:nvSpPr>
          <p:cNvPr id="14" name="Капля 13"/>
          <p:cNvSpPr/>
          <p:nvPr/>
        </p:nvSpPr>
        <p:spPr>
          <a:xfrm rot="13607206">
            <a:off x="5181804" y="2210984"/>
            <a:ext cx="2818800" cy="2851200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1142984"/>
            <a:ext cx="237626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72045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Слово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3214686"/>
            <a:ext cx="207170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72045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Дело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2857496"/>
            <a:ext cx="221457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 smtClean="0">
                <a:ln w="11430"/>
                <a:solidFill>
                  <a:srgbClr val="72045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Наблю</a:t>
            </a:r>
            <a:r>
              <a:rPr lang="ru-RU" sz="4400" b="1" dirty="0" smtClean="0">
                <a:ln w="11430"/>
                <a:solidFill>
                  <a:srgbClr val="72045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-</a:t>
            </a:r>
            <a:endParaRPr lang="ru-RU" sz="4400" b="1" dirty="0">
              <a:ln w="11430"/>
              <a:solidFill>
                <a:srgbClr val="72045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72045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4857760"/>
            <a:ext cx="23679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72045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Анализ</a:t>
            </a:r>
          </a:p>
        </p:txBody>
      </p:sp>
      <p:pic>
        <p:nvPicPr>
          <p:cNvPr id="2050" name="Picture 2" descr="C:\Users\root\Desktop\школа\Snapchat-1898744668.jpg"/>
          <p:cNvPicPr>
            <a:picLocks noChangeAspect="1" noChangeArrowheads="1"/>
          </p:cNvPicPr>
          <p:nvPr/>
        </p:nvPicPr>
        <p:blipFill>
          <a:blip r:embed="rId2"/>
          <a:srcRect b="5837"/>
          <a:stretch>
            <a:fillRect/>
          </a:stretch>
        </p:blipFill>
        <p:spPr bwMode="auto">
          <a:xfrm>
            <a:off x="3571868" y="2071678"/>
            <a:ext cx="1831086" cy="2571768"/>
          </a:xfrm>
          <a:prstGeom prst="ellipse">
            <a:avLst/>
          </a:prstGeom>
          <a:ln w="28575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108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571612"/>
            <a:ext cx="816198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Стратегическая цель воспитательной работы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3248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высоконравственного, ответственного, творческого, инициативного, компетентного гражданина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я - классный руководитель\самый классный\фг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449" y="236998"/>
            <a:ext cx="3425862" cy="1263176"/>
          </a:xfrm>
          <a:prstGeom prst="rect">
            <a:avLst/>
          </a:prstGeom>
          <a:noFill/>
        </p:spPr>
      </p:pic>
      <p:pic>
        <p:nvPicPr>
          <p:cNvPr id="7" name="Рисунок 6" descr="C:\Documents and Settings\Валентина\Рабочий стол\школа\1823569-176ace7d2fe557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357826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Рабочий стол\солнышко\school25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41613"/>
            <a:ext cx="1357322" cy="14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Валентина\Рабочий стол\школа\sch01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42852"/>
            <a:ext cx="1417140" cy="144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Рабочий стол\солнышко\school25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0"/>
            <a:ext cx="1357322" cy="14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Рабочий стол\солнышко\school25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9044" y="152400"/>
            <a:ext cx="1357322" cy="14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Рабочий стол\солнышко\school25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42852"/>
            <a:ext cx="1357322" cy="14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Documents and Settings\Валентина\Рабочий стол\рисунки\0_3a855_1ebba684_L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5072074"/>
            <a:ext cx="85722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889627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162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Содержание воспитания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Воспитательная система 4 класса выстроена на  основе воспитательной системы МБОУ «Поповская ООШ»  </a:t>
            </a:r>
            <a:r>
              <a:rPr lang="ru-RU" b="1" i="1" dirty="0" smtClean="0">
                <a:solidFill>
                  <a:srgbClr val="C00000"/>
                </a:solidFill>
              </a:rPr>
              <a:t>«Школа социального развития».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</a:rPr>
              <a:t>Цель воспитательной системы класса: </a:t>
            </a:r>
            <a:r>
              <a:rPr lang="ru-RU" b="1" i="1" dirty="0" smtClean="0">
                <a:solidFill>
                  <a:srgbClr val="002060"/>
                </a:solidFill>
              </a:rPr>
              <a:t>«Воспитание и становление социально активной личности, ориентированной на общечеловеческие и культурные ценности, воспитание гражданина и патриота своей страны».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>
                <a:solidFill>
                  <a:srgbClr val="C00000"/>
                </a:solidFill>
              </a:rPr>
              <a:t>Н</a:t>
            </a:r>
            <a:r>
              <a:rPr lang="ru-RU" b="1" i="1" dirty="0" smtClean="0">
                <a:solidFill>
                  <a:srgbClr val="C00000"/>
                </a:solidFill>
              </a:rPr>
              <a:t>а  4 этапе развития ВС класса </a:t>
            </a:r>
            <a:r>
              <a:rPr lang="ru-RU" b="1" i="1" dirty="0" smtClean="0">
                <a:solidFill>
                  <a:srgbClr val="002060"/>
                </a:solidFill>
              </a:rPr>
              <a:t>- подведение итогов  воспитательной работы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00" name="AutoShape 4" descr="C:\Users\root\Desktop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C:\Users\root\Desktop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root\Desktop\сов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500702"/>
            <a:ext cx="1868337" cy="12144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01058" y="6643686"/>
            <a:ext cx="64294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8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 воспитания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Выпускник начальной </a:t>
            </a:r>
            <a:r>
              <a:rPr lang="ru-RU" b="1" dirty="0">
                <a:solidFill>
                  <a:srgbClr val="002060"/>
                </a:solidFill>
              </a:rPr>
              <a:t>школы </a:t>
            </a:r>
            <a:r>
              <a:rPr lang="ru-RU" b="1" dirty="0" smtClean="0">
                <a:solidFill>
                  <a:srgbClr val="002060"/>
                </a:solidFill>
              </a:rPr>
              <a:t>–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любящим </a:t>
            </a:r>
            <a:r>
              <a:rPr lang="ru-RU" b="1" i="1" dirty="0">
                <a:solidFill>
                  <a:srgbClr val="002060"/>
                </a:solidFill>
              </a:rPr>
              <a:t>свой народ, свой край и свою Родину;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уважающим </a:t>
            </a:r>
            <a:r>
              <a:rPr lang="ru-RU" b="1" i="1" dirty="0">
                <a:solidFill>
                  <a:srgbClr val="002060"/>
                </a:solidFill>
              </a:rPr>
              <a:t>и принимающим ценности семьи и общества;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любознательным</a:t>
            </a:r>
            <a:r>
              <a:rPr lang="ru-RU" b="1" i="1" dirty="0">
                <a:solidFill>
                  <a:srgbClr val="002060"/>
                </a:solidFill>
              </a:rPr>
              <a:t>, активно и заинтересованно познающим мир;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владеющим </a:t>
            </a:r>
            <a:r>
              <a:rPr lang="ru-RU" b="1" i="1" dirty="0">
                <a:solidFill>
                  <a:srgbClr val="002060"/>
                </a:solidFill>
              </a:rPr>
              <a:t>основами умения учиться, способным к организации собственной деятельности;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готовым </a:t>
            </a:r>
            <a:r>
              <a:rPr lang="ru-RU" b="1" i="1" dirty="0">
                <a:solidFill>
                  <a:srgbClr val="002060"/>
                </a:solidFill>
              </a:rPr>
              <a:t>самостоятельно действовать и отвечать за свои поступки перед семьей и обществом;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доброжелательным</a:t>
            </a:r>
            <a:r>
              <a:rPr lang="ru-RU" b="1" i="1" dirty="0">
                <a:solidFill>
                  <a:srgbClr val="002060"/>
                </a:solidFill>
              </a:rPr>
              <a:t>, умеющим слушать и слышать собеседника, обосновывать свою позицию, высказывать свое мнение;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выполняющим </a:t>
            </a:r>
            <a:r>
              <a:rPr lang="ru-RU" b="1" i="1" dirty="0">
                <a:solidFill>
                  <a:srgbClr val="002060"/>
                </a:solidFill>
              </a:rPr>
              <a:t>правила здорового и безопасного для себя и окружающих образа жизни.</a:t>
            </a:r>
          </a:p>
          <a:p>
            <a:endParaRPr lang="ru-RU" dirty="0"/>
          </a:p>
        </p:txBody>
      </p:sp>
      <p:pic>
        <p:nvPicPr>
          <p:cNvPr id="5" name="Рисунок 4" descr="D:\Рабочий стол\солнышко\school25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28604"/>
            <a:ext cx="1357322" cy="14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01090" y="6643686"/>
            <a:ext cx="64291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3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1031</Words>
  <Application>Microsoft Office PowerPoint</Application>
  <PresentationFormat>Экран (4:3)</PresentationFormat>
  <Paragraphs>242</Paragraphs>
  <Slides>35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Слайд 1</vt:lpstr>
      <vt:lpstr>Слайд 2</vt:lpstr>
      <vt:lpstr>Слайд 3</vt:lpstr>
      <vt:lpstr>Слайд 4</vt:lpstr>
      <vt:lpstr>Слайд 5</vt:lpstr>
      <vt:lpstr>          У каждого классного особый стиль, он свой, Но чтоб не начал делать ты -  делай все с Душой!</vt:lpstr>
      <vt:lpstr>Слайд 7</vt:lpstr>
      <vt:lpstr>Содержание воспитания </vt:lpstr>
      <vt:lpstr>Результат воспитания  </vt:lpstr>
      <vt:lpstr>Слайд 10</vt:lpstr>
      <vt:lpstr> Содержание воспитательной деятельности </vt:lpstr>
      <vt:lpstr>Слайд 12</vt:lpstr>
      <vt:lpstr> </vt:lpstr>
      <vt:lpstr>Слайд 14</vt:lpstr>
      <vt:lpstr>Коллективно-творческое дело  </vt:lpstr>
      <vt:lpstr>Слайд 16</vt:lpstr>
      <vt:lpstr>Слайд 17</vt:lpstr>
      <vt:lpstr>Слайд 18</vt:lpstr>
      <vt:lpstr>Слайд 19</vt:lpstr>
      <vt:lpstr>Слайд 20</vt:lpstr>
      <vt:lpstr>Слайд 21</vt:lpstr>
      <vt:lpstr>Гражданское воспитание</vt:lpstr>
      <vt:lpstr>Ценности научного познания</vt:lpstr>
      <vt:lpstr>Слайд 24</vt:lpstr>
      <vt:lpstr>Каждое дело с пользой, иначе зачем?</vt:lpstr>
      <vt:lpstr>Каждое дело -людям, иначе оно зачем?</vt:lpstr>
      <vt:lpstr>Каждое дело – творчески, иначе – зачем?</vt:lpstr>
      <vt:lpstr>Мы успешно реализовали 7 треков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root</cp:lastModifiedBy>
  <cp:revision>233</cp:revision>
  <dcterms:created xsi:type="dcterms:W3CDTF">2013-08-21T19:17:07Z</dcterms:created>
  <dcterms:modified xsi:type="dcterms:W3CDTF">2024-04-20T09:12:33Z</dcterms:modified>
</cp:coreProperties>
</file>