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notesMasterIdLst>
    <p:notesMasterId r:id="rId24"/>
  </p:notesMasterIdLst>
  <p:sldIdLst>
    <p:sldId id="272" r:id="rId2"/>
    <p:sldId id="27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77" r:id="rId15"/>
    <p:sldId id="278" r:id="rId16"/>
    <p:sldId id="268" r:id="rId17"/>
    <p:sldId id="269" r:id="rId18"/>
    <p:sldId id="270" r:id="rId19"/>
    <p:sldId id="280" r:id="rId20"/>
    <p:sldId id="281" r:id="rId21"/>
    <p:sldId id="271" r:id="rId22"/>
    <p:sldId id="274" r:id="rId23"/>
  </p:sldIdLst>
  <p:sldSz cx="12192000" cy="6858000"/>
  <p:notesSz cx="6858000" cy="99790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C9CE4-A6FF-4D5E-8BDF-B7F6FDF9FBE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7775"/>
            <a:ext cx="5984875" cy="3367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802406"/>
            <a:ext cx="5486400" cy="39292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78342"/>
            <a:ext cx="2971800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78342"/>
            <a:ext cx="2971800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EFF15-50CF-4DB2-AC77-3F7DBF06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255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EFF15-50CF-4DB2-AC77-3F7DBF065B6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386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EFF15-50CF-4DB2-AC77-3F7DBF065B6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523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147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825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85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9622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23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137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65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3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10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25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76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689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7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5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230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F224B-2E84-4C9D-A956-604092A844B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A9697D-F496-48EB-A0A1-C7717C5D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79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1213338"/>
            <a:ext cx="5002822" cy="277837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Информационно-познавательный проект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«Полезные и вредные калории»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211515"/>
            <a:ext cx="10515600" cy="1965447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Вадим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7  класса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</a:p>
          <a:p>
            <a:pPr marL="0" indent="0" algn="ctr">
              <a:buNone/>
            </a:pP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д.Григорьевка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 год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408" y="818132"/>
            <a:ext cx="2511770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1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00101"/>
            <a:ext cx="8816802" cy="5241262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Минеральные вещества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обеспечивают водно-солевой обмен, участвуют в кроветворении и других процессах жизнедеятельности.</a:t>
            </a:r>
          </a:p>
          <a:p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828" y="2239841"/>
            <a:ext cx="5242115" cy="34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16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292" y="1397977"/>
            <a:ext cx="8693710" cy="4643385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необходима для физико-химических реакций в организме. Она растворяет вещества, участвует в их обмене, удаляет конечные продукты жизнедеятельности. Вода нужна для нормального кровообращения, дыхания, пищеварения.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989" y="3314700"/>
            <a:ext cx="5278315" cy="31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Вода…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ru-RU" dirty="0"/>
              <a:t>Доставляет питательные вещества в клетки</a:t>
            </a:r>
          </a:p>
          <a:p>
            <a:endParaRPr lang="ru-RU" dirty="0"/>
          </a:p>
          <a:p>
            <a:r>
              <a:rPr lang="ru-RU" dirty="0"/>
              <a:t>Выводит токсины </a:t>
            </a:r>
          </a:p>
          <a:p>
            <a:endParaRPr lang="ru-RU" dirty="0"/>
          </a:p>
          <a:p>
            <a:r>
              <a:rPr lang="ru-RU" dirty="0"/>
              <a:t>Балансирует температуру тела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268" y="2921457"/>
            <a:ext cx="4990416" cy="38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8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4" name="Isosceles Triangle 13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8" name="Isosceles Triangle 17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9" name="Isosceles Triangle 18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pic>
        <p:nvPicPr>
          <p:cNvPr id="4" name="Рисунок 3" descr="Изображение выглядит как текст, снимок экрана, безалкогольный напито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1847E7D-B18B-4AB1-0E8C-954751D5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r="3352" b="6993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F7A1A9-8624-5BB9-CEA9-037B74129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200"/>
              <a:t>Таблица калорийности продуктов</a:t>
            </a:r>
          </a:p>
        </p:txBody>
      </p:sp>
    </p:spTree>
    <p:extLst>
      <p:ext uri="{BB962C8B-B14F-4D97-AF65-F5344CB8AC3E}">
        <p14:creationId xmlns:p14="http://schemas.microsoft.com/office/powerpoint/2010/main" val="127364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F2B4773-3207-44CC-B7AC-892B704982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2B8267CA-A7A5-4E11-9D92-4EAC3DD3E8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E83D61B5-C6B4-4A4B-85AD-FEE7A54912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xmlns="" id="{A0B67FE4-688F-4497-8BFD-157613A697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xmlns="" id="{3BF5BE1A-9BAC-4581-A82B-FD8FE31595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xmlns="" id="{971E5644-6772-414A-8199-E30BFB02A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xmlns="" id="{E8246D50-BB0C-408E-93FD-7B8D63A7F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xmlns="" id="{AFBC5D22-68C1-44FB-8181-CB84ECAA83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xmlns="" id="{FB6D0FCE-FBDB-4655-A1A7-640B1E86B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xmlns="" id="{BC8157DF-FD90-4AD6-B803-3AC0ACD8E6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xmlns="" id="{3548B067-9D63-4D21-92EF-CBC9E6338C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xmlns="" id="{A65AC7D1-EAA9-48F5-B509-60A7F50BF7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xmlns="" id="{D6320AF9-619A-4175-865B-5663E1AEF4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063B6EC6-D752-4EE7-908B-F8F19E8C7F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EFECD4E8-AD3E-4228-82A2-9461958EA9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23">
            <a:extLst>
              <a:ext uri="{FF2B5EF4-FFF2-40B4-BE49-F238E27FC236}">
                <a16:creationId xmlns:a16="http://schemas.microsoft.com/office/drawing/2014/main" xmlns="" id="{7E018740-5C2B-4A41-AC1A-7E68D1EC1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61" name="Rectangle 25">
            <a:extLst>
              <a:ext uri="{FF2B5EF4-FFF2-40B4-BE49-F238E27FC236}">
                <a16:creationId xmlns:a16="http://schemas.microsoft.com/office/drawing/2014/main" xmlns="" id="{166F75A4-C475-4941-8EE2-B80A06A2C1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xmlns="" id="{A032553A-72E8-4B0D-8405-FF9771C9AF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65" name="Rectangle 27">
            <a:extLst>
              <a:ext uri="{FF2B5EF4-FFF2-40B4-BE49-F238E27FC236}">
                <a16:creationId xmlns:a16="http://schemas.microsoft.com/office/drawing/2014/main" xmlns="" id="{765800AC-C3B9-498E-87BC-29FAE4C76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1F9D6ACB-2FF4-49F9-978A-E0D5327FC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xmlns="" id="{A5EC319D-0FEA-4B95-A3EA-01E35672C9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F05D6E-9472-2D70-EB06-D230B110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Ожирение    </a:t>
            </a:r>
          </a:p>
        </p:txBody>
      </p:sp>
      <p:pic>
        <p:nvPicPr>
          <p:cNvPr id="4" name="Рисунок 3" descr="Изображение выглядит как одежда, обувь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B35B119B-1988-2FAE-DD95-943A2A69D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" y="1729409"/>
            <a:ext cx="4354062" cy="2753139"/>
          </a:xfrm>
          <a:prstGeom prst="rect">
            <a:avLst/>
          </a:prstGeom>
        </p:spPr>
      </p:pic>
      <p:sp>
        <p:nvSpPr>
          <p:cNvPr id="6" name="Google Shape;133;p21">
            <a:extLst>
              <a:ext uri="{FF2B5EF4-FFF2-40B4-BE49-F238E27FC236}">
                <a16:creationId xmlns:a16="http://schemas.microsoft.com/office/drawing/2014/main" xmlns="" id="{CA165B22-687D-18AA-C7AD-0942653E6CC4}"/>
              </a:ext>
            </a:extLst>
          </p:cNvPr>
          <p:cNvSpPr txBox="1">
            <a:spLocks/>
          </p:cNvSpPr>
          <p:nvPr/>
        </p:nvSpPr>
        <p:spPr>
          <a:xfrm>
            <a:off x="7181725" y="2837329"/>
            <a:ext cx="4512988" cy="331793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marR="0" lvl="0" indent="-3429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5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Причины</a:t>
            </a:r>
            <a:r>
              <a:rPr kumimoji="0" lang="en-US" sz="25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:</a:t>
            </a:r>
            <a:endParaRPr kumimoji="0" lang="en-US" sz="25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marR="0" lvl="0" indent="-3429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5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	</a:t>
            </a:r>
            <a:r>
              <a:rPr kumimoji="0" lang="en-US" sz="25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неправильный</a:t>
            </a:r>
            <a:r>
              <a:rPr kumimoji="0" lang="en-US" sz="25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 </a:t>
            </a:r>
            <a:r>
              <a:rPr kumimoji="0" lang="en-US" sz="25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образ</a:t>
            </a:r>
            <a:r>
              <a:rPr kumimoji="0" lang="en-US" sz="25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 </a:t>
            </a:r>
            <a:r>
              <a:rPr kumimoji="0" lang="en-US" sz="25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жизни</a:t>
            </a:r>
            <a:r>
              <a:rPr kumimoji="0" lang="en-US" sz="25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;</a:t>
            </a:r>
            <a:endParaRPr kumimoji="0" lang="en-US" sz="25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marR="0" lvl="0" indent="-3429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5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	</a:t>
            </a:r>
            <a:r>
              <a:rPr kumimoji="0" lang="en-US" sz="25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неправильное</a:t>
            </a:r>
            <a:r>
              <a:rPr kumimoji="0" lang="en-US" sz="25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 </a:t>
            </a:r>
            <a:r>
              <a:rPr kumimoji="0" lang="en-US" sz="25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питание</a:t>
            </a:r>
            <a:r>
              <a:rPr kumimoji="0" lang="en-US" sz="25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;</a:t>
            </a:r>
            <a:endParaRPr kumimoji="0" lang="en-US" sz="25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marR="0" lvl="0" indent="-3429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5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	</a:t>
            </a:r>
            <a:r>
              <a:rPr kumimoji="0" lang="en-US" sz="25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предрасположенность</a:t>
            </a:r>
            <a:r>
              <a:rPr kumimoji="0" lang="en-US" sz="25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 к </a:t>
            </a:r>
            <a:r>
              <a:rPr kumimoji="0" lang="en-US" sz="25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ожирению</a:t>
            </a:r>
            <a:endParaRPr kumimoji="0" lang="en-US" sz="25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marR="0" lvl="0" indent="-3429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5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/>
              </a:rPr>
              <a:t>	</a:t>
            </a:r>
            <a:endParaRPr kumimoji="0" lang="en-US" sz="25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marR="0" lvl="0" indent="-635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5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9815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0BE40E3-5550-4CDD-B4FD-387C33EBF1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71A6B738-E50C-4653-B343-B9D6A5EA27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498768D6-B28C-40A3-B381-39306F581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xmlns="" id="{B27C15B9-7795-4321-AB30-DF1DEF65C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xmlns="" id="{578EC957-1F3F-4C00-B023-C8725C2171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xmlns="" id="{3D642632-BBD5-46D6-A91D-9B2BF68219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xmlns="" id="{BF9D518D-AFF5-4DE2-AEE2-0EC15479A9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xmlns="" id="{14EF979B-B00D-460C-BD56-7EEAFB7E0F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xmlns="" id="{3E40F9A1-6B82-400F-9397-26D1D36F1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xmlns="" id="{2EF7DDF1-FF86-4CA4-B08B-8939557EBD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xmlns="" id="{6D7C1F89-72B2-4FDC-B9E2-04F52D5C50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pic>
        <p:nvPicPr>
          <p:cNvPr id="7" name="Рисунок 6" descr="Изображение выглядит как Мультфильм, мультфильм, ед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587E9C6-72DC-D572-3FF0-8D8BB5F1BA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r="13620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89BF4F-FF1D-BC6E-B624-FBD0715CC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Голод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2F8E99-751A-55DB-E465-09B3F6C75124}"/>
              </a:ext>
            </a:extLst>
          </p:cNvPr>
          <p:cNvSpPr txBox="1"/>
          <p:nvPr/>
        </p:nvSpPr>
        <p:spPr>
          <a:xfrm>
            <a:off x="677334" y="2160589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sym typeface="Century Schoolbook"/>
              </a:rPr>
              <a:t>Около 150 миллионов детей в возрасте до пяти лет во всем мире страдает от тяжелой недостаточности питания, что делает их более уязвимыми перед лицом болезней и ранней смерти. </a:t>
            </a:r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xmlns="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xmlns="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2" name="Isosceles Triangle 24">
            <a:extLst>
              <a:ext uri="{FF2B5EF4-FFF2-40B4-BE49-F238E27FC236}">
                <a16:creationId xmlns:a16="http://schemas.microsoft.com/office/drawing/2014/main" xmlns="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xmlns="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xmlns="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xmlns="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40" name="Isosceles Triangle 29">
            <a:extLst>
              <a:ext uri="{FF2B5EF4-FFF2-40B4-BE49-F238E27FC236}">
                <a16:creationId xmlns:a16="http://schemas.microsoft.com/office/drawing/2014/main" xmlns="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93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658" r="8234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питание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Пищу необходимо принимать не менее 3-х раз в день:</a:t>
            </a:r>
            <a:b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1-ый завтрак - 25% всего дневного рациона</a:t>
            </a: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2-ой Обед - 45%</a:t>
            </a: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3-ий Ужин - 15%(за 2-4 часа до сна)</a:t>
            </a: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xmlns="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xmlns="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xmlns="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xmlns="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xmlns="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xmlns="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xmlns="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37911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Натуральное питание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Полезные продукты: 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 и овощи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Орехи и семечки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Бобовые (чечевица, горох, фасоль)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Масла (оливковое, кукурузное, подсолнечное)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Зерновые (ячмень, темный рис, гречиха, кукуруза)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Постное мясо, рыба (2-3 раза в неделю)</a:t>
            </a: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018" r="4083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3BCB5F6A-9EB0-40B0-9D13-3023E9A20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447748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Антиоксиданты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печени, помидорах, моркови, петрушке, тыкве).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зелени, яйцах, орехах, оливковом масле).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в лимонах, апельсинах, киви, капусте).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рыбе, яйцах).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рисе, морских продуктах).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Цинк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в сыре, яйцах, бобовых, говядине).</a:t>
            </a:r>
          </a:p>
          <a:p>
            <a:pPr marL="0" indent="0">
              <a:buNone/>
            </a:pP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322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9">
            <a:extLst>
              <a:ext uri="{FF2B5EF4-FFF2-40B4-BE49-F238E27FC236}">
                <a16:creationId xmlns:a16="http://schemas.microsoft.com/office/drawing/2014/main" xmlns="" id="{B4DE830A-B531-4A3B-96F6-0ECE88B085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2813DF2C-461A-4A8F-9679-A172790D1F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54CD3A85-C039-4249-86E4-1EB9318B54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xmlns="" id="{887EA6D2-2883-42C2-993D-094CA6D65D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xmlns="" id="{3B895046-636F-4D1B-ACA4-29AA0CB33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xmlns="" id="{C6B0CDE3-E054-4EDD-A43B-F96843D8BF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xmlns="" id="{3B66B1A2-F145-4C9B-85CC-4BF30D58CB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xmlns="" id="{5D4FC972-94B3-4035-8D31-E668C132B4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xmlns="" id="{374B9941-AFBE-4A77-A50E-B6EA04A746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27A982C5-2C38-4CE9-BC18-94697AD657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0060D8D1-7BB1-498F-AFBB-ADAC130A9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639CFA-8117-600B-13AF-6ED58C51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Калории и физическая активность </a:t>
            </a:r>
          </a:p>
        </p:txBody>
      </p:sp>
      <p:sp>
        <p:nvSpPr>
          <p:cNvPr id="41" name="Isosceles Triangle 21">
            <a:extLst>
              <a:ext uri="{FF2B5EF4-FFF2-40B4-BE49-F238E27FC236}">
                <a16:creationId xmlns:a16="http://schemas.microsoft.com/office/drawing/2014/main" xmlns="" id="{5A7802B6-FF37-40CF-A7E2-6F2A0D9A9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200DB798-3C59-792D-8142-D09B6550B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27" y="2157867"/>
            <a:ext cx="4167279" cy="30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7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592" y="365125"/>
            <a:ext cx="10659208" cy="119111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 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862" y="1283677"/>
            <a:ext cx="10966938" cy="4893286"/>
          </a:xfrm>
        </p:spPr>
        <p:txBody>
          <a:bodyPr>
            <a:normAutofit fontScale="92500" lnSpcReduction="10000"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Я выбрал эту тему потому что, питание является  главной составляющей частью повседневной жизни, влияет на организм и самочувствие человека. Собранный мной материал имеет большое практическое значение, так как  дает возможность проследить широкую область использования здорового и правильного питания в целях сохранения здоровья, а в некоторых случаях и улучшения его показателей.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учащихся с пользой и вредом правильного питания, а также различие между полезными и вредными калориями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пользу и вред правильного питания.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меню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дня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калорийности.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исследование о влиянии различных продуктов на организм.</a:t>
            </a:r>
          </a:p>
          <a:p>
            <a:endParaRPr lang="ru-RU" sz="23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1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xmlns="" id="{A65AC7D1-EAA9-48F5-B509-60A7F50BF7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D6320AF9-619A-4175-865B-5663E1AEF4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063B6EC6-D752-4EE7-908B-F8F19E8C7F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EFECD4E8-AD3E-4228-82A2-9461958EA9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xmlns="" id="{7E018740-5C2B-4A41-AC1A-7E68D1EC1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xmlns="" id="{166F75A4-C475-4941-8EE2-B80A06A2C1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66" name="Isosceles Triangle 46">
            <a:extLst>
              <a:ext uri="{FF2B5EF4-FFF2-40B4-BE49-F238E27FC236}">
                <a16:creationId xmlns:a16="http://schemas.microsoft.com/office/drawing/2014/main" xmlns="" id="{A032553A-72E8-4B0D-8405-FF9771C9AF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67" name="Rectangle 27">
            <a:extLst>
              <a:ext uri="{FF2B5EF4-FFF2-40B4-BE49-F238E27FC236}">
                <a16:creationId xmlns:a16="http://schemas.microsoft.com/office/drawing/2014/main" xmlns="" id="{765800AC-C3B9-498E-87BC-29FAE4C76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68" name="Isosceles Triangle 50">
            <a:extLst>
              <a:ext uri="{FF2B5EF4-FFF2-40B4-BE49-F238E27FC236}">
                <a16:creationId xmlns:a16="http://schemas.microsoft.com/office/drawing/2014/main" xmlns="" id="{1F9D6ACB-2FF4-49F9-978A-E0D5327FC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69" name="Freeform: Shape 52">
            <a:extLst>
              <a:ext uri="{FF2B5EF4-FFF2-40B4-BE49-F238E27FC236}">
                <a16:creationId xmlns:a16="http://schemas.microsoft.com/office/drawing/2014/main" xmlns="" id="{A5EC319D-0FEA-4B95-A3EA-01E35672C9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F0C6FB-C569-3CC5-66B3-CF12C3F7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Калории и психология питания </a:t>
            </a:r>
          </a:p>
        </p:txBody>
      </p:sp>
      <p:pic>
        <p:nvPicPr>
          <p:cNvPr id="5" name="Объект 4" descr="Изображение выглядит как текст, меню, овощи, Продовольственная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BA594DA-D18B-2C00-3ED8-1FC53868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1" y="1042298"/>
            <a:ext cx="4064743" cy="4533554"/>
          </a:xfrm>
          <a:prstGeom prst="rect">
            <a:avLst/>
          </a:prstGeom>
        </p:spPr>
      </p:pic>
      <p:sp>
        <p:nvSpPr>
          <p:cNvPr id="70" name="Content Placeholder 8">
            <a:extLst>
              <a:ext uri="{FF2B5EF4-FFF2-40B4-BE49-F238E27FC236}">
                <a16:creationId xmlns:a16="http://schemas.microsoft.com/office/drawing/2014/main" xmlns="" id="{23C4F9C3-82E2-4B38-7C3E-2BFBA03B4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40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питание необходимо для роста и развития организма.</a:t>
            </a:r>
          </a:p>
          <a:p>
            <a:pPr>
              <a:lnSpc>
                <a:spcPct val="90000"/>
              </a:lnSpc>
            </a:pPr>
            <a:r>
              <a:rPr 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следить за рациональным соотношением в составе блюд белков, жиров, углеводов, витаминов и минеральных веществ. И тогда вы будите здоровы, молоды и красивы.</a:t>
            </a:r>
          </a:p>
          <a:p>
            <a:pPr>
              <a:lnSpc>
                <a:spcPct val="90000"/>
              </a:lnSpc>
            </a:pPr>
            <a:endParaRPr lang="ru-RU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Мы-то, что мы едим!</a:t>
            </a:r>
          </a:p>
          <a:p>
            <a:pPr marL="0" indent="0">
              <a:lnSpc>
                <a:spcPct val="90000"/>
              </a:lnSpc>
              <a:buNone/>
            </a:pPr>
            <a:endParaRPr lang="ru-RU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 и сайтов: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1.http://www.uvelka.ru/cook_together/zdorovoe_pitanie/ratsionalnoe_pitanie.html </a:t>
            </a:r>
            <a:br>
              <a:rPr 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2.http://www.biobalans.ru/zdorovyj_obraz_zhizni/zdorovoe_pitanie/</a:t>
            </a:r>
            <a:br>
              <a:rPr 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3.В.И.Ермакова. Кулинария. Москва.</a:t>
            </a:r>
            <a:br>
              <a:rPr 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 1993г.</a:t>
            </a:r>
          </a:p>
          <a:p>
            <a:pPr marL="0" indent="0">
              <a:lnSpc>
                <a:spcPct val="90000"/>
              </a:lnSpc>
              <a:buNone/>
            </a:pPr>
            <a:endParaRPr lang="ru-RU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Овощи и фрукты в строке">
            <a:extLst>
              <a:ext uri="{FF2B5EF4-FFF2-40B4-BE49-F238E27FC236}">
                <a16:creationId xmlns:a16="http://schemas.microsoft.com/office/drawing/2014/main" xmlns="" id="{6B4F74CB-45A5-F73F-63D0-059CEAD8A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2" r="35587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3BCB5F6A-9EB0-40B0-9D13-3023E9A20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254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80B86A7-A1EC-475B-9166-88902B033A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xmlns="" id="{C2C29CB1-9F74-4879-A6AF-AEA67B6F1F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3016" y="1093305"/>
            <a:ext cx="7157153" cy="4948058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4000" dirty="0"/>
              <a:t>Спасибо за внимание!</a:t>
            </a:r>
          </a:p>
        </p:txBody>
      </p:sp>
      <p:sp>
        <p:nvSpPr>
          <p:cNvPr id="27" name="Isosceles Triangle 11">
            <a:extLst>
              <a:ext uri="{FF2B5EF4-FFF2-40B4-BE49-F238E27FC236}">
                <a16:creationId xmlns:a16="http://schemas.microsoft.com/office/drawing/2014/main" xmlns="" id="{7E2C7115-5336-410C-AD71-0F0952A2E5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610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Физиология питания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423" y="1459522"/>
            <a:ext cx="10694377" cy="5002823"/>
          </a:xfrm>
        </p:spPr>
        <p:txBody>
          <a:bodyPr>
            <a:normAutofit lnSpcReduction="10000"/>
          </a:bodyPr>
          <a:lstStyle/>
          <a:p>
            <a:pPr algn="ctr"/>
            <a:endParaRPr lang="ru-RU" dirty="0"/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энергия для нашего тела, а правильное питание – источник здоровья, силы, бодрости, красоты и долголетия. Чтобы человек был здоров и надолго сохранил свою работоспособность, пища должна дать ему все необходимые для организма вещества, причем в необходимом количестве. 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происходящих в организме процессов, в том числе дыхания и кровообращения, нужна энергия.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тело получает энергию вместе с пищей, эта энергия измеряется в калориях.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Калории - это топливо для организма, которое мы используем даже во сне. Запас этого топлива требуется регулярно пополнять.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энергетические запасы - калории - мы получаем из белков, жиров и углеводов, которые употребляем с пищей. Но калории бывают полезные и вредные.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715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721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состоит пища: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914" y="1330786"/>
            <a:ext cx="3060187" cy="2225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565" y="1281113"/>
            <a:ext cx="3523405" cy="2350111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018528"/>
              </p:ext>
            </p:extLst>
          </p:nvPr>
        </p:nvGraphicFramePr>
        <p:xfrm>
          <a:off x="8994529" y="3631225"/>
          <a:ext cx="1248509" cy="4308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8509">
                  <a:extLst>
                    <a:ext uri="{9D8B030D-6E8A-4147-A177-3AD203B41FA5}">
                      <a16:colId xmlns:a16="http://schemas.microsoft.com/office/drawing/2014/main" xmlns="" val="791761596"/>
                    </a:ext>
                  </a:extLst>
                </a:gridCol>
              </a:tblGrid>
              <a:tr h="430822">
                <a:tc>
                  <a:txBody>
                    <a:bodyPr/>
                    <a:lstStyle/>
                    <a:p>
                      <a:r>
                        <a:rPr lang="ru-RU" sz="1800" dirty="0"/>
                        <a:t>Белки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1889861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501" y="1493366"/>
            <a:ext cx="2683922" cy="2137858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706951"/>
              </p:ext>
            </p:extLst>
          </p:nvPr>
        </p:nvGraphicFramePr>
        <p:xfrm>
          <a:off x="4626217" y="3665807"/>
          <a:ext cx="1160585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0585">
                  <a:extLst>
                    <a:ext uri="{9D8B030D-6E8A-4147-A177-3AD203B41FA5}">
                      <a16:colId xmlns:a16="http://schemas.microsoft.com/office/drawing/2014/main" xmlns="" val="2247322232"/>
                    </a:ext>
                  </a:extLst>
                </a:gridCol>
              </a:tblGrid>
              <a:tr h="363536">
                <a:tc>
                  <a:txBody>
                    <a:bodyPr/>
                    <a:lstStyle/>
                    <a:p>
                      <a:r>
                        <a:rPr lang="ru-RU" sz="1800" dirty="0"/>
                        <a:t>Жиры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409398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896416"/>
              </p:ext>
            </p:extLst>
          </p:nvPr>
        </p:nvGraphicFramePr>
        <p:xfrm>
          <a:off x="1222130" y="3510984"/>
          <a:ext cx="1356947" cy="4837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6947">
                  <a:extLst>
                    <a:ext uri="{9D8B030D-6E8A-4147-A177-3AD203B41FA5}">
                      <a16:colId xmlns:a16="http://schemas.microsoft.com/office/drawing/2014/main" xmlns="" val="3479835471"/>
                    </a:ext>
                  </a:extLst>
                </a:gridCol>
              </a:tblGrid>
              <a:tr h="483776">
                <a:tc>
                  <a:txBody>
                    <a:bodyPr/>
                    <a:lstStyle/>
                    <a:p>
                      <a:r>
                        <a:rPr lang="ru-RU" sz="1800" dirty="0"/>
                        <a:t>Углеводы</a:t>
                      </a:r>
                      <a:r>
                        <a:rPr lang="ru-RU" sz="1800" baseline="0" dirty="0"/>
                        <a:t> 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5422818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36" y="3994760"/>
            <a:ext cx="3141130" cy="20951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5051" y="3891520"/>
            <a:ext cx="3310302" cy="2301613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83914"/>
              </p:ext>
            </p:extLst>
          </p:nvPr>
        </p:nvGraphicFramePr>
        <p:xfrm>
          <a:off x="1222131" y="6144640"/>
          <a:ext cx="1356947" cy="5073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6947">
                  <a:extLst>
                    <a:ext uri="{9D8B030D-6E8A-4147-A177-3AD203B41FA5}">
                      <a16:colId xmlns:a16="http://schemas.microsoft.com/office/drawing/2014/main" xmlns="" val="1451484255"/>
                    </a:ext>
                  </a:extLst>
                </a:gridCol>
              </a:tblGrid>
              <a:tr h="507379">
                <a:tc>
                  <a:txBody>
                    <a:bodyPr/>
                    <a:lstStyle/>
                    <a:p>
                      <a:r>
                        <a:rPr lang="ru-RU" sz="1800" dirty="0"/>
                        <a:t>Витамины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1170793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32091"/>
              </p:ext>
            </p:extLst>
          </p:nvPr>
        </p:nvGraphicFramePr>
        <p:xfrm>
          <a:off x="6260122" y="6144640"/>
          <a:ext cx="1661747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1747">
                  <a:extLst>
                    <a:ext uri="{9D8B030D-6E8A-4147-A177-3AD203B41FA5}">
                      <a16:colId xmlns:a16="http://schemas.microsoft.com/office/drawing/2014/main" xmlns="" val="3142223033"/>
                    </a:ext>
                  </a:extLst>
                </a:gridCol>
              </a:tblGrid>
              <a:tr h="507379">
                <a:tc>
                  <a:txBody>
                    <a:bodyPr/>
                    <a:lstStyle/>
                    <a:p>
                      <a:r>
                        <a:rPr lang="ru-RU" sz="1800" dirty="0"/>
                        <a:t>Минеральные </a:t>
                      </a:r>
                    </a:p>
                    <a:p>
                      <a:r>
                        <a:rPr lang="ru-RU" sz="1800" dirty="0"/>
                        <a:t>вещества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9419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78865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Питательные вещества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592" y="1825624"/>
            <a:ext cx="10659208" cy="503237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Белки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 необходимые вещества. Это сложные высокомолекулярные соединения необходимые для организма. Они обеспечивают рост организма, формирование всех органов и систем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017" y="3013724"/>
            <a:ext cx="6436253" cy="309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1930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877" y="1529862"/>
            <a:ext cx="10755923" cy="5697415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Жиры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резервы энергии нашего организма (находятся во всех тканях или накапливаются в некоторых органах тела (почки, сердце…). Необходимы для нормального развития организма и особенно нервной системы, а также для усвоения витаминов А,Д и Е.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377" y="2855425"/>
            <a:ext cx="6666426" cy="345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1251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563" y="351693"/>
            <a:ext cx="9001440" cy="56896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Углеводы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главный источник энергии для организма, поэтому и потребность в них в 4-5 раз больше, чем в белках и жирах.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51" y="2259624"/>
            <a:ext cx="6838217" cy="386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07535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615" y="852855"/>
            <a:ext cx="8834387" cy="518850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Витамины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особые вещества, отсутствие которых в пище вызывает заболевание человека. Они помогают усваивать пищу и участвуют в биохимических реакциях организма.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159" y="2520271"/>
            <a:ext cx="4645555" cy="410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0959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нужны витамины?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16426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А нужен для: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Зрения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Крепких зубов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В нужен для: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Силы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Аппетита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Хорошего настроения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С нужен для: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Бодрости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556131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398</TotalTime>
  <Words>642</Words>
  <Application>Microsoft Office PowerPoint</Application>
  <PresentationFormat>Произвольный</PresentationFormat>
  <Paragraphs>105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Информационно-познавательный проект «Полезные и вредные калории» </vt:lpstr>
      <vt:lpstr>   </vt:lpstr>
      <vt:lpstr>Физиология питания </vt:lpstr>
      <vt:lpstr>Из чего состоит пища:</vt:lpstr>
      <vt:lpstr>Питательные вещества</vt:lpstr>
      <vt:lpstr>Презентация PowerPoint</vt:lpstr>
      <vt:lpstr>Презентация PowerPoint</vt:lpstr>
      <vt:lpstr>Презентация PowerPoint</vt:lpstr>
      <vt:lpstr>Для чего нужны витамины?</vt:lpstr>
      <vt:lpstr>Презентация PowerPoint</vt:lpstr>
      <vt:lpstr>Презентация PowerPoint</vt:lpstr>
      <vt:lpstr>  Вода… </vt:lpstr>
      <vt:lpstr>Таблица калорийности продуктов</vt:lpstr>
      <vt:lpstr>Ожирение    </vt:lpstr>
      <vt:lpstr>Голод </vt:lpstr>
      <vt:lpstr>Правильное питание</vt:lpstr>
      <vt:lpstr>Натуральное питание</vt:lpstr>
      <vt:lpstr>Антиоксиданты</vt:lpstr>
      <vt:lpstr>Калории и физическая активность </vt:lpstr>
      <vt:lpstr>Калории и психология питания </vt:lpstr>
      <vt:lpstr>Вывод: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«Правильное питание…» </dc:title>
  <dc:creator>Пользователь</dc:creator>
  <cp:lastModifiedBy>user</cp:lastModifiedBy>
  <cp:revision>36</cp:revision>
  <cp:lastPrinted>2024-03-11T08:40:47Z</cp:lastPrinted>
  <dcterms:created xsi:type="dcterms:W3CDTF">2021-02-16T12:32:41Z</dcterms:created>
  <dcterms:modified xsi:type="dcterms:W3CDTF">2024-03-11T08:43:28Z</dcterms:modified>
</cp:coreProperties>
</file>