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11.11.2015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11.11.2015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&#1074;&#1086;&#1083;&#1082;%20&#1080;%20&#1089;&#1077;&#1084;&#1077;&#1088;&#1086;%20&#1082;&#1086;&#1079;&#1083;&#1103;&#1090;.wmv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&#1086;&#1088;&#1082;&#1077;&#1089;&#1090;&#1088;.wmv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&#1045;&#1076;&#1077;&#1090;%20&#1087;&#1072;&#1088;&#1086;&#1074;&#1086;&#1079;.wmv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&#1076;&#1099;&#1093;&#1072;&#1085;&#1080;&#1077;.wmv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&#1087;&#1083;&#1072;&#1089;&#1090;&#1080;&#1095;&#1077;&#1089;&#1082;&#1086;&#1077;%20&#1080;&#1085;&#1090;&#1086;&#1085;&#1080;&#1088;&#1086;&#1074;&#1072;&#1085;&#1080;&#1077;.wmv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&#1072;&#1088;&#1090;&#1080;&#1082;&#1091;&#1083;&#1103;&#1094;&#1080;&#1086;&#1085;&#1085;&#1072;&#1103;%20&#1075;&#1080;&#1084;&#1085;&#1072;&#1089;&#1090;&#1080;&#1082;&#1072;.wmv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2348880"/>
            <a:ext cx="7992888" cy="2593975"/>
          </a:xfrm>
        </p:spPr>
        <p:txBody>
          <a:bodyPr/>
          <a:lstStyle/>
          <a:p>
            <a:r>
              <a:rPr lang="ru-RU" sz="3600" b="1" dirty="0"/>
              <a:t>Виды </a:t>
            </a:r>
            <a:r>
              <a:rPr lang="ru-RU" sz="3600" b="1" dirty="0" smtClean="0"/>
              <a:t> двигательной  активности </a:t>
            </a:r>
            <a:br>
              <a:rPr lang="ru-RU" sz="3600" b="1" dirty="0" smtClean="0"/>
            </a:br>
            <a:r>
              <a:rPr lang="ru-RU" sz="3600" b="1" dirty="0" smtClean="0"/>
              <a:t>как  элемент  </a:t>
            </a:r>
            <a:r>
              <a:rPr lang="ru-RU" sz="3600" b="1" dirty="0" err="1" smtClean="0"/>
              <a:t>здоровьесберегающей</a:t>
            </a:r>
            <a:r>
              <a:rPr lang="ru-RU" sz="3600" b="1" dirty="0" smtClean="0"/>
              <a:t> технологии  на  </a:t>
            </a:r>
            <a:r>
              <a:rPr lang="ru-RU" sz="3600" b="1" dirty="0"/>
              <a:t>уроках </a:t>
            </a:r>
            <a:r>
              <a:rPr lang="ru-RU" sz="3600" b="1" dirty="0" smtClean="0"/>
              <a:t> музыки  </a:t>
            </a:r>
            <a:r>
              <a:rPr lang="ru-RU" sz="3600" b="1" dirty="0"/>
              <a:t>в начальной </a:t>
            </a:r>
            <a:r>
              <a:rPr lang="ru-RU" sz="3600" b="1" dirty="0" smtClean="0"/>
              <a:t> школе</a:t>
            </a:r>
            <a:r>
              <a:rPr lang="ru-RU" sz="3600" b="1" dirty="0"/>
              <a:t>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А.Р. </a:t>
            </a:r>
            <a:r>
              <a:rPr lang="ru-RU" dirty="0" err="1" smtClean="0"/>
              <a:t>Абдулова</a:t>
            </a:r>
            <a:r>
              <a:rPr lang="ru-RU" dirty="0" smtClean="0"/>
              <a:t>, учитель музыки МБОУ СОШ №3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22841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7620000" cy="1143000"/>
          </a:xfrm>
        </p:spPr>
        <p:txBody>
          <a:bodyPr/>
          <a:lstStyle/>
          <a:p>
            <a:r>
              <a:rPr lang="ru-RU" dirty="0" err="1" smtClean="0"/>
              <a:t>Инсценирование</a:t>
            </a:r>
            <a:r>
              <a:rPr lang="ru-RU" dirty="0" smtClean="0"/>
              <a:t> </a:t>
            </a:r>
            <a:r>
              <a:rPr lang="ru-RU" dirty="0"/>
              <a:t>песни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ru-RU" sz="2400" b="1" dirty="0"/>
              <a:t>Направленность данного вида деятельности: </a:t>
            </a:r>
          </a:p>
          <a:p>
            <a:r>
              <a:rPr lang="ru-RU" sz="2400" dirty="0" smtClean="0"/>
              <a:t>формирование </a:t>
            </a:r>
            <a:r>
              <a:rPr lang="ru-RU" sz="2400" dirty="0"/>
              <a:t>образного мышления; </a:t>
            </a:r>
          </a:p>
          <a:p>
            <a:r>
              <a:rPr lang="ru-RU" sz="2400" dirty="0" smtClean="0"/>
              <a:t>развитие </a:t>
            </a:r>
            <a:r>
              <a:rPr lang="ru-RU" sz="2400" dirty="0"/>
              <a:t>навыков художественного общения как основы для целостного восприятия искусства;</a:t>
            </a:r>
          </a:p>
          <a:p>
            <a:r>
              <a:rPr lang="ru-RU" sz="2400" dirty="0" smtClean="0"/>
              <a:t>создание </a:t>
            </a:r>
            <a:r>
              <a:rPr lang="ru-RU" sz="2400" dirty="0"/>
              <a:t>ситуаций для возникновения эмоционально-творческого переживания действительности;</a:t>
            </a:r>
          </a:p>
          <a:p>
            <a:r>
              <a:rPr lang="ru-RU" sz="2400" dirty="0" smtClean="0"/>
              <a:t>воспитание </a:t>
            </a:r>
            <a:r>
              <a:rPr lang="ru-RU" sz="2400" dirty="0"/>
              <a:t>навыков импровизации как вида художественного творчества, при котором произведение создаётся непосредственно в процессе </a:t>
            </a:r>
            <a:r>
              <a:rPr lang="ru-RU" sz="2400" dirty="0">
                <a:hlinkClick r:id="rId2" action="ppaction://hlinkfile"/>
              </a:rPr>
              <a:t>исполнения</a:t>
            </a:r>
            <a:r>
              <a:rPr lang="ru-RU" sz="2400" dirty="0" smtClean="0">
                <a:hlinkClick r:id="rId2" action="ppaction://hlinkfile"/>
              </a:rPr>
              <a:t>.</a:t>
            </a:r>
            <a:endParaRPr lang="ru-RU" sz="2400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9932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7620000" cy="940966"/>
          </a:xfrm>
        </p:spPr>
        <p:txBody>
          <a:bodyPr/>
          <a:lstStyle/>
          <a:p>
            <a:r>
              <a:rPr lang="ru-RU" dirty="0" smtClean="0"/>
              <a:t>Игра на детских музыкальных </a:t>
            </a:r>
            <a:r>
              <a:rPr lang="ru-RU" dirty="0" smtClean="0">
                <a:hlinkClick r:id="rId2" action="ppaction://hlinkfile"/>
              </a:rPr>
              <a:t>инструментах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2800" dirty="0" smtClean="0"/>
              <a:t>совершенствуется </a:t>
            </a:r>
            <a:r>
              <a:rPr lang="ru-RU" sz="2800" dirty="0"/>
              <a:t>эстетическое восприятие </a:t>
            </a:r>
            <a:r>
              <a:rPr lang="ru-RU" sz="2800" dirty="0" smtClean="0"/>
              <a:t>ребенка;</a:t>
            </a:r>
          </a:p>
          <a:p>
            <a:r>
              <a:rPr lang="ru-RU" sz="2800" dirty="0" smtClean="0"/>
              <a:t>формируются </a:t>
            </a:r>
            <a:r>
              <a:rPr lang="ru-RU" sz="2800" dirty="0"/>
              <a:t>и развиваются его музыкальные и общие способности (настойчивость, целеустремленность, внимание, мышление, аналитические способности и др</a:t>
            </a:r>
            <a:r>
              <a:rPr lang="ru-RU" sz="2800" dirty="0" smtClean="0"/>
              <a:t>.);</a:t>
            </a:r>
          </a:p>
          <a:p>
            <a:r>
              <a:rPr lang="ru-RU" sz="2800" dirty="0" smtClean="0"/>
              <a:t> тренирует </a:t>
            </a:r>
            <a:r>
              <a:rPr lang="ru-RU" sz="2800" dirty="0"/>
              <a:t>мелкую мускулатуру пальцев рук, развивает координацию </a:t>
            </a:r>
            <a:r>
              <a:rPr lang="ru-RU" sz="2800" dirty="0" smtClean="0"/>
              <a:t>движений</a:t>
            </a:r>
            <a:r>
              <a:rPr lang="ru-RU" sz="2800" dirty="0"/>
              <a:t>;</a:t>
            </a:r>
            <a:endParaRPr lang="ru-RU" sz="2800" dirty="0" smtClean="0"/>
          </a:p>
          <a:p>
            <a:r>
              <a:rPr lang="ru-RU" sz="2800" dirty="0" smtClean="0"/>
              <a:t>развиваются </a:t>
            </a:r>
            <a:r>
              <a:rPr lang="ru-RU" sz="2800" dirty="0"/>
              <a:t>коммуникативные качества ребенка, удовлетворяются его потребность в музыкальном </a:t>
            </a:r>
            <a:r>
              <a:rPr lang="ru-RU" sz="2800" dirty="0" smtClean="0"/>
              <a:t>общении</a:t>
            </a:r>
            <a:r>
              <a:rPr lang="ru-RU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61884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/>
              <a:t>Виды активной деятельности - 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dirty="0" smtClean="0"/>
              <a:t>активизируют </a:t>
            </a:r>
            <a:r>
              <a:rPr lang="ru-RU" sz="2800" dirty="0"/>
              <a:t>и </a:t>
            </a:r>
            <a:r>
              <a:rPr lang="ru-RU" sz="2800" dirty="0" smtClean="0"/>
              <a:t>развивают </a:t>
            </a:r>
            <a:r>
              <a:rPr lang="ru-RU" sz="2800" dirty="0"/>
              <a:t>произвольное внимание через сочетание нескольких видов деятельности;</a:t>
            </a:r>
          </a:p>
          <a:p>
            <a:r>
              <a:rPr lang="ru-RU" sz="2800" dirty="0" smtClean="0"/>
              <a:t>снимают </a:t>
            </a:r>
            <a:r>
              <a:rPr lang="ru-RU" sz="2800" dirty="0"/>
              <a:t>усталость от однообразной деятельности; </a:t>
            </a:r>
          </a:p>
          <a:p>
            <a:r>
              <a:rPr lang="ru-RU" sz="2800" dirty="0" smtClean="0"/>
              <a:t>решают </a:t>
            </a:r>
            <a:r>
              <a:rPr lang="ru-RU" sz="2800" dirty="0"/>
              <a:t>вопрос дефицита двигательной активности ребенка, что вполне отвечает принципам </a:t>
            </a:r>
            <a:r>
              <a:rPr lang="ru-RU" sz="2800" dirty="0" err="1"/>
              <a:t>здоровьесберегающей</a:t>
            </a:r>
            <a:r>
              <a:rPr lang="ru-RU" sz="2800" dirty="0"/>
              <a:t> образовательной технологии.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54474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b="1" dirty="0"/>
              <a:t>З</a:t>
            </a:r>
            <a:r>
              <a:rPr lang="ru-RU" sz="3200" b="1" dirty="0" smtClean="0"/>
              <a:t>доровье</a:t>
            </a:r>
            <a:r>
              <a:rPr lang="ru-RU" sz="3200" dirty="0" smtClean="0"/>
              <a:t> – состояние </a:t>
            </a:r>
            <a:r>
              <a:rPr lang="ru-RU" sz="3200" dirty="0"/>
              <a:t>физического, психического и социального </a:t>
            </a:r>
            <a:r>
              <a:rPr lang="ru-RU" sz="3200" dirty="0" smtClean="0"/>
              <a:t>благополучия.</a:t>
            </a:r>
          </a:p>
          <a:p>
            <a:r>
              <a:rPr lang="ru-RU" sz="3200" b="1" dirty="0"/>
              <a:t>Сбережение</a:t>
            </a:r>
            <a:r>
              <a:rPr lang="ru-RU" sz="3200" dirty="0"/>
              <a:t> - </a:t>
            </a:r>
            <a:r>
              <a:rPr lang="ru-RU" sz="3200" dirty="0" smtClean="0"/>
              <a:t>сохранение</a:t>
            </a:r>
            <a:r>
              <a:rPr lang="ru-RU" sz="3200" dirty="0"/>
              <a:t>, </a:t>
            </a:r>
            <a:r>
              <a:rPr lang="ru-RU" sz="3200" dirty="0" smtClean="0"/>
              <a:t>не </a:t>
            </a:r>
            <a:r>
              <a:rPr lang="ru-RU" sz="3200" dirty="0"/>
              <a:t>дать чему-либо пропасть, исчезнуть, </a:t>
            </a:r>
            <a:r>
              <a:rPr lang="ru-RU" sz="3200" dirty="0" smtClean="0"/>
              <a:t>растратиться.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142683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16395">
            <a:off x="318071" y="2659090"/>
            <a:ext cx="2810253" cy="3109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32656"/>
            <a:ext cx="3221732" cy="313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4248472" cy="2520280"/>
          </a:xfrm>
        </p:spPr>
        <p:txBody>
          <a:bodyPr/>
          <a:lstStyle/>
          <a:p>
            <a:r>
              <a:rPr lang="ru-RU" sz="3200" dirty="0" smtClean="0"/>
              <a:t>Музыка </a:t>
            </a:r>
            <a:r>
              <a:rPr lang="ru-RU" sz="3200" dirty="0"/>
              <a:t>как </a:t>
            </a:r>
            <a:r>
              <a:rPr lang="ru-RU" sz="3200" dirty="0" err="1"/>
              <a:t>здоровьесберегающий</a:t>
            </a:r>
            <a:r>
              <a:rPr lang="ru-RU" sz="3200" dirty="0"/>
              <a:t> </a:t>
            </a:r>
            <a:r>
              <a:rPr lang="ru-RU" sz="3200" dirty="0" smtClean="0"/>
              <a:t>фактор</a:t>
            </a:r>
            <a:endParaRPr lang="ru-RU" sz="32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645024"/>
            <a:ext cx="4994920" cy="3005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4483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484784"/>
            <a:ext cx="7475984" cy="1143000"/>
          </a:xfrm>
        </p:spPr>
        <p:txBody>
          <a:bodyPr/>
          <a:lstStyle/>
          <a:p>
            <a:r>
              <a:rPr lang="ru-RU" dirty="0" err="1" smtClean="0"/>
              <a:t>Эвритмическая</a:t>
            </a:r>
            <a:r>
              <a:rPr lang="ru-RU" dirty="0" smtClean="0"/>
              <a:t> </a:t>
            </a:r>
            <a:r>
              <a:rPr lang="ru-RU" dirty="0"/>
              <a:t>гимнастика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492896"/>
            <a:ext cx="7620000" cy="3648472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ru-RU" sz="3200" dirty="0" smtClean="0"/>
              <a:t>вид </a:t>
            </a:r>
            <a:r>
              <a:rPr lang="ru-RU" sz="3200" dirty="0"/>
              <a:t>оздоровительно-развивающей гимнастики, основанной на ритмических закономерностях речи и  музыкально-ритмических движениях</a:t>
            </a:r>
            <a:r>
              <a:rPr lang="ru-RU" sz="3200" dirty="0" smtClean="0"/>
              <a:t>.  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573525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980728"/>
            <a:ext cx="7259960" cy="1143000"/>
          </a:xfrm>
        </p:spPr>
        <p:txBody>
          <a:bodyPr/>
          <a:lstStyle/>
          <a:p>
            <a:r>
              <a:rPr lang="ru-RU" dirty="0" smtClean="0"/>
              <a:t>Задачи: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060848"/>
            <a:ext cx="7620000" cy="4339952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формирование  чувства ритма, </a:t>
            </a:r>
            <a:r>
              <a:rPr lang="ru-RU" sz="2800" dirty="0"/>
              <a:t>внимания, пространственной </a:t>
            </a:r>
            <a:r>
              <a:rPr lang="ru-RU" sz="2800" dirty="0" smtClean="0"/>
              <a:t>ориентации;</a:t>
            </a:r>
            <a:endParaRPr lang="ru-RU" sz="2800" dirty="0"/>
          </a:p>
          <a:p>
            <a:r>
              <a:rPr lang="ru-RU" sz="2800" dirty="0" smtClean="0"/>
              <a:t>коррекция </a:t>
            </a:r>
            <a:r>
              <a:rPr lang="ru-RU" sz="2800" dirty="0"/>
              <a:t>координации движений рук и ног;</a:t>
            </a:r>
          </a:p>
          <a:p>
            <a:r>
              <a:rPr lang="ru-RU" sz="2800" dirty="0" smtClean="0"/>
              <a:t>улучшение </a:t>
            </a:r>
            <a:r>
              <a:rPr lang="ru-RU" sz="2800" dirty="0"/>
              <a:t>психического </a:t>
            </a:r>
            <a:r>
              <a:rPr lang="ru-RU" sz="2800" dirty="0" smtClean="0"/>
              <a:t>состояния; </a:t>
            </a:r>
          </a:p>
          <a:p>
            <a:r>
              <a:rPr lang="ru-RU" sz="2800" dirty="0" smtClean="0"/>
              <a:t>расширение </a:t>
            </a:r>
            <a:r>
              <a:rPr lang="ru-RU" sz="2800" dirty="0"/>
              <a:t>эмоционального </a:t>
            </a:r>
            <a:r>
              <a:rPr lang="ru-RU" sz="2800" dirty="0" smtClean="0"/>
              <a:t>опыта; </a:t>
            </a:r>
            <a:endParaRPr lang="ru-RU" sz="2800" dirty="0"/>
          </a:p>
          <a:p>
            <a:r>
              <a:rPr lang="ru-RU" sz="2800" dirty="0" smtClean="0"/>
              <a:t>формирование </a:t>
            </a:r>
            <a:r>
              <a:rPr lang="ru-RU" sz="2800" dirty="0"/>
              <a:t>творческого </a:t>
            </a:r>
            <a:r>
              <a:rPr lang="ru-RU" sz="2800" dirty="0" smtClean="0">
                <a:hlinkClick r:id="rId2" action="ppaction://hlinkfile"/>
              </a:rPr>
              <a:t>начала.</a:t>
            </a:r>
            <a:endParaRPr lang="ru-RU" sz="2800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81714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7620000" cy="994122"/>
          </a:xfrm>
        </p:spPr>
        <p:txBody>
          <a:bodyPr/>
          <a:lstStyle/>
          <a:p>
            <a:r>
              <a:rPr lang="ru-RU" dirty="0" smtClean="0"/>
              <a:t>Упражнения на дыхание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7859216" cy="5060032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ru-RU" sz="2800" dirty="0" smtClean="0"/>
              <a:t>«</a:t>
            </a:r>
            <a:r>
              <a:rPr lang="ru-RU" sz="2800" dirty="0"/>
              <a:t>Д</a:t>
            </a:r>
            <a:r>
              <a:rPr lang="ru-RU" sz="2800" dirty="0" smtClean="0"/>
              <a:t>ыхательная гимнастика» А</a:t>
            </a:r>
            <a:r>
              <a:rPr lang="ru-RU" sz="2800" dirty="0"/>
              <a:t>. Н. </a:t>
            </a:r>
            <a:r>
              <a:rPr lang="ru-RU" sz="2800" dirty="0" smtClean="0"/>
              <a:t>Стрельниковой.</a:t>
            </a:r>
          </a:p>
          <a:p>
            <a:pPr marL="114300" indent="0">
              <a:buNone/>
            </a:pPr>
            <a:r>
              <a:rPr lang="ru-RU" sz="2400" b="1" dirty="0" smtClean="0"/>
              <a:t>Преимущества: </a:t>
            </a:r>
          </a:p>
          <a:p>
            <a:r>
              <a:rPr lang="ru-RU" sz="2600" dirty="0" smtClean="0"/>
              <a:t>восстанавливает нарушенное носовое дыхание;</a:t>
            </a:r>
          </a:p>
          <a:p>
            <a:r>
              <a:rPr lang="ru-RU" sz="2600" dirty="0" smtClean="0"/>
              <a:t>положительно </a:t>
            </a:r>
            <a:r>
              <a:rPr lang="ru-RU" sz="2600" dirty="0"/>
              <a:t>влияет на обменные процессы, играющие важную роль в </a:t>
            </a:r>
            <a:r>
              <a:rPr lang="ru-RU" sz="2600" dirty="0" smtClean="0"/>
              <a:t>кровоснабжении;</a:t>
            </a:r>
            <a:endParaRPr lang="ru-RU" sz="2600" dirty="0"/>
          </a:p>
          <a:p>
            <a:r>
              <a:rPr lang="ru-RU" sz="2600" dirty="0" smtClean="0"/>
              <a:t>налаживает </a:t>
            </a:r>
            <a:r>
              <a:rPr lang="ru-RU" sz="2600" dirty="0"/>
              <a:t>нарушенные функции сердечно-сосудистой системы, укрепляет весь аппарат кровообращения;</a:t>
            </a:r>
          </a:p>
          <a:p>
            <a:r>
              <a:rPr lang="ru-RU" sz="2600" dirty="0" smtClean="0"/>
              <a:t>повышает </a:t>
            </a:r>
            <a:r>
              <a:rPr lang="ru-RU" sz="2600" dirty="0"/>
              <a:t>общую сопротивляемость организма, его тонус, улучшает нервно-психическое состояние.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974587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980728"/>
            <a:ext cx="7620000" cy="4800600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ru-RU" sz="3600" b="1" dirty="0" smtClean="0"/>
              <a:t>  Противопоказания</a:t>
            </a:r>
            <a:r>
              <a:rPr lang="ru-RU" sz="3600" dirty="0" smtClean="0"/>
              <a:t> </a:t>
            </a:r>
          </a:p>
          <a:p>
            <a:r>
              <a:rPr lang="ru-RU" sz="3200" dirty="0" smtClean="0"/>
              <a:t>высокое артериальное давление; </a:t>
            </a:r>
          </a:p>
          <a:p>
            <a:r>
              <a:rPr lang="ru-RU" sz="3200" dirty="0" smtClean="0"/>
              <a:t>высокая степень близорукости;</a:t>
            </a:r>
          </a:p>
          <a:p>
            <a:r>
              <a:rPr lang="ru-RU" sz="3200" dirty="0"/>
              <a:t>г</a:t>
            </a:r>
            <a:r>
              <a:rPr lang="ru-RU" sz="3200" dirty="0" smtClean="0"/>
              <a:t>лаукома; </a:t>
            </a:r>
          </a:p>
          <a:p>
            <a:r>
              <a:rPr lang="ru-RU" sz="3200" dirty="0" smtClean="0"/>
              <a:t>сердечная недостаточность;</a:t>
            </a:r>
          </a:p>
          <a:p>
            <a:r>
              <a:rPr lang="ru-RU" sz="3200" dirty="0" smtClean="0"/>
              <a:t>плохое </a:t>
            </a:r>
            <a:r>
              <a:rPr lang="ru-RU" sz="3200" dirty="0" smtClean="0">
                <a:hlinkClick r:id="rId2" action="ppaction://hlinkfile"/>
              </a:rPr>
              <a:t>самочувствие.</a:t>
            </a:r>
            <a:endParaRPr lang="ru-RU" sz="3200" dirty="0" smtClean="0"/>
          </a:p>
          <a:p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452599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7787208" cy="936104"/>
          </a:xfrm>
        </p:spPr>
        <p:txBody>
          <a:bodyPr/>
          <a:lstStyle/>
          <a:p>
            <a:r>
              <a:rPr lang="ru-RU" sz="3800" dirty="0" smtClean="0"/>
              <a:t> Пластическое интонирование </a:t>
            </a:r>
            <a:endParaRPr lang="ru-RU" sz="3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052736"/>
            <a:ext cx="7620000" cy="5060032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ru-RU" sz="2800" dirty="0"/>
              <a:t>познание музыки через жест, движение, превращение процесса восприятия музыки из пассивной формы работы (слушание) в </a:t>
            </a:r>
            <a:r>
              <a:rPr lang="ru-RU" sz="2800" dirty="0" smtClean="0"/>
              <a:t>активную.</a:t>
            </a:r>
          </a:p>
          <a:p>
            <a:pPr marL="114300" indent="0">
              <a:buNone/>
            </a:pPr>
            <a:r>
              <a:rPr lang="ru-RU" sz="2800" b="1" dirty="0" smtClean="0"/>
              <a:t>Психологическая:  </a:t>
            </a:r>
            <a:r>
              <a:rPr lang="ru-RU" sz="2800" dirty="0"/>
              <a:t>«музыка – часть меня, я – часть музыки</a:t>
            </a:r>
            <a:r>
              <a:rPr lang="ru-RU" sz="2800" dirty="0" smtClean="0"/>
              <a:t>»</a:t>
            </a:r>
          </a:p>
          <a:p>
            <a:pPr marL="114300" indent="0">
              <a:buNone/>
            </a:pPr>
            <a:r>
              <a:rPr lang="ru-RU" sz="2800" b="1" dirty="0" smtClean="0"/>
              <a:t>Образовательная</a:t>
            </a:r>
            <a:r>
              <a:rPr lang="ru-RU" sz="2800" b="1" dirty="0"/>
              <a:t>: </a:t>
            </a:r>
            <a:r>
              <a:rPr lang="ru-RU" sz="2800" dirty="0" smtClean="0"/>
              <a:t>зрительно демонстрирует сложные </a:t>
            </a:r>
            <a:r>
              <a:rPr lang="ru-RU" sz="2800" dirty="0"/>
              <a:t>музыкальные понятия, не разрушая процесса восприятия музыкального </a:t>
            </a:r>
            <a:r>
              <a:rPr lang="ru-RU" sz="2800" dirty="0">
                <a:hlinkClick r:id="rId2" action="ppaction://hlinkfile"/>
              </a:rPr>
              <a:t>произведения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841851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dirty="0" smtClean="0"/>
              <a:t>Артикуляционная гимнастика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/>
              <a:t>В </a:t>
            </a:r>
            <a:r>
              <a:rPr lang="ru-RU" sz="2800" dirty="0" smtClean="0"/>
              <a:t>основе - практические </a:t>
            </a:r>
            <a:r>
              <a:rPr lang="ru-RU" sz="2800" dirty="0"/>
              <a:t>и </a:t>
            </a:r>
            <a:r>
              <a:rPr lang="ru-RU" sz="2800" dirty="0" smtClean="0"/>
              <a:t>методические рекомендации </a:t>
            </a:r>
            <a:r>
              <a:rPr lang="ru-RU" sz="2800" dirty="0"/>
              <a:t>известного педагога-исследователя </a:t>
            </a:r>
            <a:r>
              <a:rPr lang="ru-RU" sz="2800" dirty="0" err="1"/>
              <a:t>В.В.Емельянова</a:t>
            </a:r>
            <a:r>
              <a:rPr lang="ru-RU" sz="2800" dirty="0"/>
              <a:t>. </a:t>
            </a:r>
            <a:endParaRPr lang="ru-RU" sz="2800" dirty="0" smtClean="0"/>
          </a:p>
          <a:p>
            <a:r>
              <a:rPr lang="ru-RU" sz="2800" dirty="0" smtClean="0"/>
              <a:t>Цель </a:t>
            </a:r>
            <a:r>
              <a:rPr lang="ru-RU" sz="2800" dirty="0"/>
              <a:t>артикуляционной </a:t>
            </a:r>
            <a:r>
              <a:rPr lang="ru-RU" sz="2800" dirty="0" smtClean="0"/>
              <a:t>гимнастики:</a:t>
            </a:r>
          </a:p>
          <a:p>
            <a:r>
              <a:rPr lang="ru-RU" sz="2800" dirty="0" smtClean="0"/>
              <a:t>подготовить </a:t>
            </a:r>
            <a:r>
              <a:rPr lang="ru-RU" sz="2800" dirty="0"/>
              <a:t>голоса детей к </a:t>
            </a:r>
            <a:r>
              <a:rPr lang="ru-RU" sz="2800" dirty="0" smtClean="0"/>
              <a:t>пению -  </a:t>
            </a:r>
            <a:r>
              <a:rPr lang="ru-RU" sz="2800" dirty="0"/>
              <a:t>«разогреть» мышцы речевого и дыхательного аппарата, </a:t>
            </a:r>
            <a:r>
              <a:rPr lang="ru-RU" sz="2800" dirty="0" smtClean="0"/>
              <a:t>сделать </a:t>
            </a:r>
            <a:r>
              <a:rPr lang="ru-RU" sz="2800" dirty="0"/>
              <a:t>обучение легким, понятным и </a:t>
            </a:r>
            <a:r>
              <a:rPr lang="ru-RU" sz="2800" dirty="0">
                <a:hlinkClick r:id="rId2" action="ppaction://hlinkfile"/>
              </a:rPr>
              <a:t>привлекательным. </a:t>
            </a:r>
            <a:endParaRPr lang="ru-RU" sz="2800" dirty="0" smtClean="0"/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558949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седство">
  <a:themeElements>
    <a:clrScheme name="Соседство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Стандартная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оседство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556</TotalTime>
  <Words>387</Words>
  <Application>Microsoft Office PowerPoint</Application>
  <PresentationFormat>Экран (4:3)</PresentationFormat>
  <Paragraphs>49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Соседство</vt:lpstr>
      <vt:lpstr>Виды  двигательной  активности  как  элемент  здоровьесберегающей технологии  на  уроках  музыки  в начальной  школе. </vt:lpstr>
      <vt:lpstr>Презентация PowerPoint</vt:lpstr>
      <vt:lpstr>Музыка как здоровьесберегающий фактор</vt:lpstr>
      <vt:lpstr>Эвритмическая гимнастика </vt:lpstr>
      <vt:lpstr>Задачи:</vt:lpstr>
      <vt:lpstr>Упражнения на дыхание</vt:lpstr>
      <vt:lpstr>Презентация PowerPoint</vt:lpstr>
      <vt:lpstr> Пластическое интонирование </vt:lpstr>
      <vt:lpstr>Артикуляционная гимнастика</vt:lpstr>
      <vt:lpstr>Инсценирование песни </vt:lpstr>
      <vt:lpstr>Игра на детских музыкальных инструментах</vt:lpstr>
      <vt:lpstr>Виды активной деятельности -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Виды  двигательной  активности  как  элемент  здоровьесберегающей технологии  на  уроках  музыки  в начальной  школе. </dc:title>
  <dc:creator>User</dc:creator>
  <cp:lastModifiedBy>User</cp:lastModifiedBy>
  <cp:revision>18</cp:revision>
  <dcterms:created xsi:type="dcterms:W3CDTF">2015-02-05T10:30:37Z</dcterms:created>
  <dcterms:modified xsi:type="dcterms:W3CDTF">2015-11-11T06:26:27Z</dcterms:modified>
</cp:coreProperties>
</file>