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3C16A-968F-4EAD-B2C9-3CDD486C6F1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E9031-BDB0-40D6-880F-FD1831685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E9031-BDB0-40D6-880F-FD18316853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509C-D86D-4AA0-826F-370E6B57F406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E5E4-E82B-4ACB-BA4E-34225DB6E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proxy12.media.online.ua/uol/r3-02d1777cb7/5431d5ad15bc5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proxy12.media.online.ua/uol/r3-02d1777cb7/5431d5ad15bc5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proxy12.media.online.ua/uol/r3-02d1777cb7/5431d5ad15bc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000108"/>
            <a:ext cx="5764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Урок-викторина по теме: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Пользователь\Desktop\Снимок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857916" cy="3169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к уроку литературное чтение 3 класс, УМК «Школа России»</a:t>
            </a:r>
            <a:endParaRPr lang="ru-RU" dirty="0"/>
          </a:p>
        </p:txBody>
      </p:sp>
      <p:pic>
        <p:nvPicPr>
          <p:cNvPr id="2050" name="Picture 2" descr="D:\Pictures\рисунки\0_9b90c_4fffe9b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1928806" cy="192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357166"/>
            <a:ext cx="4355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285860"/>
            <a:ext cx="7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ТЕСТ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85926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1</a:t>
            </a:r>
            <a:r>
              <a:rPr lang="ru-RU" sz="2000" b="1" dirty="0">
                <a:solidFill>
                  <a:srgbClr val="6B3305"/>
                </a:solidFill>
              </a:rPr>
              <a:t>. Кто автор стихотворения «Воробей»?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 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. Блок    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Саша Черный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С.А. Есенин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г)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А. С. Пушкин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928934"/>
            <a:ext cx="7457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2</a:t>
            </a:r>
            <a:r>
              <a:rPr lang="ru-RU" sz="2000" b="1" dirty="0">
                <a:solidFill>
                  <a:srgbClr val="6B3305"/>
                </a:solidFill>
              </a:rPr>
              <a:t>. Какое из приведенных стихотворений написал А.А. Блок?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«Ветхая избушка»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«Черемуха»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«Воробей»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«Что ты тискаешь утенка?..»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643446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3</a:t>
            </a:r>
            <a:r>
              <a:rPr lang="ru-RU" sz="2000" b="1" dirty="0" smtClean="0">
                <a:solidFill>
                  <a:srgbClr val="6B3305"/>
                </a:solidFill>
              </a:rPr>
              <a:t>. </a:t>
            </a:r>
            <a:r>
              <a:rPr lang="ru-RU" sz="2000" b="1" dirty="0">
                <a:solidFill>
                  <a:srgbClr val="6B3305"/>
                </a:solidFill>
              </a:rPr>
              <a:t>Из какого произведения приведенные строчки?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Вдруг запрыгала вбок глупым скоком,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Вниз на землю глядит она боком ...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а)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«Черемуха»  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«Сны»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б)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«Ворона»                           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«Что ты тискаешь утёнка?» 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00562" y="2428868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85918" y="3571876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43042" y="621508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4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5</a:t>
            </a:r>
            <a:r>
              <a:rPr lang="ru-RU" sz="2000" b="1" dirty="0" smtClean="0">
                <a:solidFill>
                  <a:srgbClr val="6B3305"/>
                </a:solidFill>
              </a:rPr>
              <a:t>. </a:t>
            </a:r>
            <a:r>
              <a:rPr lang="ru-RU" sz="2000" b="1" dirty="0">
                <a:solidFill>
                  <a:srgbClr val="6B3305"/>
                </a:solidFill>
              </a:rPr>
              <a:t>Найдите «лишнее» произведение</a:t>
            </a:r>
            <a:r>
              <a:rPr lang="ru-RU" dirty="0">
                <a:solidFill>
                  <a:srgbClr val="6B3305"/>
                </a:solidFill>
              </a:rPr>
              <a:t>.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«Что ты тискаешь утенка?..»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«Слон»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«Воробей»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«Ворона»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643446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6</a:t>
            </a:r>
            <a:r>
              <a:rPr lang="ru-RU" sz="2000" b="1" dirty="0" smtClean="0">
                <a:solidFill>
                  <a:srgbClr val="6B3305"/>
                </a:solidFill>
              </a:rPr>
              <a:t>. </a:t>
            </a:r>
            <a:r>
              <a:rPr lang="ru-RU" sz="2000" b="1" dirty="0">
                <a:solidFill>
                  <a:srgbClr val="6B3305"/>
                </a:solidFill>
              </a:rPr>
              <a:t>В каком произведении рассказывается о зимних забавах?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А.А. Блок, «Сны»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А.А. Блок, «Ветхая избушка»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Саша Черный, «Слон»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С.А. Есенин, «Черемуха»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071546"/>
            <a:ext cx="4014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4</a:t>
            </a:r>
            <a:r>
              <a:rPr lang="ru-RU" sz="2000" b="1" dirty="0" smtClean="0">
                <a:solidFill>
                  <a:srgbClr val="6B3305"/>
                </a:solidFill>
              </a:rPr>
              <a:t>. </a:t>
            </a:r>
            <a:r>
              <a:rPr lang="ru-RU" sz="2000" b="1" dirty="0">
                <a:solidFill>
                  <a:srgbClr val="6B3305"/>
                </a:solidFill>
              </a:rPr>
              <a:t>Как зовут Блока?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Александр Алексеевич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Алексей Александрович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Александр Александрович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Алексей Алексеевич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428604"/>
            <a:ext cx="7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ТЕСТ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71604" y="2357430"/>
            <a:ext cx="307183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71604" y="442913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71604" y="5572140"/>
            <a:ext cx="335758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00438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9. </a:t>
            </a:r>
            <a:r>
              <a:rPr lang="ru-RU" sz="2000" b="1" dirty="0">
                <a:solidFill>
                  <a:srgbClr val="6B3305"/>
                </a:solidFill>
              </a:rPr>
              <a:t>Как зовут Есенина?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1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) Сергей Алексеевич             3) Сергей Александрович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2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) Алексей Сергеевич             4) Александр Сергеевич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4643446"/>
            <a:ext cx="6215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10.Как </a:t>
            </a:r>
            <a:r>
              <a:rPr lang="ru-RU" sz="2000" b="1" dirty="0">
                <a:solidFill>
                  <a:srgbClr val="6B3305"/>
                </a:solidFill>
              </a:rPr>
              <a:t>вы понимаете значение слова «ветхий»?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а) весенний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б)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деревянный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в)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дряхлый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г)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соломенный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42886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8. </a:t>
            </a:r>
            <a:r>
              <a:rPr lang="ru-RU" sz="2000" b="1" dirty="0">
                <a:solidFill>
                  <a:srgbClr val="6B3305"/>
                </a:solidFill>
              </a:rPr>
              <a:t>Какое из стихотворений принадлежит перу С.А. </a:t>
            </a:r>
            <a:r>
              <a:rPr lang="ru-RU" sz="2000" b="1" dirty="0" smtClean="0">
                <a:solidFill>
                  <a:srgbClr val="6B3305"/>
                </a:solidFill>
              </a:rPr>
              <a:t>Есенина?</a:t>
            </a:r>
            <a:endParaRPr lang="ru-RU" sz="2000" b="1" dirty="0">
              <a:solidFill>
                <a:srgbClr val="6B3305"/>
              </a:solidFill>
            </a:endParaRPr>
          </a:p>
          <a:p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smtClean="0">
                <a:solidFill>
                  <a:srgbClr val="0000CC"/>
                </a:solidFill>
              </a:rPr>
              <a:t>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) «Черемуха» 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3) «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Ворона»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2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) «Слон»                                4) «Ветхая избушка»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857232"/>
            <a:ext cx="6075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7</a:t>
            </a:r>
            <a:r>
              <a:rPr lang="ru-RU" sz="2000" b="1" dirty="0" smtClean="0">
                <a:solidFill>
                  <a:srgbClr val="6B3305"/>
                </a:solidFill>
              </a:rPr>
              <a:t>. </a:t>
            </a:r>
            <a:r>
              <a:rPr lang="ru-RU" sz="2000" b="1" dirty="0">
                <a:solidFill>
                  <a:srgbClr val="6B3305"/>
                </a:solidFill>
              </a:rPr>
              <a:t>Из какого произведения приведенные строчки?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Луч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лампадки, как 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тумане,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Раз-два, раз-два, раз!..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а)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«Черемуха»                     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«Сны»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б)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«Ворона»                           г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)«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Ворона»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2" y="428604"/>
            <a:ext cx="79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ТЕСТ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43438" y="207167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5918" y="3071810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57752" y="4143380"/>
            <a:ext cx="25717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14480" y="5857892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641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достижений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1357298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КРИТЕРИИ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143116"/>
            <a:ext cx="2782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баллов  – «5»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7-9 баллов – «4»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5-6 баллов – «3»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4071942"/>
            <a:ext cx="66967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dirty="0" smtClean="0">
                <a:solidFill>
                  <a:srgbClr val="D60093"/>
                </a:solidFill>
              </a:rPr>
              <a:t>Молодцы!</a:t>
            </a:r>
            <a:endParaRPr lang="ru-RU" sz="8800" dirty="0">
              <a:solidFill>
                <a:srgbClr val="D60093"/>
              </a:solidFill>
            </a:endParaRPr>
          </a:p>
        </p:txBody>
      </p:sp>
      <p:pic>
        <p:nvPicPr>
          <p:cNvPr id="1026" name="Picture 2" descr="D:\Pictures\рисунки\0_941f7_cbdea21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85852" y="4500570"/>
            <a:ext cx="1214446" cy="173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7787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С.В.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Кутявина.Поурочные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разработки по литературному чтению 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УМК Л.Ф. Климановой и др. («Школа России») 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://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www.yandex.ru/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картинки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00042"/>
            <a:ext cx="301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Использованная литература.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8"/>
            <a:ext cx="7286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Повторить и обобщить изученный материал;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развивать умения ориентироваться в прочитанных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произведениях и анализировать их;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проверить полученные при изучении раздела знания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учащихся;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развивать творческие способности, речь, память,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мышление.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71480"/>
            <a:ext cx="2732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572008"/>
            <a:ext cx="6572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чащихся будут учиться отвечать на поставленные вопросы по теме раздела; работать самостоятельно и в группе; оценивать свои достижения.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857628"/>
            <a:ext cx="5964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Планируемые результаты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52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Вспомни авторов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2071702" cy="279871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c8d0bf7396b784da4ac3c7b07caf2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3182"/>
            <a:ext cx="2065075" cy="2786082"/>
          </a:xfrm>
          <a:prstGeom prst="rect">
            <a:avLst/>
          </a:prstGeom>
          <a:noFill/>
        </p:spPr>
      </p:pic>
      <p:pic>
        <p:nvPicPr>
          <p:cNvPr id="7" name="Picture 2" descr="http://proxy12.media.online.ua/uol/r3-02d1777cb7/5431d5ad15bc5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8"/>
          <a:stretch>
            <a:fillRect/>
          </a:stretch>
        </p:blipFill>
        <p:spPr bwMode="auto">
          <a:xfrm>
            <a:off x="6357950" y="1571612"/>
            <a:ext cx="2147406" cy="277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1538" y="15716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64318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760" y="15716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429132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C0000"/>
                </a:solidFill>
              </a:rPr>
              <a:t>Александр Александрович Блок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42926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C0000"/>
                </a:solidFill>
              </a:rPr>
              <a:t>Сергей Александрович Есенин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429132"/>
            <a:ext cx="2643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C0000"/>
                </a:solidFill>
              </a:rPr>
              <a:t>Саша Чёрный</a:t>
            </a:r>
          </a:p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CC0000"/>
                </a:solidFill>
              </a:rPr>
              <a:t>(</a:t>
            </a:r>
            <a:r>
              <a:rPr lang="ru-RU" sz="2000" b="1" i="1" dirty="0" smtClean="0">
                <a:solidFill>
                  <a:srgbClr val="CC0000"/>
                </a:solidFill>
              </a:rPr>
              <a:t>Александр Михайлович Гликберг</a:t>
            </a:r>
            <a:r>
              <a:rPr lang="ru-RU" sz="2000" b="1" dirty="0" smtClean="0">
                <a:solidFill>
                  <a:srgbClr val="CC0000"/>
                </a:solidFill>
              </a:rPr>
              <a:t>)</a:t>
            </a:r>
            <a:endParaRPr lang="ru-RU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357166"/>
            <a:ext cx="3173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214422"/>
            <a:ext cx="405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Соединить автора и произведение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071678"/>
            <a:ext cx="2643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«Ветхая избушка»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«Слон»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«Черёмуха»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«Воробей»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«Сны»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«Ворона»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«Что ты тискаешь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утёнка?»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1110498" cy="1500198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esktop\c8d0bf7396b784da4ac3c7b07caf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357562"/>
            <a:ext cx="1111963" cy="1500198"/>
          </a:xfrm>
          <a:prstGeom prst="rect">
            <a:avLst/>
          </a:prstGeom>
          <a:noFill/>
        </p:spPr>
      </p:pic>
      <p:pic>
        <p:nvPicPr>
          <p:cNvPr id="8" name="Picture 2" descr="http://proxy12.media.online.ua/uol/r3-02d1777cb7/5431d5ad15bc5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8"/>
          <a:stretch>
            <a:fillRect/>
          </a:stretch>
        </p:blipFill>
        <p:spPr bwMode="auto">
          <a:xfrm>
            <a:off x="1500166" y="5000636"/>
            <a:ext cx="1106418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786050" y="2357430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643174" y="2857496"/>
            <a:ext cx="2786082" cy="2786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14612" y="3286124"/>
            <a:ext cx="271464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43174" y="3714752"/>
            <a:ext cx="2857520" cy="200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86050" y="2571744"/>
            <a:ext cx="2643206" cy="164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86050" y="2714620"/>
            <a:ext cx="2714644" cy="1928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643174" y="5143512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28604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Из какого произведения строки?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285860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1.  Подружись со мной, пичужка,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Будем вместе в доме жить.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357430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Бежит, струится </a:t>
            </a:r>
            <a:r>
              <a:rPr lang="ru-RU" sz="2400" b="1" dirty="0" smtClean="0"/>
              <a:t>маленький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/>
              <a:t>Серебряный ручей</a:t>
            </a:r>
            <a:r>
              <a:rPr lang="ru-RU" sz="20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357562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Лапы мальчика не шутки</a:t>
            </a:r>
            <a:r>
              <a:rPr lang="ru-RU" sz="2400" b="1" dirty="0" smtClean="0"/>
              <a:t>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/>
              <a:t>Чуть притиснешь и капут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35769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Внукам </a:t>
            </a:r>
            <a:r>
              <a:rPr lang="ru-RU" sz="2400" b="1" dirty="0"/>
              <a:t>– </a:t>
            </a:r>
            <a:r>
              <a:rPr lang="ru-RU" sz="2400" b="1" dirty="0" smtClean="0"/>
              <a:t>шалунишкам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/>
              <a:t>По колено </a:t>
            </a:r>
            <a:r>
              <a:rPr lang="ru-RU" sz="2400" b="1" dirty="0" smtClean="0"/>
              <a:t>снег.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357826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 Луч </a:t>
            </a:r>
            <a:r>
              <a:rPr lang="ru-RU" sz="2400" b="1" dirty="0"/>
              <a:t>зелёный, луч лампадки,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Я </a:t>
            </a:r>
            <a:r>
              <a:rPr lang="ru-RU" sz="2400" b="1" dirty="0"/>
              <a:t>тебя люблю!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000240"/>
            <a:ext cx="322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(Саша Чёрный «Воробей»)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000372"/>
            <a:ext cx="3186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(С.А. Есенин «Черёмуха»)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786190"/>
            <a:ext cx="358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(Саша Чёрный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ты тискаешь утёнка»)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000636"/>
            <a:ext cx="370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(А. А. Блок «Ветхая избушка»)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585789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(А. А. Блок «Сны»)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142984"/>
            <a:ext cx="6642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 поэзии С. Есенина много </a:t>
            </a:r>
            <a:r>
              <a:rPr lang="ru-RU" sz="2000" b="1" i="1" dirty="0" smtClean="0"/>
              <a:t> </a:t>
            </a:r>
            <a:r>
              <a:rPr lang="ru-RU" sz="2000" b="1" i="1" u="sng" dirty="0"/>
              <a:t>«серебряных»</a:t>
            </a:r>
            <a:r>
              <a:rPr lang="ru-RU" sz="2000" b="1" i="1" dirty="0"/>
              <a:t> </a:t>
            </a:r>
            <a:r>
              <a:rPr lang="ru-RU" sz="2000" b="1" i="1" dirty="0" smtClean="0"/>
              <a:t>слов.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Вставьте их на месте пропущенных слов.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85728"/>
            <a:ext cx="610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С. А. Есенина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57174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Кругом роса медвяная 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Сползает по коре. 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Под нею зелень пряная 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Сияет в...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57174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Ночь. Вокруг тишина.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Ручеек лишь журчит.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Своим блеском луна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Все вокруг...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2578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А заря, лениво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Обходя кругом,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Обсыпает ветки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Новым...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714884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Улыбнулись сонные березки,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Растрепали шелковые косы.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Шелестят зеленые сережки,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И горят... </a:t>
            </a:r>
            <a:r>
              <a:rPr lang="ru-RU" sz="2000" b="1" dirty="0" smtClean="0">
                <a:solidFill>
                  <a:srgbClr val="6B3305"/>
                </a:solidFill>
              </a:rPr>
              <a:t>	</a:t>
            </a:r>
            <a:r>
              <a:rPr lang="ru-RU" sz="2000" b="1" dirty="0">
                <a:solidFill>
                  <a:srgbClr val="6B3305"/>
                </a:solidFill>
              </a:rPr>
              <a:t> </a:t>
            </a:r>
            <a:r>
              <a:rPr lang="ru-RU" sz="2000" b="1" dirty="0" smtClean="0">
                <a:solidFill>
                  <a:srgbClr val="6B3305"/>
                </a:solidFill>
              </a:rPr>
              <a:t>            росы.</a:t>
            </a:r>
            <a:endParaRPr lang="ru-RU" sz="2000" b="1" dirty="0">
              <a:solidFill>
                <a:srgbClr val="6B330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286124"/>
            <a:ext cx="164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серебре.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429264"/>
            <a:ext cx="153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серебром.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286124"/>
            <a:ext cx="17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серебрит.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429264"/>
            <a:ext cx="219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серебряные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D:\Мои документы\МОИ РИСУНКИ\деревья\0_c15de_606afe1d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1948747" cy="17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pisateli_20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2" b="7701"/>
          <a:stretch>
            <a:fillRect/>
          </a:stretch>
        </p:blipFill>
        <p:spPr bwMode="auto">
          <a:xfrm flipH="1">
            <a:off x="1214412" y="1071546"/>
            <a:ext cx="1315963" cy="15001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85728"/>
            <a:ext cx="5503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А. А. Блока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B3305"/>
                </a:solidFill>
              </a:rPr>
              <a:t>И уж так-то ворона довольна,</a:t>
            </a:r>
          </a:p>
          <a:p>
            <a:r>
              <a:rPr lang="ru-RU" sz="2400" b="1" dirty="0">
                <a:solidFill>
                  <a:srgbClr val="6B3305"/>
                </a:solidFill>
              </a:rPr>
              <a:t>Что весна, и дышать ей... </a:t>
            </a:r>
          </a:p>
        </p:txBody>
      </p:sp>
      <p:pic>
        <p:nvPicPr>
          <p:cNvPr id="5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142984"/>
            <a:ext cx="1285884" cy="1737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3143248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B3305"/>
                </a:solidFill>
              </a:rPr>
              <a:t>Бегают, смеются,</a:t>
            </a:r>
            <a:br>
              <a:rPr lang="ru-RU" sz="2400" b="1" dirty="0">
                <a:solidFill>
                  <a:srgbClr val="6B3305"/>
                </a:solidFill>
              </a:rPr>
            </a:br>
            <a:r>
              <a:rPr lang="ru-RU" sz="2400" b="1" dirty="0">
                <a:solidFill>
                  <a:srgbClr val="6B3305"/>
                </a:solidFill>
              </a:rPr>
              <a:t>Лепят снежный дом,</a:t>
            </a:r>
            <a:br>
              <a:rPr lang="ru-RU" sz="2400" b="1" dirty="0">
                <a:solidFill>
                  <a:srgbClr val="6B3305"/>
                </a:solidFill>
              </a:rPr>
            </a:br>
            <a:r>
              <a:rPr lang="ru-RU" sz="2400" b="1" dirty="0">
                <a:solidFill>
                  <a:srgbClr val="6B3305"/>
                </a:solidFill>
              </a:rPr>
              <a:t>Звонко раздаются</a:t>
            </a:r>
            <a:br>
              <a:rPr lang="ru-RU" sz="2400" b="1" dirty="0">
                <a:solidFill>
                  <a:srgbClr val="6B3305"/>
                </a:solidFill>
              </a:rPr>
            </a:br>
            <a:r>
              <a:rPr lang="ru-RU" sz="2400" b="1" dirty="0">
                <a:solidFill>
                  <a:srgbClr val="6B3305"/>
                </a:solidFill>
              </a:rPr>
              <a:t>Голоса </a:t>
            </a:r>
            <a:r>
              <a:rPr lang="ru-RU" sz="2400" b="1" dirty="0" smtClean="0">
                <a:solidFill>
                  <a:srgbClr val="6B3305"/>
                </a:solidFill>
              </a:rPr>
              <a:t>...</a:t>
            </a:r>
            <a:endParaRPr lang="ru-RU" sz="2400" b="1" dirty="0">
              <a:solidFill>
                <a:srgbClr val="6B330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857760"/>
            <a:ext cx="5009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B3305"/>
                </a:solidFill>
              </a:rPr>
              <a:t>С кем там бьется конник </a:t>
            </a:r>
            <a:r>
              <a:rPr lang="ru-RU" sz="2400" b="1" dirty="0" smtClean="0">
                <a:solidFill>
                  <a:srgbClr val="6B3305"/>
                </a:solidFill>
              </a:rPr>
              <a:t>гневный,</a:t>
            </a:r>
            <a:endParaRPr lang="ru-RU" sz="2400" b="1" dirty="0">
              <a:solidFill>
                <a:srgbClr val="6B3305"/>
              </a:solidFill>
            </a:endParaRPr>
          </a:p>
          <a:p>
            <a:r>
              <a:rPr lang="ru-RU" sz="2400" b="1" dirty="0" smtClean="0">
                <a:solidFill>
                  <a:srgbClr val="6B3305"/>
                </a:solidFill>
              </a:rPr>
              <a:t>Бьется </a:t>
            </a:r>
            <a:r>
              <a:rPr lang="ru-RU" sz="2400" b="1" dirty="0">
                <a:solidFill>
                  <a:srgbClr val="6B3305"/>
                </a:solidFill>
              </a:rPr>
              <a:t>семь ночей?</a:t>
            </a:r>
            <a:br>
              <a:rPr lang="ru-RU" sz="2400" b="1" dirty="0">
                <a:solidFill>
                  <a:srgbClr val="6B3305"/>
                </a:solidFill>
              </a:rPr>
            </a:br>
            <a:r>
              <a:rPr lang="ru-RU" sz="2400" b="1" dirty="0">
                <a:solidFill>
                  <a:srgbClr val="6B3305"/>
                </a:solidFill>
              </a:rPr>
              <a:t>На седьмую - над царевной</a:t>
            </a:r>
            <a:br>
              <a:rPr lang="ru-RU" sz="2400" b="1" dirty="0">
                <a:solidFill>
                  <a:srgbClr val="6B3305"/>
                </a:solidFill>
              </a:rPr>
            </a:br>
            <a:r>
              <a:rPr lang="ru-RU" sz="2400" b="1" dirty="0" smtClean="0">
                <a:solidFill>
                  <a:srgbClr val="6B3305"/>
                </a:solidFill>
              </a:rPr>
              <a:t>Светлый </a:t>
            </a:r>
            <a:r>
              <a:rPr lang="ru-RU" sz="2400" b="1" dirty="0">
                <a:solidFill>
                  <a:srgbClr val="6B3305"/>
                </a:solidFill>
              </a:rPr>
              <a:t>круг </a:t>
            </a:r>
            <a:r>
              <a:rPr lang="ru-RU" sz="2400" b="1" dirty="0" smtClean="0">
                <a:solidFill>
                  <a:srgbClr val="6B3305"/>
                </a:solidFill>
              </a:rPr>
              <a:t>...</a:t>
            </a:r>
            <a:endParaRPr lang="ru-RU" sz="2400" b="1" dirty="0">
              <a:solidFill>
                <a:srgbClr val="6B3305"/>
              </a:solidFill>
            </a:endParaRPr>
          </a:p>
        </p:txBody>
      </p:sp>
      <p:pic>
        <p:nvPicPr>
          <p:cNvPr id="8" name="Picture 7" descr="D:\Мои документы\МОИ РИСУНКИ\ДЕТИ\люди дети\0_94ba0_baaffd2e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1607340" cy="14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Мои документы\МОИ РИСУНКИ\Птицы\bird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500174"/>
            <a:ext cx="1082546" cy="8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72264" y="2428868"/>
            <a:ext cx="2286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привольно.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4214818"/>
            <a:ext cx="2286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кругом.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5929330"/>
            <a:ext cx="2286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лучей.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107154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Прочитайте  отрывки из произведений А. Блока.</a:t>
            </a:r>
          </a:p>
          <a:p>
            <a:r>
              <a:rPr lang="ru-RU" sz="2000" b="1" i="1" dirty="0" smtClean="0"/>
              <a:t> Найдите рифму.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85728"/>
            <a:ext cx="643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Саши Чёрного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214422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стихотворениях Саши Чёрного очень много вопросов.  Какое слово должно стоять перед вопросительным знаком?</a:t>
            </a:r>
            <a:endParaRPr lang="ru-RU" sz="2000" b="1" i="1" dirty="0"/>
          </a:p>
        </p:txBody>
      </p:sp>
      <p:pic>
        <p:nvPicPr>
          <p:cNvPr id="5" name="Picture 2" descr="http://proxy12.media.online.ua/uol/r3-02d1777cb7/5431d5ad15bc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8"/>
          <a:stretch>
            <a:fillRect/>
          </a:stretch>
        </p:blipFill>
        <p:spPr bwMode="auto">
          <a:xfrm flipH="1">
            <a:off x="1285852" y="1142984"/>
            <a:ext cx="1357322" cy="17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1538" y="4000504"/>
            <a:ext cx="3950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Ты представь такую штуку, —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Если б толстый бегемот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Захотел с тобой от скуки</a:t>
            </a:r>
          </a:p>
          <a:p>
            <a:r>
              <a:rPr lang="ru-RU" sz="2000" b="1" dirty="0">
                <a:solidFill>
                  <a:srgbClr val="6B3305"/>
                </a:solidFill>
              </a:rPr>
              <a:t>Поиграть бы в свой</a:t>
            </a:r>
            <a:r>
              <a:rPr lang="ru-RU" sz="2000" b="1" dirty="0" smtClean="0">
                <a:solidFill>
                  <a:srgbClr val="6B3305"/>
                </a:solidFill>
              </a:rPr>
              <a:t>...	        ?</a:t>
            </a:r>
            <a:endParaRPr lang="ru-RU" sz="2000" b="1" dirty="0">
              <a:solidFill>
                <a:srgbClr val="6B330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500306"/>
            <a:ext cx="3938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B3305"/>
                </a:solidFill>
              </a:rPr>
              <a:t>Прыгай, прыгай, я не трону -</a:t>
            </a:r>
            <a:br>
              <a:rPr lang="ru-RU" sz="2000" b="1" dirty="0">
                <a:solidFill>
                  <a:srgbClr val="6B3305"/>
                </a:solidFill>
              </a:rPr>
            </a:br>
            <a:r>
              <a:rPr lang="ru-RU" sz="2000" b="1" dirty="0">
                <a:solidFill>
                  <a:srgbClr val="6B3305"/>
                </a:solidFill>
              </a:rPr>
              <a:t>Видишь, хлебца накрошил...</a:t>
            </a:r>
            <a:br>
              <a:rPr lang="ru-RU" sz="2000" b="1" dirty="0">
                <a:solidFill>
                  <a:srgbClr val="6B3305"/>
                </a:solidFill>
              </a:rPr>
            </a:br>
            <a:r>
              <a:rPr lang="ru-RU" sz="2000" b="1" dirty="0">
                <a:solidFill>
                  <a:srgbClr val="6B3305"/>
                </a:solidFill>
              </a:rPr>
              <a:t>Двинь-ка клювом в бок ворону,</a:t>
            </a:r>
            <a:br>
              <a:rPr lang="ru-RU" sz="2000" b="1" dirty="0">
                <a:solidFill>
                  <a:srgbClr val="6B3305"/>
                </a:solidFill>
              </a:rPr>
            </a:br>
            <a:r>
              <a:rPr lang="ru-RU" sz="2000" b="1" dirty="0">
                <a:solidFill>
                  <a:srgbClr val="6B3305"/>
                </a:solidFill>
              </a:rPr>
              <a:t>Кто её сюда </a:t>
            </a:r>
            <a:r>
              <a:rPr lang="ru-RU" sz="2000" b="1" dirty="0" smtClean="0">
                <a:solidFill>
                  <a:srgbClr val="6B3305"/>
                </a:solidFill>
              </a:rPr>
              <a:t>…                  ?</a:t>
            </a:r>
            <a:endParaRPr lang="ru-RU" sz="2000" b="1" dirty="0">
              <a:solidFill>
                <a:srgbClr val="6B330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5572140"/>
            <a:ext cx="5119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B3305"/>
                </a:solidFill>
              </a:rPr>
              <a:t>Слоник</a:t>
            </a:r>
            <a:r>
              <a:rPr lang="ru-RU" sz="2000" b="1" dirty="0">
                <a:solidFill>
                  <a:srgbClr val="6B3305"/>
                </a:solidFill>
              </a:rPr>
              <a:t>, слоник, настоящий слон живой,</a:t>
            </a:r>
            <a:br>
              <a:rPr lang="ru-RU" sz="2000" b="1" dirty="0">
                <a:solidFill>
                  <a:srgbClr val="6B3305"/>
                </a:solidFill>
              </a:rPr>
            </a:br>
            <a:r>
              <a:rPr lang="ru-RU" sz="2000" b="1" dirty="0">
                <a:solidFill>
                  <a:srgbClr val="6B3305"/>
                </a:solidFill>
              </a:rPr>
              <a:t>— Отчего ты всё </a:t>
            </a:r>
            <a:r>
              <a:rPr lang="ru-RU" sz="2000" b="1" dirty="0" smtClean="0">
                <a:solidFill>
                  <a:srgbClr val="6B3305"/>
                </a:solidFill>
              </a:rPr>
              <a:t>качаешь…                   ?</a:t>
            </a:r>
            <a:endParaRPr lang="ru-RU" sz="2000" b="1" dirty="0">
              <a:solidFill>
                <a:srgbClr val="6B330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3357562"/>
            <a:ext cx="19288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просил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485776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черёд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57864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головой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5" descr="D:\Мои документы\МОИ РИСУНКИ\зверюшки\93954659_large_436264_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786190"/>
            <a:ext cx="1466260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85728"/>
            <a:ext cx="6449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Выразительное чтение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00108"/>
            <a:ext cx="7578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Восстановите строчки стихотворений.</a:t>
            </a:r>
          </a:p>
          <a:p>
            <a:pPr algn="ctr"/>
            <a:r>
              <a:rPr lang="ru-RU" sz="2000" b="1" i="1" dirty="0" smtClean="0"/>
              <a:t> Прочитайте  стихотворение  выразительно. Можно наизусть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85926"/>
            <a:ext cx="772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B3305"/>
                </a:solidFill>
              </a:rPr>
              <a:t>Идет</a:t>
            </a:r>
            <a:r>
              <a:rPr lang="ru-RU" sz="2400" b="1" dirty="0">
                <a:solidFill>
                  <a:srgbClr val="6B3305"/>
                </a:solidFill>
              </a:rPr>
              <a:t>, пруд, в, утенка, ты, утке, пусть, </a:t>
            </a:r>
            <a:r>
              <a:rPr lang="ru-RU" sz="2400" b="1" dirty="0" smtClean="0">
                <a:solidFill>
                  <a:srgbClr val="6B3305"/>
                </a:solidFill>
              </a:rPr>
              <a:t>купаться</a:t>
            </a:r>
            <a:r>
              <a:rPr lang="ru-RU" sz="2400" b="1" dirty="0">
                <a:solidFill>
                  <a:srgbClr val="6B3305"/>
                </a:solidFill>
              </a:rPr>
              <a:t>, снеси, 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000372"/>
            <a:ext cx="7231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B3305"/>
                </a:solidFill>
              </a:rPr>
              <a:t>Между</a:t>
            </a:r>
            <a:r>
              <a:rPr lang="ru-RU" sz="2400" b="1" dirty="0">
                <a:solidFill>
                  <a:srgbClr val="6B3305"/>
                </a:solidFill>
              </a:rPr>
              <a:t>, </a:t>
            </a:r>
            <a:r>
              <a:rPr lang="ru-RU" sz="2400" b="1" dirty="0" smtClean="0">
                <a:solidFill>
                  <a:srgbClr val="6B3305"/>
                </a:solidFill>
              </a:rPr>
              <a:t> у</a:t>
            </a:r>
            <a:r>
              <a:rPr lang="ru-RU" sz="2400" b="1" dirty="0">
                <a:solidFill>
                  <a:srgbClr val="6B3305"/>
                </a:solidFill>
              </a:rPr>
              <a:t>, проталинки, в, </a:t>
            </a:r>
            <a:r>
              <a:rPr lang="ru-RU" sz="2400" b="1" dirty="0" smtClean="0">
                <a:solidFill>
                  <a:srgbClr val="6B3305"/>
                </a:solidFill>
              </a:rPr>
              <a:t> траве</a:t>
            </a:r>
            <a:r>
              <a:rPr lang="ru-RU" sz="2400" b="1" dirty="0">
                <a:solidFill>
                  <a:srgbClr val="6B3305"/>
                </a:solidFill>
              </a:rPr>
              <a:t>, корней, а, рядом.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000504"/>
            <a:ext cx="766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B3305"/>
                </a:solidFill>
              </a:rPr>
              <a:t>Серою</a:t>
            </a:r>
            <a:r>
              <a:rPr lang="ru-RU" sz="2400" b="1" dirty="0">
                <a:solidFill>
                  <a:srgbClr val="6B3305"/>
                </a:solidFill>
              </a:rPr>
              <a:t>, под, белеет, что, травкой, лавкой, желтеют, вон, под, </a:t>
            </a:r>
            <a:r>
              <a:rPr lang="ru-RU" sz="2400" b="1" dirty="0" smtClean="0">
                <a:solidFill>
                  <a:srgbClr val="6B3305"/>
                </a:solidFill>
              </a:rPr>
              <a:t>нежною</a:t>
            </a:r>
            <a:r>
              <a:rPr lang="ru-RU" sz="2400" b="1" dirty="0">
                <a:solidFill>
                  <a:srgbClr val="6B3305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143512"/>
            <a:ext cx="6999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B3305"/>
                </a:solidFill>
              </a:rPr>
              <a:t>Не</a:t>
            </a:r>
            <a:r>
              <a:rPr lang="ru-RU" sz="2400" b="1" dirty="0">
                <a:solidFill>
                  <a:srgbClr val="6B3305"/>
                </a:solidFill>
              </a:rPr>
              <a:t>, будешь, и, нянчить, мыть, теперь, качать, ты, можешь, его, и, </a:t>
            </a:r>
            <a:r>
              <a:rPr lang="ru-RU" sz="2400" b="1" dirty="0" smtClean="0">
                <a:solidFill>
                  <a:srgbClr val="6B3305"/>
                </a:solidFill>
              </a:rPr>
              <a:t>лизать</a:t>
            </a:r>
            <a:r>
              <a:rPr lang="ru-RU" sz="2400" b="1" dirty="0">
                <a:solidFill>
                  <a:srgbClr val="6B3305"/>
                </a:solidFill>
              </a:rPr>
              <a:t>, головой.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0496" y="2214554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58082" y="2214554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00364" y="2214554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86776" y="2214554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72000" y="2214554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43702" y="3429000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72330" y="342900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85984" y="3429000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43174" y="3429000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43504" y="2357430"/>
            <a:ext cx="276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снеси утёнка к утке,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идёт купаться в пруд.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2422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рядом у проталинки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траве между корней….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857620" y="4429132"/>
            <a:ext cx="428628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857488" y="442913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143108" y="4429132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785918" y="478632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429124" y="442913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72066" y="4500570"/>
            <a:ext cx="3266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белеет под нежною травкой?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Вон желтеют под серою лавкой.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14414" y="5929330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429124" y="557214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500298" y="5929330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786050" y="5572140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143240" y="5572140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000364" y="5929330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357554" y="592933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00628" y="5929330"/>
            <a:ext cx="39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Можешь мыть его, и нянчить, и лизать …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не будешь головой теперь качать.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9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991</Words>
  <Application>Microsoft Office PowerPoint</Application>
  <PresentationFormat>Экран (4:3)</PresentationFormat>
  <Paragraphs>172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 Худолеева</cp:lastModifiedBy>
  <cp:revision>33</cp:revision>
  <dcterms:created xsi:type="dcterms:W3CDTF">2020-02-08T05:30:17Z</dcterms:created>
  <dcterms:modified xsi:type="dcterms:W3CDTF">2025-02-16T15:10:43Z</dcterms:modified>
</cp:coreProperties>
</file>