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B6E34773-3F59-4955-8D64-2B2F7322394F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14.2.25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FF5CC62-8A62-434D-819D-80ADB71BD47A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10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B2CCD591-E447-4478-B0C0-540433F987C4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14.2.25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8131276-3E71-4BF0-A27C-914CBBFB2845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5800" y="1500120"/>
            <a:ext cx="7772040" cy="20998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5400" spc="-1" strike="noStrike">
                <a:solidFill>
                  <a:srgbClr val="00b050"/>
                </a:solidFill>
                <a:latin typeface="Segoe Script"/>
              </a:rPr>
              <a:t>Сложносочиненное предложение</a:t>
            </a:r>
            <a:endParaRPr b="0" lang="ru-RU" sz="5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371600" y="3886200"/>
            <a:ext cx="6400440" cy="26143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92d050"/>
                </a:solidFill>
                <a:latin typeface="Segoe Script"/>
              </a:rPr>
              <a:t>Урок русского языка </a:t>
            </a: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92d050"/>
                </a:solidFill>
                <a:latin typeface="Segoe Script"/>
              </a:rPr>
              <a:t>в 9 классе</a:t>
            </a: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</a:pP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274680"/>
            <a:ext cx="8229240" cy="1537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3000"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457200" y="642960"/>
            <a:ext cx="8229240" cy="5482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3000"/>
          </a:bodyPr>
          <a:p>
            <a:pPr marL="343080" indent="-342720" algn="ctr">
              <a:lnSpc>
                <a:spcPct val="100000"/>
              </a:lnSpc>
              <a:spcBef>
                <a:spcPts val="1599"/>
              </a:spcBef>
            </a:pPr>
            <a:r>
              <a:rPr b="1" i="1" lang="ru-RU" sz="3200" spc="-1" strike="noStrike">
                <a:solidFill>
                  <a:srgbClr val="00b050"/>
                </a:solidFill>
                <a:latin typeface="Calibri"/>
              </a:rPr>
              <a:t>В приведённых ниже предложениях пронумерованы все запятые. Выпишите цифру(ы), обозначающую(ие) запятую(ые) между частями сложного предложения, связанными сочинительной связью.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1. Денег у нас было мало,(1) и мы купили то,(2) что смогли. Всё выбирал хозяин,(3) и мне оставалось только удивляться,(4) зачем,(5) например,(6) нужны два десятка белых бумажных скатертей. 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2. В сыроватой низине нашли несколько листьев ландыша с красной, (1) как пуговица, (2) завязью. Ландыши и завязь мы сорвали и выбросили, (3) но их длинные корни забрали: их можно было посадить в горшок с землей, (4) поливать теплой водой, (5) и тогда бы в январе вырос настоящий цветок ландыша.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3. Он любит читать детективы, (1) и я ему купила целых два тома. Он будет такой довольный! – прозвенел в вагоне счастливый девичий голос и смех. – А бабушке… Мы завтра будем на практике, (2) там рядом хороший магазин для диабетиков. Я уже всё разглядела. Бабушка болеет, (3) а ей тоже хочется вкусненького.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4. Вдруг вспыхивает солнечный луч, (1) и Сережка забывает, (2) что минуту назад он был физиком. Темнеют вдалеке стены Кремля, (3) и их охраняет на высоком берегу стрелец Сыроежкин.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2060"/>
                </a:solidFill>
                <a:latin typeface="Calibri"/>
              </a:rPr>
              <a:t>Вспомним 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00b050"/>
                </a:solidFill>
                <a:latin typeface="Segoe Script"/>
              </a:rPr>
              <a:t>Сложные предложения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CustomShape 3"/>
          <p:cNvSpPr/>
          <p:nvPr/>
        </p:nvSpPr>
        <p:spPr>
          <a:xfrm>
            <a:off x="1115640" y="2349000"/>
            <a:ext cx="2592000" cy="1367640"/>
          </a:xfrm>
          <a:prstGeom prst="flowChartDocument">
            <a:avLst/>
          </a:prstGeom>
          <a:solidFill>
            <a:srgbClr val="92d050"/>
          </a:solidFill>
          <a:ln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2060"/>
                </a:solidFill>
                <a:latin typeface="Calibri"/>
              </a:rPr>
              <a:t>Союзные (части связаны союзами и союзными словами)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5148000" y="2421000"/>
            <a:ext cx="2592000" cy="1367640"/>
          </a:xfrm>
          <a:prstGeom prst="flowChartDocument">
            <a:avLst/>
          </a:prstGeom>
          <a:solidFill>
            <a:srgbClr val="92d050"/>
          </a:solidFill>
          <a:ln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2060"/>
                </a:solidFill>
                <a:latin typeface="Calibri"/>
              </a:rPr>
              <a:t>Бессоюзные (части связаны при помощи интонации)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88" name="CustomShape 5"/>
          <p:cNvSpPr/>
          <p:nvPr/>
        </p:nvSpPr>
        <p:spPr>
          <a:xfrm>
            <a:off x="611640" y="4221000"/>
            <a:ext cx="2664000" cy="1511640"/>
          </a:xfrm>
          <a:prstGeom prst="wedgeRectCallout">
            <a:avLst>
              <a:gd name="adj1" fmla="val -14531"/>
              <a:gd name="adj2" fmla="val -80766"/>
            </a:avLst>
          </a:prstGeom>
          <a:solidFill>
            <a:srgbClr val="92d050"/>
          </a:solidFill>
          <a:ln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2060"/>
                </a:solidFill>
                <a:latin typeface="Calibri"/>
              </a:rPr>
              <a:t>Сложносочиненные (части связаны сочинительными союзами)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89" name="CustomShape 6"/>
          <p:cNvSpPr/>
          <p:nvPr/>
        </p:nvSpPr>
        <p:spPr>
          <a:xfrm>
            <a:off x="3492000" y="4221000"/>
            <a:ext cx="2592000" cy="1511640"/>
          </a:xfrm>
          <a:prstGeom prst="wedgeRectCallout">
            <a:avLst>
              <a:gd name="adj1" fmla="val -46076"/>
              <a:gd name="adj2" fmla="val -89883"/>
            </a:avLst>
          </a:prstGeom>
          <a:solidFill>
            <a:srgbClr val="92d050"/>
          </a:solidFill>
          <a:ln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2060"/>
                </a:solidFill>
                <a:latin typeface="Calibri"/>
              </a:rPr>
              <a:t>Сложноподчиненные (части связаны подчинительными союзами и союзными словами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1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18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 additive="repl">
                                        <p:cTn id="23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 additive="repl">
                                        <p:cTn id="28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2060"/>
                </a:solidFill>
                <a:latin typeface="Calibri"/>
              </a:rPr>
              <a:t>Подумай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ru-RU" sz="3200" spc="-1" strike="noStrike">
                <a:solidFill>
                  <a:srgbClr val="00b050"/>
                </a:solidFill>
                <a:latin typeface="Calibri"/>
              </a:rPr>
              <a:t>Солнце уже пряталось, и на поляне растянулись вечерние тени.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92d050"/>
              </a:buClr>
              <a:buFont typeface="Arial"/>
              <a:buChar char="-"/>
            </a:pPr>
            <a:r>
              <a:rPr b="1" lang="ru-RU" sz="2800" spc="-1" strike="noStrike">
                <a:solidFill>
                  <a:srgbClr val="92d050"/>
                </a:solidFill>
                <a:latin typeface="Calibri"/>
              </a:rPr>
              <a:t>Какое это предложение по количеству грамматических основ? 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92d050"/>
              </a:buClr>
              <a:buFont typeface="Arial"/>
              <a:buChar char="-"/>
            </a:pPr>
            <a:r>
              <a:rPr b="1" lang="ru-RU" sz="2800" spc="-1" strike="noStrike">
                <a:solidFill>
                  <a:srgbClr val="92d050"/>
                </a:solidFill>
                <a:latin typeface="Calibri"/>
              </a:rPr>
              <a:t>Каким союзом связаны части сложного предложения? 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92d050"/>
              </a:buClr>
              <a:buFont typeface="Arial"/>
              <a:buChar char="-"/>
            </a:pPr>
            <a:r>
              <a:rPr b="1" lang="ru-RU" sz="2800" spc="-1" strike="noStrike">
                <a:solidFill>
                  <a:srgbClr val="92d050"/>
                </a:solidFill>
                <a:latin typeface="Calibri"/>
              </a:rPr>
              <a:t> 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357120" y="2071800"/>
            <a:ext cx="1571400" cy="70920"/>
          </a:xfrm>
          <a:prstGeom prst="mathMinus">
            <a:avLst>
              <a:gd name="adj1" fmla="val 2352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CustomShape 4"/>
          <p:cNvSpPr/>
          <p:nvPr/>
        </p:nvSpPr>
        <p:spPr>
          <a:xfrm>
            <a:off x="2428920" y="2071800"/>
            <a:ext cx="2142720" cy="45360"/>
          </a:xfrm>
          <a:prstGeom prst="mathMinus">
            <a:avLst>
              <a:gd name="adj1" fmla="val 2352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4" name="CustomShape 5"/>
          <p:cNvSpPr/>
          <p:nvPr/>
        </p:nvSpPr>
        <p:spPr>
          <a:xfrm>
            <a:off x="2428920" y="2143080"/>
            <a:ext cx="2142720" cy="45360"/>
          </a:xfrm>
          <a:prstGeom prst="mathMinus">
            <a:avLst>
              <a:gd name="adj1" fmla="val 2352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CustomShape 6"/>
          <p:cNvSpPr/>
          <p:nvPr/>
        </p:nvSpPr>
        <p:spPr>
          <a:xfrm>
            <a:off x="4643280" y="2571840"/>
            <a:ext cx="1213920" cy="45360"/>
          </a:xfrm>
          <a:prstGeom prst="mathMinus">
            <a:avLst>
              <a:gd name="adj1" fmla="val 2352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CustomShape 7"/>
          <p:cNvSpPr/>
          <p:nvPr/>
        </p:nvSpPr>
        <p:spPr>
          <a:xfrm>
            <a:off x="642960" y="2571840"/>
            <a:ext cx="2642760" cy="45360"/>
          </a:xfrm>
          <a:prstGeom prst="mathMinus">
            <a:avLst>
              <a:gd name="adj1" fmla="val 2352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CustomShape 8"/>
          <p:cNvSpPr/>
          <p:nvPr/>
        </p:nvSpPr>
        <p:spPr>
          <a:xfrm>
            <a:off x="642960" y="2643120"/>
            <a:ext cx="2642760" cy="45360"/>
          </a:xfrm>
          <a:prstGeom prst="mathMinus">
            <a:avLst>
              <a:gd name="adj1" fmla="val 2352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" dur="indefinite" restart="never" nodeType="tmRoot">
          <p:childTnLst>
            <p:seq>
              <p:cTn id="30" dur="indefinite" nodeType="mainSeq">
                <p:childTnLst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3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4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4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5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5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65" dur="5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70" dur="500"/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75" dur="500"/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2060"/>
                </a:solidFill>
                <a:latin typeface="Calibri"/>
              </a:rPr>
              <a:t>Запомни! 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57200" y="1412640"/>
            <a:ext cx="8229240" cy="4713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ru-RU" sz="3200" spc="-1" strike="noStrike">
                <a:solidFill>
                  <a:srgbClr val="00b050"/>
                </a:solidFill>
                <a:latin typeface="Calibri"/>
              </a:rPr>
              <a:t>Сложносочиненное предложение – это такое сложное предложение, части которого связаны сочинительными союзами.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002060"/>
                </a:solidFill>
                <a:latin typeface="Calibri"/>
              </a:rPr>
              <a:t>Пример: </a:t>
            </a:r>
            <a:r>
              <a:rPr b="0" lang="ru-RU" sz="3200" spc="-1" strike="noStrike">
                <a:solidFill>
                  <a:srgbClr val="00b050"/>
                </a:solidFill>
                <a:latin typeface="Calibri"/>
              </a:rPr>
              <a:t>Небо было пасмурно, но дождя не было.  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2060"/>
                </a:solidFill>
                <a:latin typeface="Calibri"/>
              </a:rPr>
              <a:t>По союзам и по значению ССП делятся на 3 группы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01" name="Table 2"/>
          <p:cNvGraphicFramePr/>
          <p:nvPr/>
        </p:nvGraphicFramePr>
        <p:xfrm>
          <a:off x="457200" y="1600200"/>
          <a:ext cx="8229240" cy="452484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20617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2060"/>
                          </a:solidFill>
                          <a:latin typeface="Calibri"/>
                        </a:rPr>
                        <a:t>Сложносочиненные предложения с соединительными союзами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2060"/>
                          </a:solidFill>
                          <a:latin typeface="Calibri"/>
                        </a:rPr>
                        <a:t>Сложносочиненные предложения с разделительными союзами</a:t>
                      </a:r>
                      <a:endParaRPr b="0" lang="ru-RU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2060"/>
                          </a:solidFill>
                          <a:latin typeface="Calibri"/>
                        </a:rPr>
                        <a:t>Сложносочиненные предложения с противительными союзами</a:t>
                      </a:r>
                      <a:endParaRPr b="0" lang="ru-RU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14810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b050"/>
                          </a:solidFill>
                          <a:latin typeface="Times New Roman"/>
                        </a:rPr>
                        <a:t>и, да (в значении и),          не только...но и, также, тоже, и…и, ни…ни, как…так и</a:t>
                      </a:r>
                      <a:endParaRPr b="0" lang="ru-R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b050"/>
                          </a:solidFill>
                          <a:latin typeface="Times New Roman"/>
                        </a:rPr>
                        <a:t>или, или…или, либо, либо…либо, то…то,           то ли…то ли, не то…не то</a:t>
                      </a:r>
                      <a:endParaRPr b="0" lang="ru-R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b050"/>
                          </a:solidFill>
                          <a:latin typeface="Times New Roman"/>
                        </a:rPr>
                        <a:t>а, да (в значении но), но, зато, однако, однако же, всё же</a:t>
                      </a:r>
                      <a:endParaRPr b="0" lang="ru-RU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e4bd"/>
                    </a:solidFill>
                  </a:tcPr>
                </a:tc>
              </a:tr>
              <a:tr h="9820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2060"/>
                          </a:solidFill>
                          <a:latin typeface="Calibri"/>
                        </a:rPr>
                        <a:t>Воздух дышит весенним ароматом, и вся природа оживляется.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2060"/>
                          </a:solidFill>
                          <a:latin typeface="Calibri"/>
                        </a:rPr>
                        <a:t>Будет очень жарко, или разразится гроза. 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2060"/>
                          </a:solidFill>
                          <a:latin typeface="Calibri"/>
                        </a:rPr>
                        <a:t>Красота приглядится, а ум пригодится.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7933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274680"/>
            <a:ext cx="8229240" cy="10108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39000"/>
          </a:bodyPr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2060"/>
                </a:solidFill>
                <a:latin typeface="Calibri"/>
              </a:rPr>
              <a:t>Знаки препинания в сложносочиненном предложении 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457200" y="1357200"/>
            <a:ext cx="8229240" cy="4768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ctr">
              <a:lnSpc>
                <a:spcPct val="100000"/>
              </a:lnSpc>
              <a:spcBef>
                <a:spcPts val="720"/>
              </a:spcBef>
            </a:pPr>
            <a:r>
              <a:rPr b="1" lang="ru-RU" sz="3600" spc="-1" strike="noStrike" u="sng">
                <a:solidFill>
                  <a:srgbClr val="00b050"/>
                </a:solidFill>
                <a:uFillTx/>
                <a:latin typeface="Calibri"/>
              </a:rPr>
              <a:t>Запятая ставится </a:t>
            </a:r>
            <a:endParaRPr b="0" lang="ru-RU" sz="36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b050"/>
              </a:buClr>
              <a:buFont typeface="Arial"/>
              <a:buAutoNum type="arabicPeriod"/>
            </a:pPr>
            <a:r>
              <a:rPr b="1" lang="ru-RU" sz="2800" spc="-1" strike="noStrike">
                <a:solidFill>
                  <a:srgbClr val="00b050"/>
                </a:solidFill>
                <a:latin typeface="Calibri"/>
              </a:rPr>
              <a:t>Перед одиночным союзом: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</a:pPr>
            <a:r>
              <a:rPr b="1" lang="ru-RU" sz="2800" spc="-1" strike="noStrike">
                <a:solidFill>
                  <a:srgbClr val="0070c0"/>
                </a:solidFill>
                <a:latin typeface="Calibri"/>
              </a:rPr>
              <a:t>Солнце село,</a:t>
            </a:r>
            <a:r>
              <a:rPr b="1" lang="ru-RU" sz="2800" spc="-1" strike="noStrike">
                <a:solidFill>
                  <a:srgbClr val="ff0000"/>
                </a:solidFill>
                <a:latin typeface="Calibri"/>
              </a:rPr>
              <a:t> и </a:t>
            </a:r>
            <a:r>
              <a:rPr b="1" lang="ru-RU" sz="2800" spc="-1" strike="noStrike">
                <a:solidFill>
                  <a:srgbClr val="0070c0"/>
                </a:solidFill>
                <a:latin typeface="Calibri"/>
              </a:rPr>
              <a:t>мне уже пора было идти домой.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</a:pPr>
            <a:r>
              <a:rPr b="1" lang="ru-RU" sz="2800" spc="-1" strike="noStrike">
                <a:solidFill>
                  <a:srgbClr val="00b050"/>
                </a:solidFill>
                <a:latin typeface="Calibri"/>
              </a:rPr>
              <a:t>2. Перед второй и последующими частями при повторяющихся союзах: 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</a:pPr>
            <a:r>
              <a:rPr b="1" lang="ru-RU" sz="2800" spc="-1" strike="noStrike">
                <a:solidFill>
                  <a:srgbClr val="ff0000"/>
                </a:solidFill>
                <a:latin typeface="Calibri"/>
              </a:rPr>
              <a:t>Или</a:t>
            </a:r>
            <a:r>
              <a:rPr b="1" lang="ru-RU" sz="2800" spc="-1" strike="noStrike">
                <a:solidFill>
                  <a:srgbClr val="0070c0"/>
                </a:solidFill>
                <a:latin typeface="Calibri"/>
              </a:rPr>
              <a:t> он сам разговаривал с кем-нибудь, </a:t>
            </a:r>
            <a:r>
              <a:rPr b="1" lang="ru-RU" sz="2800" spc="-1" strike="noStrike">
                <a:solidFill>
                  <a:srgbClr val="ff0000"/>
                </a:solidFill>
                <a:latin typeface="Calibri"/>
              </a:rPr>
              <a:t>или</a:t>
            </a:r>
            <a:r>
              <a:rPr b="1" lang="ru-RU" sz="2800" spc="-1" strike="noStrike">
                <a:solidFill>
                  <a:srgbClr val="0070c0"/>
                </a:solidFill>
                <a:latin typeface="Calibri"/>
              </a:rPr>
              <a:t> кто-нибудь задавал ему вопросы. 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274680"/>
            <a:ext cx="8229240" cy="6537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457200" y="1143000"/>
            <a:ext cx="8229240" cy="49827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1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 u="sng">
                <a:solidFill>
                  <a:srgbClr val="00b050"/>
                </a:solidFill>
                <a:uFillTx/>
                <a:latin typeface="Calibri"/>
              </a:rPr>
              <a:t>Запятая не ставится, если в сложносочиненном предложении имеются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01"/>
              </a:spcBef>
              <a:buClr>
                <a:srgbClr val="00b050"/>
              </a:buClr>
              <a:buFont typeface="Arial"/>
              <a:buAutoNum type="arabicPeriod"/>
            </a:pPr>
            <a:r>
              <a:rPr b="0" lang="ru-RU" sz="3000" spc="-1" strike="noStrike">
                <a:solidFill>
                  <a:srgbClr val="00b050"/>
                </a:solidFill>
                <a:latin typeface="Calibri"/>
              </a:rPr>
              <a:t>Общий второстепенный член: </a:t>
            </a:r>
            <a:endParaRPr b="0" lang="ru-RU" sz="30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01"/>
              </a:spcBef>
            </a:pPr>
            <a:r>
              <a:rPr b="0" lang="ru-RU" sz="3000" spc="-1" strike="noStrike">
                <a:solidFill>
                  <a:srgbClr val="ff0000"/>
                </a:solidFill>
                <a:latin typeface="Calibri"/>
              </a:rPr>
              <a:t>Вскоре после восхода </a:t>
            </a:r>
            <a:r>
              <a:rPr b="0" lang="ru-RU" sz="3000" spc="-1" strike="noStrike">
                <a:solidFill>
                  <a:srgbClr val="00b0f0"/>
                </a:solidFill>
                <a:latin typeface="Calibri"/>
              </a:rPr>
              <a:t>набежала туча и брызнул короткий дождь. </a:t>
            </a:r>
            <a:endParaRPr b="0" lang="ru-RU" sz="30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01"/>
              </a:spcBef>
            </a:pPr>
            <a:r>
              <a:rPr b="0" lang="ru-RU" sz="3000" spc="-1" strike="noStrike">
                <a:solidFill>
                  <a:srgbClr val="00b050"/>
                </a:solidFill>
                <a:latin typeface="Calibri"/>
              </a:rPr>
              <a:t>2. Общее вводное слово: </a:t>
            </a:r>
            <a:endParaRPr b="0" lang="ru-RU" sz="30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01"/>
              </a:spcBef>
            </a:pPr>
            <a:r>
              <a:rPr b="0" lang="ru-RU" sz="3000" spc="-1" strike="noStrike">
                <a:solidFill>
                  <a:srgbClr val="ff0000"/>
                </a:solidFill>
                <a:latin typeface="Calibri"/>
              </a:rPr>
              <a:t>К счастью, </a:t>
            </a:r>
            <a:r>
              <a:rPr b="0" lang="ru-RU" sz="3000" spc="-1" strike="noStrike">
                <a:solidFill>
                  <a:srgbClr val="00b0f0"/>
                </a:solidFill>
                <a:latin typeface="Calibri"/>
              </a:rPr>
              <a:t>зима была снежной и весна наступила рано.</a:t>
            </a:r>
            <a:endParaRPr b="0" lang="ru-RU" sz="30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01"/>
              </a:spcBef>
            </a:pPr>
            <a:r>
              <a:rPr b="0" lang="ru-RU" sz="3000" spc="-1" strike="noStrike">
                <a:solidFill>
                  <a:srgbClr val="00b050"/>
                </a:solidFill>
                <a:latin typeface="Calibri"/>
              </a:rPr>
              <a:t>3. Общую вопросительную или восклицательную интонацию: </a:t>
            </a:r>
            <a:endParaRPr b="0" lang="ru-RU" sz="30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01"/>
              </a:spcBef>
            </a:pPr>
            <a:r>
              <a:rPr b="0" lang="ru-RU" sz="3000" spc="-1" strike="noStrike">
                <a:solidFill>
                  <a:srgbClr val="00b0f0"/>
                </a:solidFill>
                <a:latin typeface="Calibri"/>
              </a:rPr>
              <a:t>Но </a:t>
            </a:r>
            <a:r>
              <a:rPr b="0" lang="ru-RU" sz="3000" spc="-1" strike="noStrike">
                <a:solidFill>
                  <a:srgbClr val="ff0000"/>
                </a:solidFill>
                <a:latin typeface="Calibri"/>
              </a:rPr>
              <a:t>где</a:t>
            </a:r>
            <a:r>
              <a:rPr b="0" lang="ru-RU" sz="3000" spc="-1" strike="noStrike">
                <a:solidFill>
                  <a:srgbClr val="00b0f0"/>
                </a:solidFill>
                <a:latin typeface="Calibri"/>
              </a:rPr>
              <a:t> мой дом и </a:t>
            </a:r>
            <a:r>
              <a:rPr b="0" lang="ru-RU" sz="3000" spc="-1" strike="noStrike">
                <a:solidFill>
                  <a:srgbClr val="ff0000"/>
                </a:solidFill>
                <a:latin typeface="Calibri"/>
              </a:rPr>
              <a:t>где</a:t>
            </a:r>
            <a:r>
              <a:rPr b="0" lang="ru-RU" sz="3000" spc="-1" strike="noStrike">
                <a:solidFill>
                  <a:srgbClr val="00b0f0"/>
                </a:solidFill>
                <a:latin typeface="Calibri"/>
              </a:rPr>
              <a:t> рассудок мой! </a:t>
            </a:r>
            <a:endParaRPr b="0" lang="ru-RU" sz="30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</a:pPr>
            <a:endParaRPr b="0" lang="ru-RU" sz="30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</a:pPr>
            <a:endParaRPr b="0" lang="ru-RU" sz="3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274680"/>
            <a:ext cx="8229240" cy="7250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3600" spc="-1" strike="noStrike">
                <a:solidFill>
                  <a:srgbClr val="002060"/>
                </a:solidFill>
                <a:latin typeface="Calibri"/>
              </a:rPr>
              <a:t>Выполни задания</a:t>
            </a:r>
            <a:endParaRPr b="0" lang="ru-RU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457200" y="1000080"/>
            <a:ext cx="8229240" cy="51256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6000"/>
          </a:bodyPr>
          <a:p>
            <a:pPr marL="343080" indent="-342720" algn="ctr">
              <a:lnSpc>
                <a:spcPct val="100000"/>
              </a:lnSpc>
              <a:spcBef>
                <a:spcPts val="1599"/>
              </a:spcBef>
            </a:pPr>
            <a:r>
              <a:rPr b="1" i="1" lang="ru-RU" sz="3200" spc="-1" strike="noStrike">
                <a:solidFill>
                  <a:srgbClr val="00b050"/>
                </a:solidFill>
                <a:latin typeface="Calibri"/>
              </a:rPr>
              <a:t>Укажите, где имеются ССП и где – предложения с однородными сказуемыми. Расставьте знаки препинания.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1. Ветерок перебирает пеструю листву и в нем уже чудится осенний шелест и осенняя прохлада.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2. Вот присел я у забора и стал прислушиваться.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3. Солнце село и тусклые тучи висели над тёмной степью.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4. Через полчаса мы сидели дома пили чай и рассказывали давно ожидавшим товарищам свои приключения.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5. Бурлила мутная вода почуяв близкие оковы и вдаль куда-то облака осенний ветер гнал сурово.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6. Оба слишком оживлённо и естественно слушали и говорили и это не понравилось Анне Павловне.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7. Мы стали искать для ночлега горную трещину и вдруг увидали спокойный огонь.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8. Ночью дождь утих и мир оцепенел в покое и сне.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9. Раз гуляя по лесу я чуть-чуть не заблудился но к счастью набрёл на тропу и она привела меня к морю.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274680"/>
            <a:ext cx="8229240" cy="510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64000"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457200" y="857160"/>
            <a:ext cx="8229240" cy="52686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36000"/>
          </a:bodyPr>
          <a:p>
            <a:pPr marL="343080" indent="-342720" algn="ctr">
              <a:lnSpc>
                <a:spcPct val="100000"/>
              </a:lnSpc>
              <a:spcBef>
                <a:spcPts val="1599"/>
              </a:spcBef>
            </a:pPr>
            <a:r>
              <a:rPr b="1" i="1" lang="ru-RU" sz="3200" spc="-1" strike="noStrike">
                <a:solidFill>
                  <a:srgbClr val="00b050"/>
                </a:solidFill>
                <a:latin typeface="Calibri"/>
              </a:rPr>
              <a:t>Укажите ССП, в которых есть общий второстепенный член. Расставьте знаки препинания.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b0f0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1. Справа и слева непролазно лежали вывернутые с корнем ели и сосны и одиноко стояли обгорелые снизу осины.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b0f0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2. Изредка пропоёт комар да ветерок качнёт вершину.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b0f0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3. Асфальт уже высох и только на цветах газонов блестели чистые крупные капли.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b0f0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4. Сверху жарко палило солнце и до раскалённой кабинки невозможно было дотронуться.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b0f0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5. В сентябре лес реже и светлее и птичьи голоса тише.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b0f0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6. Лишь изредка олень пугливый через пустыню пробежит или коней табун игривый молчанье дола возмутит.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b0f0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7. Вдруг в нижнем этаже под балконом заиграла скрипка и запели два нежных голоса.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b0f0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00b0f0"/>
                </a:solidFill>
                <a:latin typeface="Calibri"/>
              </a:rPr>
              <a:t>8. На строительной площадке работал кран и забивали в землю бетонные сваи.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Application>Trio_Office/6.2.8.2$Windows_x86 LibreOffice_project/</Application>
  <Words>874</Words>
  <Paragraphs>69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2014-10-19T07:49:50Z</dcterms:created>
  <dc:creator>1</dc:creator>
  <dc:description/>
  <dc:language>ru-RU</dc:language>
  <cp:lastModifiedBy/>
  <dcterms:modified xsi:type="dcterms:W3CDTF">2025-02-14T08:27:01Z</dcterms:modified>
  <cp:revision>37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10</vt:i4>
  </property>
</Properties>
</file>