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74" r:id="rId4"/>
    <p:sldId id="275" r:id="rId5"/>
    <p:sldId id="277" r:id="rId6"/>
    <p:sldId id="266" r:id="rId7"/>
    <p:sldId id="265" r:id="rId8"/>
    <p:sldId id="260" r:id="rId9"/>
    <p:sldId id="270" r:id="rId10"/>
    <p:sldId id="269" r:id="rId11"/>
    <p:sldId id="271" r:id="rId12"/>
    <p:sldId id="272" r:id="rId13"/>
    <p:sldId id="278" r:id="rId14"/>
    <p:sldId id="273" r:id="rId15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102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Заполнитель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pPr rtl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99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образ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n-US" smtClean="0"/>
              <a:pPr rtl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0935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pPr rtl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214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29949773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01.09.2016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1000125"/>
            <a:ext cx="4230687" cy="965106"/>
          </a:xfrm>
        </p:spPr>
        <p:txBody>
          <a:bodyPr rtlCol="0">
            <a:normAutofit fontScale="90000"/>
          </a:bodyPr>
          <a:lstStyle/>
          <a:p>
            <a:pPr rtl="0"/>
            <a:r>
              <a:rPr lang="ru" sz="6000" b="1" dirty="0">
                <a:solidFill>
                  <a:schemeClr val="tx2"/>
                </a:solidFill>
              </a:rPr>
              <a:t>Тема урока: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1338" y="2050956"/>
            <a:ext cx="10298112" cy="1254219"/>
          </a:xfrm>
        </p:spPr>
        <p:txBody>
          <a:bodyPr rtlCol="0">
            <a:normAutofit/>
          </a:bodyPr>
          <a:lstStyle/>
          <a:p>
            <a:pPr algn="ctr" rtl="0"/>
            <a:r>
              <a:rPr lang="ru" sz="3600" dirty="0"/>
              <a:t>«Табличное умножение и деление. </a:t>
            </a:r>
          </a:p>
          <a:p>
            <a:pPr algn="ctr" rtl="0"/>
            <a:r>
              <a:rPr lang="ru" sz="3600" dirty="0"/>
              <a:t>Умножение числа 2 и на 2»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4361330-EC90-476D-B62D-AF09D126ECBC}"/>
              </a:ext>
            </a:extLst>
          </p:cNvPr>
          <p:cNvSpPr txBox="1"/>
          <p:nvPr/>
        </p:nvSpPr>
        <p:spPr>
          <a:xfrm>
            <a:off x="0" y="6010275"/>
            <a:ext cx="3773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Учитель начальных классов:</a:t>
            </a:r>
          </a:p>
          <a:p>
            <a:r>
              <a:rPr lang="ru-RU" b="1" dirty="0">
                <a:solidFill>
                  <a:schemeClr val="tx2"/>
                </a:solidFill>
              </a:rPr>
              <a:t>Сотникова Елена Александровна</a:t>
            </a:r>
          </a:p>
        </p:txBody>
      </p:sp>
    </p:spTree>
    <p:extLst>
      <p:ext uri="{BB962C8B-B14F-4D97-AF65-F5344CB8AC3E}">
        <p14:creationId xmlns:p14="http://schemas.microsoft.com/office/powerpoint/2010/main" xmlns="" val="35784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729B6A8-D6C5-4DD4-8700-6A38DC28E925}"/>
              </a:ext>
            </a:extLst>
          </p:cNvPr>
          <p:cNvSpPr txBox="1"/>
          <p:nvPr/>
        </p:nvSpPr>
        <p:spPr>
          <a:xfrm>
            <a:off x="2238375" y="1106855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2</a:t>
            </a:r>
            <a:r>
              <a:rPr lang="ru-RU" sz="4000" b="1" dirty="0">
                <a:solidFill>
                  <a:schemeClr val="tx2"/>
                </a:solidFill>
              </a:rPr>
              <a:t> * </a:t>
            </a:r>
            <a:r>
              <a:rPr lang="ru-RU" sz="4000" b="1" dirty="0">
                <a:solidFill>
                  <a:srgbClr val="00B050"/>
                </a:solidFill>
              </a:rPr>
              <a:t>2</a:t>
            </a:r>
            <a:r>
              <a:rPr lang="ru-RU" sz="4000" b="1" dirty="0">
                <a:solidFill>
                  <a:schemeClr val="tx2"/>
                </a:solidFill>
              </a:rPr>
              <a:t> = 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43FC1BD-7DC9-47DB-9556-E292C25419C4}"/>
              </a:ext>
            </a:extLst>
          </p:cNvPr>
          <p:cNvSpPr txBox="1"/>
          <p:nvPr/>
        </p:nvSpPr>
        <p:spPr>
          <a:xfrm>
            <a:off x="2238375" y="1918224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2</a:t>
            </a:r>
            <a:r>
              <a:rPr lang="ru-RU" sz="4000" b="1" dirty="0">
                <a:solidFill>
                  <a:schemeClr val="tx2"/>
                </a:solidFill>
              </a:rPr>
              <a:t> * </a:t>
            </a:r>
            <a:r>
              <a:rPr lang="ru-RU" sz="4000" b="1" dirty="0">
                <a:solidFill>
                  <a:srgbClr val="00B050"/>
                </a:solidFill>
              </a:rPr>
              <a:t>3</a:t>
            </a:r>
            <a:r>
              <a:rPr lang="ru-RU" sz="4000" b="1" dirty="0">
                <a:solidFill>
                  <a:schemeClr val="tx2"/>
                </a:solidFill>
              </a:rPr>
              <a:t> = 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1355FDF-D470-433A-939B-D2567C3A19C6}"/>
              </a:ext>
            </a:extLst>
          </p:cNvPr>
          <p:cNvSpPr txBox="1"/>
          <p:nvPr/>
        </p:nvSpPr>
        <p:spPr>
          <a:xfrm>
            <a:off x="2238375" y="2729593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2</a:t>
            </a:r>
            <a:r>
              <a:rPr lang="ru-RU" sz="4000" b="1" dirty="0">
                <a:solidFill>
                  <a:schemeClr val="tx2"/>
                </a:solidFill>
              </a:rPr>
              <a:t> * </a:t>
            </a:r>
            <a:r>
              <a:rPr lang="ru-RU" sz="4000" b="1" dirty="0">
                <a:solidFill>
                  <a:srgbClr val="00B050"/>
                </a:solidFill>
              </a:rPr>
              <a:t>4</a:t>
            </a:r>
            <a:r>
              <a:rPr lang="ru-RU" sz="4000" b="1" dirty="0">
                <a:solidFill>
                  <a:schemeClr val="tx2"/>
                </a:solidFill>
              </a:rPr>
              <a:t> = 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9DD2711-50B8-4F66-951C-A9C9DEB9AEE4}"/>
              </a:ext>
            </a:extLst>
          </p:cNvPr>
          <p:cNvSpPr txBox="1"/>
          <p:nvPr/>
        </p:nvSpPr>
        <p:spPr>
          <a:xfrm>
            <a:off x="2238375" y="3540962"/>
            <a:ext cx="27146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2</a:t>
            </a:r>
            <a:r>
              <a:rPr lang="ru-RU" sz="4000" b="1" dirty="0">
                <a:solidFill>
                  <a:schemeClr val="tx2"/>
                </a:solidFill>
              </a:rPr>
              <a:t> * </a:t>
            </a:r>
            <a:r>
              <a:rPr lang="ru-RU" sz="4000" b="1" dirty="0">
                <a:solidFill>
                  <a:srgbClr val="00B050"/>
                </a:solidFill>
              </a:rPr>
              <a:t>5</a:t>
            </a:r>
            <a:r>
              <a:rPr lang="ru-RU" sz="4000" b="1" dirty="0">
                <a:solidFill>
                  <a:schemeClr val="tx2"/>
                </a:solidFill>
              </a:rPr>
              <a:t> = 10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8D7BE8E-7D3F-4951-ACE0-A776A17340CD}"/>
              </a:ext>
            </a:extLst>
          </p:cNvPr>
          <p:cNvSpPr txBox="1"/>
          <p:nvPr/>
        </p:nvSpPr>
        <p:spPr>
          <a:xfrm>
            <a:off x="7267575" y="1106855"/>
            <a:ext cx="2867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2</a:t>
            </a:r>
            <a:r>
              <a:rPr lang="ru-RU" sz="4000" b="1" dirty="0">
                <a:solidFill>
                  <a:schemeClr val="tx2"/>
                </a:solidFill>
              </a:rPr>
              <a:t> * </a:t>
            </a:r>
            <a:r>
              <a:rPr lang="ru-RU" sz="4000" b="1" dirty="0">
                <a:solidFill>
                  <a:srgbClr val="00B050"/>
                </a:solidFill>
              </a:rPr>
              <a:t>6</a:t>
            </a:r>
            <a:r>
              <a:rPr lang="ru-RU" sz="4000" b="1" dirty="0">
                <a:solidFill>
                  <a:schemeClr val="tx2"/>
                </a:solidFill>
              </a:rPr>
              <a:t> = 12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47016F5-05AE-470D-ABFD-70162F807E42}"/>
              </a:ext>
            </a:extLst>
          </p:cNvPr>
          <p:cNvSpPr txBox="1"/>
          <p:nvPr/>
        </p:nvSpPr>
        <p:spPr>
          <a:xfrm>
            <a:off x="7267575" y="1895140"/>
            <a:ext cx="27527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2</a:t>
            </a:r>
            <a:r>
              <a:rPr lang="ru-RU" sz="4000" b="1" dirty="0">
                <a:solidFill>
                  <a:schemeClr val="tx2"/>
                </a:solidFill>
              </a:rPr>
              <a:t> * </a:t>
            </a:r>
            <a:r>
              <a:rPr lang="ru-RU" sz="4000" b="1" dirty="0">
                <a:solidFill>
                  <a:srgbClr val="00B050"/>
                </a:solidFill>
              </a:rPr>
              <a:t>7</a:t>
            </a:r>
            <a:r>
              <a:rPr lang="ru-RU" sz="4000" b="1" dirty="0">
                <a:solidFill>
                  <a:schemeClr val="tx2"/>
                </a:solidFill>
              </a:rPr>
              <a:t> = 14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925553B-CE3D-4373-9600-5252E02A6321}"/>
              </a:ext>
            </a:extLst>
          </p:cNvPr>
          <p:cNvSpPr txBox="1"/>
          <p:nvPr/>
        </p:nvSpPr>
        <p:spPr>
          <a:xfrm>
            <a:off x="7267575" y="2705736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2</a:t>
            </a:r>
            <a:r>
              <a:rPr lang="ru-RU" sz="4000" b="1" dirty="0">
                <a:solidFill>
                  <a:schemeClr val="tx2"/>
                </a:solidFill>
              </a:rPr>
              <a:t> * </a:t>
            </a:r>
            <a:r>
              <a:rPr lang="ru-RU" sz="4000" b="1" dirty="0">
                <a:solidFill>
                  <a:srgbClr val="00B050"/>
                </a:solidFill>
              </a:rPr>
              <a:t>8</a:t>
            </a:r>
            <a:r>
              <a:rPr lang="ru-RU" sz="4000" b="1" dirty="0">
                <a:solidFill>
                  <a:schemeClr val="tx2"/>
                </a:solidFill>
              </a:rPr>
              <a:t> = 16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EDA5F62-EC23-4085-8774-DE1E412B482B}"/>
              </a:ext>
            </a:extLst>
          </p:cNvPr>
          <p:cNvSpPr txBox="1"/>
          <p:nvPr/>
        </p:nvSpPr>
        <p:spPr>
          <a:xfrm>
            <a:off x="7267575" y="3540962"/>
            <a:ext cx="2619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2 </a:t>
            </a:r>
            <a:r>
              <a:rPr lang="ru-RU" sz="4000" b="1" dirty="0">
                <a:solidFill>
                  <a:schemeClr val="tx2"/>
                </a:solidFill>
              </a:rPr>
              <a:t>* </a:t>
            </a:r>
            <a:r>
              <a:rPr lang="ru-RU" sz="4000" b="1" dirty="0">
                <a:solidFill>
                  <a:srgbClr val="00B050"/>
                </a:solidFill>
              </a:rPr>
              <a:t>9</a:t>
            </a:r>
            <a:r>
              <a:rPr lang="ru-RU" sz="4000" b="1" dirty="0">
                <a:solidFill>
                  <a:schemeClr val="tx2"/>
                </a:solidFill>
              </a:rPr>
              <a:t> = 18</a:t>
            </a:r>
          </a:p>
        </p:txBody>
      </p:sp>
    </p:spTree>
    <p:extLst>
      <p:ext uri="{BB962C8B-B14F-4D97-AF65-F5344CB8AC3E}">
        <p14:creationId xmlns:p14="http://schemas.microsoft.com/office/powerpoint/2010/main" xmlns="" val="3866169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0BE702D-C3AD-470F-80FC-F1D5F9372D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094" y="347372"/>
            <a:ext cx="2630486" cy="1101247"/>
          </a:xfrm>
        </p:spPr>
        <p:txBody>
          <a:bodyPr>
            <a:normAutofit/>
          </a:bodyPr>
          <a:lstStyle/>
          <a:p>
            <a:r>
              <a:rPr lang="ru-RU" sz="6600" b="1" dirty="0"/>
              <a:t>2 * 4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46E75051-2C83-4897-84F7-915923933BB5}"/>
              </a:ext>
            </a:extLst>
          </p:cNvPr>
          <p:cNvCxnSpPr/>
          <p:nvPr/>
        </p:nvCxnSpPr>
        <p:spPr>
          <a:xfrm>
            <a:off x="996155" y="1276350"/>
            <a:ext cx="30194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63F88F-0056-4C03-B488-A007674FBDD9}"/>
              </a:ext>
            </a:extLst>
          </p:cNvPr>
          <p:cNvSpPr txBox="1"/>
          <p:nvPr/>
        </p:nvSpPr>
        <p:spPr>
          <a:xfrm>
            <a:off x="976709" y="1574413"/>
            <a:ext cx="3896518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tx2"/>
                </a:solidFill>
              </a:rPr>
              <a:t>2 + 2 + 2 + 2 = 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30B3498-15C3-4CF1-9E45-4003E09050D2}"/>
              </a:ext>
            </a:extLst>
          </p:cNvPr>
          <p:cNvSpPr txBox="1"/>
          <p:nvPr/>
        </p:nvSpPr>
        <p:spPr>
          <a:xfrm>
            <a:off x="976707" y="2347912"/>
            <a:ext cx="2981325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tx2"/>
                </a:solidFill>
              </a:rPr>
              <a:t>2 * 4 = 4 * 2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CBA299A-514D-46F8-9AB6-6549D3607199}"/>
              </a:ext>
            </a:extLst>
          </p:cNvPr>
          <p:cNvSpPr txBox="1"/>
          <p:nvPr/>
        </p:nvSpPr>
        <p:spPr>
          <a:xfrm>
            <a:off x="1271983" y="3042025"/>
            <a:ext cx="2200275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4 + 4 = 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025362E-143D-463C-94EF-A3CCB4F8CB9A}"/>
              </a:ext>
            </a:extLst>
          </p:cNvPr>
          <p:cNvSpPr txBox="1"/>
          <p:nvPr/>
        </p:nvSpPr>
        <p:spPr>
          <a:xfrm>
            <a:off x="976707" y="3759075"/>
            <a:ext cx="3896518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tx2"/>
                </a:solidFill>
              </a:rPr>
              <a:t>2 * 4 = 2 * 3 + 2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6C0024F-665C-440A-BDB6-1E75F129DD4F}"/>
              </a:ext>
            </a:extLst>
          </p:cNvPr>
          <p:cNvSpPr txBox="1"/>
          <p:nvPr/>
        </p:nvSpPr>
        <p:spPr>
          <a:xfrm>
            <a:off x="976707" y="4532574"/>
            <a:ext cx="3896518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tx2"/>
                </a:solidFill>
              </a:rPr>
              <a:t> 2 * 4 = 2 * 5 - 2</a:t>
            </a:r>
          </a:p>
        </p:txBody>
      </p:sp>
    </p:spTree>
    <p:extLst>
      <p:ext uri="{BB962C8B-B14F-4D97-AF65-F5344CB8AC3E}">
        <p14:creationId xmlns:p14="http://schemas.microsoft.com/office/powerpoint/2010/main" xmlns="" val="39514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28FC90-E9C6-4AE3-A6AC-41AA5D116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7530" y="900544"/>
            <a:ext cx="3373437" cy="904875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2"/>
                </a:solidFill>
              </a:rPr>
              <a:t>На уроке: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241273A-B429-4D46-839A-893657D2A755}"/>
              </a:ext>
            </a:extLst>
          </p:cNvPr>
          <p:cNvSpPr txBox="1"/>
          <p:nvPr/>
        </p:nvSpPr>
        <p:spPr>
          <a:xfrm>
            <a:off x="3276597" y="1920322"/>
            <a:ext cx="81153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accent2"/>
                </a:solidFill>
              </a:rPr>
              <a:t>Составляли и запоминали таблицу умножения числа 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71834ED-1554-4AA5-90AE-89DE678335AC}"/>
              </a:ext>
            </a:extLst>
          </p:cNvPr>
          <p:cNvSpPr txBox="1"/>
          <p:nvPr/>
        </p:nvSpPr>
        <p:spPr>
          <a:xfrm>
            <a:off x="3276597" y="2913273"/>
            <a:ext cx="673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accent2"/>
                </a:solidFill>
              </a:rPr>
              <a:t>Узнали разные способы решения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1B757CA-EF54-47BA-BBFF-8A0C26DC5864}"/>
              </a:ext>
            </a:extLst>
          </p:cNvPr>
          <p:cNvSpPr txBox="1"/>
          <p:nvPr/>
        </p:nvSpPr>
        <p:spPr>
          <a:xfrm>
            <a:off x="3276599" y="3552081"/>
            <a:ext cx="70104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accent2"/>
                </a:solidFill>
              </a:rPr>
              <a:t>Повторили названия компонентов при умножении</a:t>
            </a:r>
          </a:p>
        </p:txBody>
      </p:sp>
    </p:spTree>
    <p:extLst>
      <p:ext uri="{BB962C8B-B14F-4D97-AF65-F5344CB8AC3E}">
        <p14:creationId xmlns:p14="http://schemas.microsoft.com/office/powerpoint/2010/main" xmlns="" val="3448922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9E2B65-9889-4DDC-B61D-DCA57A178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5681" y="676274"/>
            <a:ext cx="7468393" cy="4562476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2"/>
                </a:solidFill>
              </a:rPr>
              <a:t>Таблица умножения</a:t>
            </a:r>
            <a:br>
              <a:rPr lang="ru-RU" sz="4000" b="1" dirty="0">
                <a:solidFill>
                  <a:schemeClr val="tx2"/>
                </a:solidFill>
              </a:rPr>
            </a:br>
            <a:r>
              <a:rPr lang="ru-RU" sz="4000" b="1" dirty="0">
                <a:solidFill>
                  <a:schemeClr val="tx2"/>
                </a:solidFill>
              </a:rPr>
              <a:t>Достойна уважения!</a:t>
            </a:r>
            <a:br>
              <a:rPr lang="ru-RU" sz="4000" b="1" dirty="0">
                <a:solidFill>
                  <a:schemeClr val="tx2"/>
                </a:solidFill>
              </a:rPr>
            </a:br>
            <a:r>
              <a:rPr lang="ru-RU" sz="4000" b="1" dirty="0">
                <a:solidFill>
                  <a:schemeClr val="tx2"/>
                </a:solidFill>
              </a:rPr>
              <a:t>Она всегда во всем права, </a:t>
            </a:r>
            <a:br>
              <a:rPr lang="ru-RU" sz="4000" b="1" dirty="0">
                <a:solidFill>
                  <a:schemeClr val="tx2"/>
                </a:solidFill>
              </a:rPr>
            </a:br>
            <a:r>
              <a:rPr lang="ru-RU" sz="4000" b="1" dirty="0">
                <a:solidFill>
                  <a:schemeClr val="tx2"/>
                </a:solidFill>
              </a:rPr>
              <a:t>Чтоб ни случилось в мире, -</a:t>
            </a:r>
            <a:br>
              <a:rPr lang="ru-RU" sz="4000" b="1" dirty="0">
                <a:solidFill>
                  <a:schemeClr val="tx2"/>
                </a:solidFill>
              </a:rPr>
            </a:br>
            <a:r>
              <a:rPr lang="ru-RU" sz="4000" b="1" dirty="0">
                <a:solidFill>
                  <a:schemeClr val="tx2"/>
                </a:solidFill>
              </a:rPr>
              <a:t>А сколько будет дважды два?</a:t>
            </a:r>
            <a:br>
              <a:rPr lang="ru-RU" sz="4000" b="1" dirty="0">
                <a:solidFill>
                  <a:schemeClr val="tx2"/>
                </a:solidFill>
              </a:rPr>
            </a:br>
            <a:r>
              <a:rPr lang="ru-RU" sz="4000" b="1" dirty="0">
                <a:solidFill>
                  <a:schemeClr val="tx2"/>
                </a:solidFill>
              </a:rPr>
              <a:t/>
            </a:r>
            <a:br>
              <a:rPr lang="ru-RU" sz="4000" b="1" dirty="0">
                <a:solidFill>
                  <a:schemeClr val="tx2"/>
                </a:solidFill>
              </a:rPr>
            </a:br>
            <a:r>
              <a:rPr lang="ru-RU" sz="4000" b="1" dirty="0">
                <a:solidFill>
                  <a:schemeClr val="tx2"/>
                </a:solidFill>
              </a:rPr>
              <a:t>Не знаете?</a:t>
            </a:r>
            <a:br>
              <a:rPr lang="ru-RU" sz="4000" b="1" dirty="0">
                <a:solidFill>
                  <a:schemeClr val="tx2"/>
                </a:solidFill>
              </a:rPr>
            </a:br>
            <a:r>
              <a:rPr lang="ru-RU" sz="4000" b="1" dirty="0">
                <a:solidFill>
                  <a:schemeClr val="tx2"/>
                </a:solidFill>
              </a:rPr>
              <a:t>По-прежнему четыре!</a:t>
            </a:r>
          </a:p>
        </p:txBody>
      </p:sp>
    </p:spTree>
    <p:extLst>
      <p:ext uri="{BB962C8B-B14F-4D97-AF65-F5344CB8AC3E}">
        <p14:creationId xmlns:p14="http://schemas.microsoft.com/office/powerpoint/2010/main" xmlns="" val="3627006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62D8338-630D-4F86-952D-481F465FB1F4}"/>
              </a:ext>
            </a:extLst>
          </p:cNvPr>
          <p:cNvSpPr txBox="1"/>
          <p:nvPr/>
        </p:nvSpPr>
        <p:spPr>
          <a:xfrm>
            <a:off x="2514600" y="1573026"/>
            <a:ext cx="78676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chemeClr val="accent2"/>
                </a:solidFill>
              </a:rPr>
              <a:t>Удачи в изучении таблицы умножения!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A7A733A-32DC-4E3F-B6F2-5A72BE0686F2}"/>
              </a:ext>
            </a:extLst>
          </p:cNvPr>
          <p:cNvSpPr txBox="1"/>
          <p:nvPr/>
        </p:nvSpPr>
        <p:spPr>
          <a:xfrm>
            <a:off x="51468" y="6064829"/>
            <a:ext cx="3638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Учитель начальных классов:</a:t>
            </a:r>
          </a:p>
          <a:p>
            <a:r>
              <a:rPr lang="ru-RU" b="1" dirty="0"/>
              <a:t>Сотникова Елена Александровна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8ECE194-595D-4B26-A485-40A50C98790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17" t="66877" r="72204" b="8968"/>
          <a:stretch/>
        </p:blipFill>
        <p:spPr>
          <a:xfrm>
            <a:off x="361950" y="1939738"/>
            <a:ext cx="1613568" cy="126066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899815C-B27D-48CD-A008-1798ECF9D9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996" t="36832" r="49841" b="40077"/>
          <a:stretch/>
        </p:blipFill>
        <p:spPr>
          <a:xfrm>
            <a:off x="9982199" y="420499"/>
            <a:ext cx="1590676" cy="132739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805ABADE-FA82-4978-98E2-11272840AE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396" t="36259" r="25400" b="40268"/>
          <a:stretch/>
        </p:blipFill>
        <p:spPr>
          <a:xfrm>
            <a:off x="10277475" y="3265398"/>
            <a:ext cx="1581150" cy="139914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561541B6-5E62-45B1-983F-35FDE12765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035" t="2672" r="26039" b="72137"/>
          <a:stretch/>
        </p:blipFill>
        <p:spPr>
          <a:xfrm>
            <a:off x="2242218" y="146840"/>
            <a:ext cx="1415382" cy="142618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5CF02091-593B-4E68-8FD7-0F5EB61EC3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6262" t="5344" r="2076" b="71426"/>
          <a:stretch/>
        </p:blipFill>
        <p:spPr>
          <a:xfrm>
            <a:off x="7048500" y="3790950"/>
            <a:ext cx="1478591" cy="132739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A789BB55-3ECA-40CB-8501-25EB6C2118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3749" t="68578" r="665" b="7568"/>
          <a:stretch/>
        </p:blipFill>
        <p:spPr>
          <a:xfrm>
            <a:off x="1686758" y="4395445"/>
            <a:ext cx="1500325" cy="1170853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4824A48B-6D15-4F15-BFDF-C8E25C02BD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74" t="1979" r="76262" b="71426"/>
          <a:stretch/>
        </p:blipFill>
        <p:spPr>
          <a:xfrm>
            <a:off x="6221746" y="245633"/>
            <a:ext cx="1264904" cy="1403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6186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5506" y="526376"/>
            <a:ext cx="2820987" cy="724166"/>
          </a:xfrm>
        </p:spPr>
        <p:txBody>
          <a:bodyPr rtlCol="0">
            <a:normAutofit/>
          </a:bodyPr>
          <a:lstStyle/>
          <a:p>
            <a:pPr rtl="0"/>
            <a:r>
              <a:rPr lang="ru" sz="4400" b="1" dirty="0">
                <a:solidFill>
                  <a:schemeClr val="tx2"/>
                </a:solidFill>
              </a:rPr>
              <a:t>На уроке:</a:t>
            </a:r>
            <a:endParaRPr lang="en-US" sz="4400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6450" y="1577904"/>
            <a:ext cx="7526337" cy="1238250"/>
          </a:xfrm>
        </p:spPr>
        <p:txBody>
          <a:bodyPr rtlCol="0">
            <a:normAutofit/>
          </a:bodyPr>
          <a:lstStyle/>
          <a:p>
            <a:pPr rtl="0"/>
            <a:r>
              <a:rPr lang="ru" sz="3200" b="1" dirty="0">
                <a:solidFill>
                  <a:schemeClr val="accent2"/>
                </a:solidFill>
              </a:rPr>
              <a:t>Вспомним как можно заменить сложение умножением;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C82C304-439F-40CC-9911-D9B714B74DFB}"/>
              </a:ext>
            </a:extLst>
          </p:cNvPr>
          <p:cNvSpPr txBox="1"/>
          <p:nvPr/>
        </p:nvSpPr>
        <p:spPr>
          <a:xfrm>
            <a:off x="2076450" y="4248150"/>
            <a:ext cx="6686550" cy="819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9044498-972E-46CC-BF48-865E44F1F153}"/>
              </a:ext>
            </a:extLst>
          </p:cNvPr>
          <p:cNvSpPr txBox="1"/>
          <p:nvPr/>
        </p:nvSpPr>
        <p:spPr>
          <a:xfrm>
            <a:off x="2076450" y="2719521"/>
            <a:ext cx="70580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000" b="1" dirty="0">
                <a:solidFill>
                  <a:schemeClr val="accent2"/>
                </a:solidFill>
              </a:rPr>
              <a:t>Научимся выполнять умножение числа 2 и на 2;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4925E95-5C64-49E9-921E-F7B6BBF6895C}"/>
              </a:ext>
            </a:extLst>
          </p:cNvPr>
          <p:cNvSpPr txBox="1"/>
          <p:nvPr/>
        </p:nvSpPr>
        <p:spPr>
          <a:xfrm>
            <a:off x="2076450" y="3934092"/>
            <a:ext cx="70580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000" b="1" dirty="0">
                <a:solidFill>
                  <a:schemeClr val="accent2"/>
                </a:solidFill>
              </a:rPr>
              <a:t>Составим таблицу умножения на 2</a:t>
            </a:r>
          </a:p>
        </p:txBody>
      </p:sp>
    </p:spTree>
    <p:extLst>
      <p:ext uri="{BB962C8B-B14F-4D97-AF65-F5344CB8AC3E}">
        <p14:creationId xmlns:p14="http://schemas.microsoft.com/office/powerpoint/2010/main" xmlns="" val="208392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47122CD-1F04-4939-85CD-8FFDF7492BFE}"/>
              </a:ext>
            </a:extLst>
          </p:cNvPr>
          <p:cNvSpPr txBox="1"/>
          <p:nvPr/>
        </p:nvSpPr>
        <p:spPr>
          <a:xfrm>
            <a:off x="5005387" y="1778958"/>
            <a:ext cx="4395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</a:rPr>
              <a:t>9 * 5 + 9 = 9 * _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7E17465-88CD-49C6-B7D5-610BA6272DB2}"/>
              </a:ext>
            </a:extLst>
          </p:cNvPr>
          <p:cNvSpPr txBox="1"/>
          <p:nvPr/>
        </p:nvSpPr>
        <p:spPr>
          <a:xfrm>
            <a:off x="8496297" y="1757691"/>
            <a:ext cx="419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32F4A26-3524-4B7B-91F0-5E599F713F13}"/>
              </a:ext>
            </a:extLst>
          </p:cNvPr>
          <p:cNvSpPr txBox="1"/>
          <p:nvPr/>
        </p:nvSpPr>
        <p:spPr>
          <a:xfrm>
            <a:off x="5005388" y="2616339"/>
            <a:ext cx="43957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</a:rPr>
              <a:t>7 * 9 – 7 = 7 * _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AD4567B-ABD7-49FD-BD62-F976999B7DC3}"/>
              </a:ext>
            </a:extLst>
          </p:cNvPr>
          <p:cNvSpPr txBox="1"/>
          <p:nvPr/>
        </p:nvSpPr>
        <p:spPr>
          <a:xfrm>
            <a:off x="8496300" y="2616339"/>
            <a:ext cx="333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45987E4-0288-40DD-87A1-92AFD60C5B91}"/>
              </a:ext>
            </a:extLst>
          </p:cNvPr>
          <p:cNvSpPr txBox="1"/>
          <p:nvPr/>
        </p:nvSpPr>
        <p:spPr>
          <a:xfrm>
            <a:off x="4976812" y="3453720"/>
            <a:ext cx="4329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</a:rPr>
              <a:t>8 * 9 – 8 </a:t>
            </a:r>
            <a:r>
              <a:rPr lang="en-US" sz="4000" b="1" dirty="0">
                <a:solidFill>
                  <a:schemeClr val="tx2"/>
                </a:solidFill>
              </a:rPr>
              <a:t>&gt; 8 * _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11B41D1-8850-4513-BD7A-4696AA17080A}"/>
              </a:ext>
            </a:extLst>
          </p:cNvPr>
          <p:cNvSpPr txBox="1"/>
          <p:nvPr/>
        </p:nvSpPr>
        <p:spPr>
          <a:xfrm>
            <a:off x="8539161" y="3453720"/>
            <a:ext cx="333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7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CC1E96A-09E6-4143-9A50-839C291308F5}"/>
              </a:ext>
            </a:extLst>
          </p:cNvPr>
          <p:cNvSpPr txBox="1"/>
          <p:nvPr/>
        </p:nvSpPr>
        <p:spPr>
          <a:xfrm>
            <a:off x="4976812" y="4291101"/>
            <a:ext cx="4238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2"/>
                </a:solidFill>
              </a:rPr>
              <a:t>6 * </a:t>
            </a:r>
            <a:r>
              <a:rPr lang="ru-RU" sz="4000" b="1" dirty="0">
                <a:solidFill>
                  <a:schemeClr val="tx2"/>
                </a:solidFill>
              </a:rPr>
              <a:t>5</a:t>
            </a:r>
            <a:r>
              <a:rPr lang="en-US" sz="4000" b="1" dirty="0">
                <a:solidFill>
                  <a:schemeClr val="tx2"/>
                </a:solidFill>
              </a:rPr>
              <a:t> + 6 &lt; 6 * _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1E33723-9A55-4350-8179-240AFF1D4F63}"/>
              </a:ext>
            </a:extLst>
          </p:cNvPr>
          <p:cNvSpPr txBox="1"/>
          <p:nvPr/>
        </p:nvSpPr>
        <p:spPr>
          <a:xfrm>
            <a:off x="8529636" y="4300626"/>
            <a:ext cx="476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7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458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CBF8E0C-6144-475A-98D2-39208C55B9F9}"/>
              </a:ext>
            </a:extLst>
          </p:cNvPr>
          <p:cNvSpPr txBox="1"/>
          <p:nvPr/>
        </p:nvSpPr>
        <p:spPr>
          <a:xfrm>
            <a:off x="628650" y="589806"/>
            <a:ext cx="3314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3 + 3 + 3 + 3 = __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245A526-5323-4704-9427-E6F36159F369}"/>
              </a:ext>
            </a:extLst>
          </p:cNvPr>
          <p:cNvSpPr txBox="1"/>
          <p:nvPr/>
        </p:nvSpPr>
        <p:spPr>
          <a:xfrm>
            <a:off x="3162301" y="534055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12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3EE2482-3A0E-4204-8E90-93F3A8971C12}"/>
              </a:ext>
            </a:extLst>
          </p:cNvPr>
          <p:cNvSpPr txBox="1"/>
          <p:nvPr/>
        </p:nvSpPr>
        <p:spPr>
          <a:xfrm>
            <a:off x="628650" y="1168777"/>
            <a:ext cx="2000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3 * 4 = 12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2EB1A45-270E-4066-A2B9-BA979611296E}"/>
              </a:ext>
            </a:extLst>
          </p:cNvPr>
          <p:cNvSpPr txBox="1"/>
          <p:nvPr/>
        </p:nvSpPr>
        <p:spPr>
          <a:xfrm>
            <a:off x="619126" y="1928225"/>
            <a:ext cx="4162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2 + 2 + 2 + 2 + 2 = __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138BA5E-180C-4A3D-95D1-41526F771452}"/>
              </a:ext>
            </a:extLst>
          </p:cNvPr>
          <p:cNvSpPr txBox="1"/>
          <p:nvPr/>
        </p:nvSpPr>
        <p:spPr>
          <a:xfrm>
            <a:off x="3771901" y="1886494"/>
            <a:ext cx="704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10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7267B3E-0120-484E-AEBE-AE9939381119}"/>
              </a:ext>
            </a:extLst>
          </p:cNvPr>
          <p:cNvSpPr txBox="1"/>
          <p:nvPr/>
        </p:nvSpPr>
        <p:spPr>
          <a:xfrm>
            <a:off x="628650" y="2468776"/>
            <a:ext cx="184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2 * 5 = 10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0E3C891-2500-4155-8BCF-5C71A8B70FF7}"/>
              </a:ext>
            </a:extLst>
          </p:cNvPr>
          <p:cNvSpPr txBox="1"/>
          <p:nvPr/>
        </p:nvSpPr>
        <p:spPr>
          <a:xfrm>
            <a:off x="619126" y="3326599"/>
            <a:ext cx="2847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5 + 5 + 5 = __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E8F3B72-8D6B-438E-B736-88C125E6EB4E}"/>
              </a:ext>
            </a:extLst>
          </p:cNvPr>
          <p:cNvSpPr txBox="1"/>
          <p:nvPr/>
        </p:nvSpPr>
        <p:spPr>
          <a:xfrm>
            <a:off x="2476500" y="3275461"/>
            <a:ext cx="600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15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CAD8A7B-3BCF-4ACC-8641-7A18AAF570AD}"/>
              </a:ext>
            </a:extLst>
          </p:cNvPr>
          <p:cNvSpPr txBox="1"/>
          <p:nvPr/>
        </p:nvSpPr>
        <p:spPr>
          <a:xfrm>
            <a:off x="619126" y="3900957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5 * 3 = 15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9EB3969-CD53-4241-A6C3-7750E313DFC5}"/>
              </a:ext>
            </a:extLst>
          </p:cNvPr>
          <p:cNvSpPr txBox="1"/>
          <p:nvPr/>
        </p:nvSpPr>
        <p:spPr>
          <a:xfrm>
            <a:off x="6715125" y="589806"/>
            <a:ext cx="3829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9 * 2 = __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2C2690E-127D-45BE-9799-D6639ADB5FA6}"/>
              </a:ext>
            </a:extLst>
          </p:cNvPr>
          <p:cNvSpPr txBox="1"/>
          <p:nvPr/>
        </p:nvSpPr>
        <p:spPr>
          <a:xfrm>
            <a:off x="7939087" y="545918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18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68CD727-1B49-4DB0-BC3B-3D4EB409411E}"/>
              </a:ext>
            </a:extLst>
          </p:cNvPr>
          <p:cNvSpPr txBox="1"/>
          <p:nvPr/>
        </p:nvSpPr>
        <p:spPr>
          <a:xfrm>
            <a:off x="6715125" y="1163237"/>
            <a:ext cx="2143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9 + 9 = 18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5FAEA8E-56E9-4D94-B2E5-690A38DF6E79}"/>
              </a:ext>
            </a:extLst>
          </p:cNvPr>
          <p:cNvSpPr txBox="1"/>
          <p:nvPr/>
        </p:nvSpPr>
        <p:spPr>
          <a:xfrm>
            <a:off x="6715125" y="1928225"/>
            <a:ext cx="1971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5 * 3 = __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9FAD9B6-3569-4FD6-975B-9345986397BC}"/>
              </a:ext>
            </a:extLst>
          </p:cNvPr>
          <p:cNvSpPr txBox="1"/>
          <p:nvPr/>
        </p:nvSpPr>
        <p:spPr>
          <a:xfrm>
            <a:off x="7924799" y="1895345"/>
            <a:ext cx="581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15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BEA7F9F-2424-4BE7-BFE8-C5159FD7DC20}"/>
              </a:ext>
            </a:extLst>
          </p:cNvPr>
          <p:cNvSpPr txBox="1"/>
          <p:nvPr/>
        </p:nvSpPr>
        <p:spPr>
          <a:xfrm>
            <a:off x="6715125" y="2468776"/>
            <a:ext cx="2638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5 + 5 + 5 = 15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211B37C6-07CC-4292-9903-7DAF686D56B7}"/>
              </a:ext>
            </a:extLst>
          </p:cNvPr>
          <p:cNvSpPr txBox="1"/>
          <p:nvPr/>
        </p:nvSpPr>
        <p:spPr>
          <a:xfrm>
            <a:off x="6734177" y="3267901"/>
            <a:ext cx="1962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7 * 4 = __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4486F62-9827-42AF-8D9B-557AA67BF6DA}"/>
              </a:ext>
            </a:extLst>
          </p:cNvPr>
          <p:cNvSpPr txBox="1"/>
          <p:nvPr/>
        </p:nvSpPr>
        <p:spPr>
          <a:xfrm>
            <a:off x="7958137" y="3198182"/>
            <a:ext cx="7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28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69134833-E4C2-4DD3-8AC4-94FE66D3CFE5}"/>
              </a:ext>
            </a:extLst>
          </p:cNvPr>
          <p:cNvSpPr txBox="1"/>
          <p:nvPr/>
        </p:nvSpPr>
        <p:spPr>
          <a:xfrm>
            <a:off x="6715125" y="3900957"/>
            <a:ext cx="3524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7 + 7 + 7 + 7 = </a:t>
            </a:r>
            <a:r>
              <a:rPr lang="ru-RU" sz="2800" b="1" dirty="0">
                <a:solidFill>
                  <a:srgbClr val="FF0000"/>
                </a:solidFill>
              </a:rPr>
              <a:t>28</a:t>
            </a:r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xmlns="" id="{8DDEF8C0-9B36-44DE-BEE1-DEE2FA4C821C}"/>
              </a:ext>
            </a:extLst>
          </p:cNvPr>
          <p:cNvCxnSpPr/>
          <p:nvPr/>
        </p:nvCxnSpPr>
        <p:spPr>
          <a:xfrm>
            <a:off x="5753100" y="589806"/>
            <a:ext cx="0" cy="383437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9822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2FA0743-2B59-413C-BBD0-F7DF6FB7A7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99909" y="769238"/>
            <a:ext cx="3541689" cy="235743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7E29064-1648-4089-BEF5-11CF90AB43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3950" y="769239"/>
            <a:ext cx="3534430" cy="23574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22F7A88-8A27-4FC8-AC13-C799C2C08B3B}"/>
              </a:ext>
            </a:extLst>
          </p:cNvPr>
          <p:cNvSpPr txBox="1"/>
          <p:nvPr/>
        </p:nvSpPr>
        <p:spPr>
          <a:xfrm>
            <a:off x="2390775" y="3314700"/>
            <a:ext cx="1943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tx2"/>
                </a:solidFill>
              </a:rPr>
              <a:t>3 кг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43A82BB-1DF0-4727-AEF0-BCD75072EDB5}"/>
              </a:ext>
            </a:extLst>
          </p:cNvPr>
          <p:cNvSpPr txBox="1"/>
          <p:nvPr/>
        </p:nvSpPr>
        <p:spPr>
          <a:xfrm>
            <a:off x="8065915" y="3286125"/>
            <a:ext cx="1209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3 кг</a:t>
            </a:r>
          </a:p>
        </p:txBody>
      </p:sp>
    </p:spTree>
    <p:extLst>
      <p:ext uri="{BB962C8B-B14F-4D97-AF65-F5344CB8AC3E}">
        <p14:creationId xmlns:p14="http://schemas.microsoft.com/office/powerpoint/2010/main" xmlns="" val="400361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D53A3C8-6D78-4206-A375-C7639D23E3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16" t="5306" r="76042" b="72235"/>
          <a:stretch/>
        </p:blipFill>
        <p:spPr>
          <a:xfrm>
            <a:off x="4987147" y="393857"/>
            <a:ext cx="1937527" cy="171462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7DC0ED4-5D67-4607-8095-8DF8DC5563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95" t="68703" r="73482" b="8206"/>
          <a:stretch/>
        </p:blipFill>
        <p:spPr>
          <a:xfrm>
            <a:off x="1181640" y="385098"/>
            <a:ext cx="2053069" cy="170151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D880811-421A-421A-8DF7-D76950145B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115" t="70038" r="50000" b="8016"/>
          <a:stretch/>
        </p:blipFill>
        <p:spPr>
          <a:xfrm>
            <a:off x="8833467" y="385098"/>
            <a:ext cx="2053068" cy="172338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A75E98EE-9DAC-448A-968C-14264E0FC1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62074" y="2162173"/>
            <a:ext cx="981075" cy="98107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E901A205-E429-471B-B623-89E3A85E360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3227"/>
          <a:stretch/>
        </p:blipFill>
        <p:spPr>
          <a:xfrm>
            <a:off x="2343149" y="2162173"/>
            <a:ext cx="655095" cy="98107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C26326E8-59A6-476F-9C53-4448A81B41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53025" y="2162172"/>
            <a:ext cx="981075" cy="98107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B79470B2-EA72-4ED4-93FB-74AB624429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39224" y="2162172"/>
            <a:ext cx="981075" cy="98107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7EEF3643-D907-4D94-8BE1-70A0BD9178D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3227"/>
          <a:stretch/>
        </p:blipFill>
        <p:spPr>
          <a:xfrm>
            <a:off x="6099696" y="2162172"/>
            <a:ext cx="655095" cy="98107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C4534101-F84A-45BB-8248-4D1DEBD5E8F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3227"/>
          <a:stretch/>
        </p:blipFill>
        <p:spPr>
          <a:xfrm>
            <a:off x="9983766" y="2162172"/>
            <a:ext cx="655095" cy="9810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589B965-1658-4150-B4E4-7FF1A5638A61}"/>
              </a:ext>
            </a:extLst>
          </p:cNvPr>
          <p:cNvSpPr txBox="1"/>
          <p:nvPr/>
        </p:nvSpPr>
        <p:spPr>
          <a:xfrm>
            <a:off x="3596577" y="3714758"/>
            <a:ext cx="4718666" cy="70788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tx2"/>
                </a:solidFill>
              </a:rPr>
              <a:t>5 + 5 + 5 = 15 (к.)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653AB59-A063-4E8E-BB18-4355C20E5867}"/>
              </a:ext>
            </a:extLst>
          </p:cNvPr>
          <p:cNvSpPr txBox="1"/>
          <p:nvPr/>
        </p:nvSpPr>
        <p:spPr>
          <a:xfrm>
            <a:off x="4189022" y="4640212"/>
            <a:ext cx="3533775" cy="7078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tx2"/>
                </a:solidFill>
              </a:rPr>
              <a:t>5 * 3 = 15</a:t>
            </a:r>
          </a:p>
        </p:txBody>
      </p:sp>
    </p:spTree>
    <p:extLst>
      <p:ext uri="{BB962C8B-B14F-4D97-AF65-F5344CB8AC3E}">
        <p14:creationId xmlns:p14="http://schemas.microsoft.com/office/powerpoint/2010/main" xmlns="" val="67964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9194" y="809625"/>
            <a:ext cx="4773612" cy="1028966"/>
          </a:xfr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ctr" rtl="0"/>
            <a:r>
              <a:rPr lang="ru-RU" sz="6000" b="1" dirty="0">
                <a:solidFill>
                  <a:schemeClr val="tx2"/>
                </a:solidFill>
              </a:rPr>
              <a:t>5 * 3 = 15</a:t>
            </a:r>
            <a:endParaRPr lang="ru" sz="6000" b="1" dirty="0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28C1A25-117C-4EE6-8CCE-5EED5E69039E}"/>
              </a:ext>
            </a:extLst>
          </p:cNvPr>
          <p:cNvSpPr txBox="1"/>
          <p:nvPr/>
        </p:nvSpPr>
        <p:spPr>
          <a:xfrm>
            <a:off x="2757487" y="2179825"/>
            <a:ext cx="7591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tx2"/>
                </a:solidFill>
              </a:rPr>
              <a:t>5</a:t>
            </a:r>
            <a:r>
              <a:rPr lang="ru-RU" sz="3600" dirty="0">
                <a:solidFill>
                  <a:schemeClr val="tx2"/>
                </a:solidFill>
              </a:rPr>
              <a:t> – первый множитель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7C4E202-B05C-4294-8EB0-DF1A28A58DE5}"/>
              </a:ext>
            </a:extLst>
          </p:cNvPr>
          <p:cNvSpPr txBox="1"/>
          <p:nvPr/>
        </p:nvSpPr>
        <p:spPr>
          <a:xfrm>
            <a:off x="2757487" y="3072228"/>
            <a:ext cx="5133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tx2"/>
                </a:solidFill>
              </a:rPr>
              <a:t>3</a:t>
            </a:r>
            <a:r>
              <a:rPr lang="ru-RU" sz="3600" dirty="0">
                <a:solidFill>
                  <a:schemeClr val="tx2"/>
                </a:solidFill>
              </a:rPr>
              <a:t> – второй множитель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7187586-0931-44F8-9F7F-3FBFAC40CC95}"/>
              </a:ext>
            </a:extLst>
          </p:cNvPr>
          <p:cNvSpPr txBox="1"/>
          <p:nvPr/>
        </p:nvSpPr>
        <p:spPr>
          <a:xfrm>
            <a:off x="2757487" y="3964631"/>
            <a:ext cx="4167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tx2"/>
                </a:solidFill>
              </a:rPr>
              <a:t>15</a:t>
            </a:r>
            <a:r>
              <a:rPr lang="ru-RU" sz="3600" dirty="0">
                <a:solidFill>
                  <a:schemeClr val="tx2"/>
                </a:solidFill>
              </a:rPr>
              <a:t> - произведение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335294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1826" y="1800225"/>
            <a:ext cx="8151814" cy="2486025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ru" dirty="0" smtClean="0">
                <a:solidFill>
                  <a:schemeClr val="accent2"/>
                </a:solidFill>
              </a:rPr>
              <a:t>Умножением </a:t>
            </a:r>
            <a:r>
              <a:rPr lang="ru" dirty="0">
                <a:solidFill>
                  <a:schemeClr val="accent2"/>
                </a:solidFill>
              </a:rPr>
              <a:t>можно заменить только </a:t>
            </a:r>
            <a:r>
              <a:rPr lang="ru" dirty="0" smtClean="0">
                <a:solidFill>
                  <a:schemeClr val="accent2"/>
                </a:solidFill>
              </a:rPr>
              <a:t>сумму </a:t>
            </a:r>
            <a:r>
              <a:rPr lang="ru" dirty="0" smtClean="0">
                <a:solidFill>
                  <a:srgbClr val="C00000"/>
                </a:solidFill>
              </a:rPr>
              <a:t>ОДИНАКОВЫХ </a:t>
            </a:r>
            <a:r>
              <a:rPr lang="ru" dirty="0">
                <a:solidFill>
                  <a:srgbClr val="C00000"/>
                </a:solidFill>
              </a:rPr>
              <a:t>СЛАГАЕМЫХ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-590550" y="7162799"/>
            <a:ext cx="161926" cy="45719"/>
          </a:xfrm>
        </p:spPr>
        <p:txBody>
          <a:bodyPr rtlCol="0">
            <a:normAutofit fontScale="25000" lnSpcReduction="20000"/>
          </a:bodyPr>
          <a:lstStyle/>
          <a:p>
            <a:pPr rtl="0"/>
            <a:r>
              <a:rPr lang="ru" dirty="0"/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F8AA61D-7E11-4672-88B9-3606FF01CE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488" r="30768"/>
          <a:stretch/>
        </p:blipFill>
        <p:spPr>
          <a:xfrm>
            <a:off x="2352675" y="1909762"/>
            <a:ext cx="900967" cy="2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74568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70F929-2D6D-4D68-BB70-7A78BA2BD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 flipV="1">
            <a:off x="13249593" y="5210175"/>
            <a:ext cx="45719" cy="267702"/>
          </a:xfrm>
        </p:spPr>
        <p:txBody>
          <a:bodyPr>
            <a:normAutofit fontScale="90000"/>
          </a:bodyPr>
          <a:lstStyle/>
          <a:p>
            <a:r>
              <a:rPr lang="ru-RU" dirty="0"/>
              <a:t>.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157A826-3973-4FFA-A626-2319253C9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019089" y="4361530"/>
            <a:ext cx="68261" cy="238125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0D6A5D2-D419-4F23-8DBF-2B2A979B761D}"/>
              </a:ext>
            </a:extLst>
          </p:cNvPr>
          <p:cNvSpPr txBox="1"/>
          <p:nvPr/>
        </p:nvSpPr>
        <p:spPr>
          <a:xfrm>
            <a:off x="1857374" y="750786"/>
            <a:ext cx="3652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</a:rPr>
              <a:t>2 * 2 </a:t>
            </a:r>
            <a:r>
              <a:rPr lang="ru-RU" sz="2000" b="1" dirty="0">
                <a:solidFill>
                  <a:schemeClr val="accent2"/>
                </a:solidFill>
              </a:rPr>
              <a:t>= 2 +2 = 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6EE22A1-CADC-47BF-BE6C-2AE24B1D0368}"/>
              </a:ext>
            </a:extLst>
          </p:cNvPr>
          <p:cNvSpPr txBox="1"/>
          <p:nvPr/>
        </p:nvSpPr>
        <p:spPr>
          <a:xfrm>
            <a:off x="1857374" y="1242070"/>
            <a:ext cx="4043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</a:rPr>
              <a:t>2 * 3 </a:t>
            </a:r>
            <a:r>
              <a:rPr lang="ru-RU" sz="2000" b="1" dirty="0">
                <a:solidFill>
                  <a:schemeClr val="accent2"/>
                </a:solidFill>
              </a:rPr>
              <a:t>= 2 + 2 + 2 = 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EAA8881-BC23-4A41-9A45-04CDD7FB69CE}"/>
              </a:ext>
            </a:extLst>
          </p:cNvPr>
          <p:cNvSpPr txBox="1"/>
          <p:nvPr/>
        </p:nvSpPr>
        <p:spPr>
          <a:xfrm>
            <a:off x="1857374" y="1733354"/>
            <a:ext cx="5667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</a:rPr>
              <a:t>2 * 4 </a:t>
            </a:r>
            <a:r>
              <a:rPr lang="ru-RU" sz="2000" b="1" dirty="0">
                <a:solidFill>
                  <a:schemeClr val="accent2"/>
                </a:solidFill>
              </a:rPr>
              <a:t>= 2 + 2 + 2 + 2 = 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C391F14-B0EA-4DED-AA07-171912BEC2BB}"/>
              </a:ext>
            </a:extLst>
          </p:cNvPr>
          <p:cNvSpPr txBox="1"/>
          <p:nvPr/>
        </p:nvSpPr>
        <p:spPr>
          <a:xfrm>
            <a:off x="1857374" y="2255432"/>
            <a:ext cx="3652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</a:rPr>
              <a:t>2 * 5 </a:t>
            </a:r>
            <a:r>
              <a:rPr lang="ru-RU" sz="2000" b="1" dirty="0">
                <a:solidFill>
                  <a:schemeClr val="accent2"/>
                </a:solidFill>
              </a:rPr>
              <a:t>= 2 + 2 + 2 + 2 +2 =10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6C3DA5D-693C-48D0-B47F-D335E13C0777}"/>
              </a:ext>
            </a:extLst>
          </p:cNvPr>
          <p:cNvSpPr txBox="1"/>
          <p:nvPr/>
        </p:nvSpPr>
        <p:spPr>
          <a:xfrm>
            <a:off x="1857374" y="2795296"/>
            <a:ext cx="4219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</a:rPr>
              <a:t>2 * 6 </a:t>
            </a:r>
            <a:r>
              <a:rPr lang="ru-RU" sz="2000" b="1" dirty="0">
                <a:solidFill>
                  <a:schemeClr val="accent2"/>
                </a:solidFill>
              </a:rPr>
              <a:t>= 2 + 2 + 2 + 2 + 2 +2 = 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B125089-56B4-44D4-912D-59386C549685}"/>
              </a:ext>
            </a:extLst>
          </p:cNvPr>
          <p:cNvSpPr txBox="1"/>
          <p:nvPr/>
        </p:nvSpPr>
        <p:spPr>
          <a:xfrm>
            <a:off x="1857374" y="3317374"/>
            <a:ext cx="63722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</a:rPr>
              <a:t>2 * 7 </a:t>
            </a:r>
            <a:r>
              <a:rPr lang="ru-RU" sz="2000" b="1" dirty="0">
                <a:solidFill>
                  <a:schemeClr val="accent2"/>
                </a:solidFill>
              </a:rPr>
              <a:t>= 2 + 2 + 2 + 2 + 2 + 2 +2 = 14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356DF94-A81F-4803-ABFB-82CCDB0CC843}"/>
              </a:ext>
            </a:extLst>
          </p:cNvPr>
          <p:cNvSpPr txBox="1"/>
          <p:nvPr/>
        </p:nvSpPr>
        <p:spPr>
          <a:xfrm>
            <a:off x="1857374" y="3857238"/>
            <a:ext cx="7629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</a:rPr>
              <a:t>2 * 8 </a:t>
            </a:r>
            <a:r>
              <a:rPr lang="ru-RU" sz="2000" b="1" dirty="0">
                <a:solidFill>
                  <a:schemeClr val="accent2"/>
                </a:solidFill>
              </a:rPr>
              <a:t>= 2 + 2 + 2 + 2 + 2 + 2 + 2 + 2 = 16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69C509C-2EBB-46CF-B7BC-A6FD39EC6A13}"/>
              </a:ext>
            </a:extLst>
          </p:cNvPr>
          <p:cNvSpPr txBox="1"/>
          <p:nvPr/>
        </p:nvSpPr>
        <p:spPr>
          <a:xfrm>
            <a:off x="1857374" y="4361530"/>
            <a:ext cx="71104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</a:rPr>
              <a:t>2 * 9 </a:t>
            </a:r>
            <a:r>
              <a:rPr lang="ru-RU" sz="2000" b="1" dirty="0">
                <a:solidFill>
                  <a:schemeClr val="accent2"/>
                </a:solidFill>
              </a:rPr>
              <a:t>= 2 + 2 + 2 + 2 + 2 + 2 + 2 + 2 + 2 = 18</a:t>
            </a:r>
          </a:p>
        </p:txBody>
      </p:sp>
    </p:spTree>
    <p:extLst>
      <p:ext uri="{BB962C8B-B14F-4D97-AF65-F5344CB8AC3E}">
        <p14:creationId xmlns:p14="http://schemas.microsoft.com/office/powerpoint/2010/main" xmlns="" val="393979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3" grpId="0"/>
    </p:bldLst>
  </p:timing>
</p:sld>
</file>

<file path=ppt/theme/theme1.xml><?xml version="1.0" encoding="utf-8"?>
<a:theme xmlns:a="http://schemas.openxmlformats.org/drawingml/2006/main" name="Играющие дети 16 х 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9532261_TF03461883" id="{671D4EC8-F0D2-4082-A1EE-2E45D761EB1A}" vid="{F8D861EF-0C3B-4A7E-8226-1AE546DA2581}"/>
    </a:ext>
  </a:extLst>
</a:theme>
</file>

<file path=ppt/theme/theme2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учебной презентации с играющимися детьми (рисованные картинки, широкоэкранный формат)</Template>
  <TotalTime>199</TotalTime>
  <Words>464</Words>
  <Application>Microsoft Office PowerPoint</Application>
  <PresentationFormat>Произвольный</PresentationFormat>
  <Paragraphs>80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Играющие дети 16 х 9</vt:lpstr>
      <vt:lpstr>Тема урока:</vt:lpstr>
      <vt:lpstr>На уроке:</vt:lpstr>
      <vt:lpstr>Слайд 3</vt:lpstr>
      <vt:lpstr>Слайд 4</vt:lpstr>
      <vt:lpstr>Слайд 5</vt:lpstr>
      <vt:lpstr>Слайд 6</vt:lpstr>
      <vt:lpstr>5 * 3 = 15</vt:lpstr>
      <vt:lpstr>Умножением можно заменить только сумму ОДИНАКОВЫХ СЛАГАЕМЫХ</vt:lpstr>
      <vt:lpstr>.</vt:lpstr>
      <vt:lpstr>Слайд 10</vt:lpstr>
      <vt:lpstr>Слайд 11</vt:lpstr>
      <vt:lpstr>На уроке:</vt:lpstr>
      <vt:lpstr>Таблица умножения Достойна уважения! Она всегда во всем права,  Чтоб ни случилось в мире, - А сколько будет дважды два?  Не знаете? По-прежнему четыре!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dc:creator>Антонина Сотникова</dc:creator>
  <cp:lastModifiedBy>Sot Helen</cp:lastModifiedBy>
  <cp:revision>20</cp:revision>
  <dcterms:created xsi:type="dcterms:W3CDTF">2021-04-08T19:56:10Z</dcterms:created>
  <dcterms:modified xsi:type="dcterms:W3CDTF">2021-04-18T07:45:29Z</dcterms:modified>
</cp:coreProperties>
</file>