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1"/>
  </p:notesMasterIdLst>
  <p:sldIdLst>
    <p:sldId id="310" r:id="rId2"/>
    <p:sldId id="27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274" r:id="rId18"/>
    <p:sldId id="311" r:id="rId19"/>
    <p:sldId id="266" r:id="rId20"/>
  </p:sldIdLst>
  <p:sldSz cx="9144000" cy="6858000" type="screen4x3"/>
  <p:notesSz cx="6858000" cy="9144000"/>
  <p:embeddedFontLst>
    <p:embeddedFont>
      <p:font typeface="Comic Sans MS" pitchFamily="66" charset="0"/>
      <p:regular r:id="rId22"/>
      <p:bold r:id="rId23"/>
    </p:embeddedFon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81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9FE8C-88E9-4FEE-B865-EE92A122328E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222A0-E2EA-4E09-A485-1CED9B883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222A0-E2EA-4E09-A485-1CED9B88321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222A0-E2EA-4E09-A485-1CED9B88321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222A0-E2EA-4E09-A485-1CED9B88321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222A0-E2EA-4E09-A485-1CED9B88321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222A0-E2EA-4E09-A485-1CED9B88321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222A0-E2EA-4E09-A485-1CED9B88321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222A0-E2EA-4E09-A485-1CED9B88321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222A0-E2EA-4E09-A485-1CED9B88321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222A0-E2EA-4E09-A485-1CED9B88321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222A0-E2EA-4E09-A485-1CED9B88321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20.png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12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11" Type="http://schemas.openxmlformats.org/officeDocument/2006/relationships/image" Target="../media/image18.gif"/><Relationship Id="rId5" Type="http://schemas.openxmlformats.org/officeDocument/2006/relationships/image" Target="../media/image12.wmf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wmf"/><Relationship Id="rId9" Type="http://schemas.openxmlformats.org/officeDocument/2006/relationships/image" Target="../media/image16.wmf"/><Relationship Id="rId1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ekladata.com/QTRT3aB5AQcp04U0zMWs8HGBinE.png" TargetMode="External"/><Relationship Id="rId3" Type="http://schemas.openxmlformats.org/officeDocument/2006/relationships/hyperlink" Target="http://allbiograf.ru/media/jpg/nauka/matematiki/121.jpg" TargetMode="External"/><Relationship Id="rId7" Type="http://schemas.openxmlformats.org/officeDocument/2006/relationships/hyperlink" Target="http://www.best-of-web.com/search_term_pages/college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ystore.lv/home.php?cat=27" TargetMode="External"/><Relationship Id="rId11" Type="http://schemas.openxmlformats.org/officeDocument/2006/relationships/hyperlink" Target="https://avatanplus.com/files/resources/mid/56d9ecb632fe11534344a7c1.png" TargetMode="External"/><Relationship Id="rId5" Type="http://schemas.openxmlformats.org/officeDocument/2006/relationships/hyperlink" Target="http://4.bp.blogspot.com/_acwQok1xChY/S3INwvR1t5I/AAAAAAAAALM/LOTDFpaxn4I/s200/BookCartoon3.jpg" TargetMode="External"/><Relationship Id="rId10" Type="http://schemas.openxmlformats.org/officeDocument/2006/relationships/hyperlink" Target="http://styleindisign.narod.ru/fon/kol/mel_bl.jpg" TargetMode="External"/><Relationship Id="rId4" Type="http://schemas.openxmlformats.org/officeDocument/2006/relationships/hyperlink" Target="http://www.playcast.ru/uploads/2016/02/27/17532227.gif" TargetMode="External"/><Relationship Id="rId9" Type="http://schemas.openxmlformats.org/officeDocument/2006/relationships/hyperlink" Target="https://i.goldvoice.club/cache/e4f/e4f4c15de578800557ea33b93729284c_0x0w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642918"/>
            <a:ext cx="7143800" cy="1000132"/>
          </a:xfrm>
        </p:spPr>
        <p:txBody>
          <a:bodyPr anchor="ctr"/>
          <a:lstStyle/>
          <a:p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А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л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г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о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р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и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т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м.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3000372"/>
            <a:ext cx="5715040" cy="1500198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ru-RU" sz="16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Презентацию подготовила </a:t>
            </a:r>
          </a:p>
          <a:p>
            <a:pPr>
              <a:spcBef>
                <a:spcPct val="0"/>
              </a:spcBef>
              <a:defRPr/>
            </a:pP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Толстихина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Наталья Ивановна</a:t>
            </a:r>
          </a:p>
          <a:p>
            <a:pPr>
              <a:spcBef>
                <a:spcPct val="0"/>
              </a:spcBef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у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читель информатики МБОУ «АСОШ №50»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11266" name="Picture 2" descr="https://i.pinimg.com/originals/cb/e0/7f/cbe07f8effaba2a1b05bb9bd15e6ba6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4357694"/>
            <a:ext cx="2214578" cy="1990329"/>
          </a:xfrm>
          <a:prstGeom prst="rect">
            <a:avLst/>
          </a:prstGeom>
          <a:noFill/>
        </p:spPr>
      </p:pic>
      <p:sp>
        <p:nvSpPr>
          <p:cNvPr id="5" name="Прямоугольник 4">
            <a:hlinkClick r:id="" action="ppaction://hlinkshowjump?jump=nextslide"/>
          </p:cNvPr>
          <p:cNvSpPr/>
          <p:nvPr/>
        </p:nvSpPr>
        <p:spPr>
          <a:xfrm>
            <a:off x="3714744" y="5357826"/>
            <a:ext cx="15167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Начнём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482" name="Picture 2" descr="https://storage.needpix.com/rsynced_images/close-150639_1280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1349" y="0"/>
            <a:ext cx="452651" cy="428604"/>
          </a:xfrm>
          <a:prstGeom prst="rect">
            <a:avLst/>
          </a:prstGeom>
          <a:noFill/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714480" y="1928802"/>
            <a:ext cx="6143668" cy="92869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Интерактивный тест по теме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  <a:t>«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  <a:t>Алгоритмика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  <a:t>»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  <a:t>в 6 классе.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  <a:t>Подготовка к контрольной работе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83541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orage.needpix.com/rsynced_images/close-150639_1280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1349" y="0"/>
            <a:ext cx="452651" cy="428604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142976" y="642918"/>
            <a:ext cx="7143800" cy="857256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Т</a:t>
            </a: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е</a:t>
            </a: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с</a:t>
            </a: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Вопрос 9</a:t>
            </a:r>
            <a:endParaRPr lang="ru-RU" sz="2400" b="1" dirty="0">
              <a:ln w="19050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ea typeface="+mj-ea"/>
              <a:cs typeface="Arial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715272" y="5643578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928662" y="1643050"/>
            <a:ext cx="7358114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Picture 4" descr="https://avatanplus.com/files/resources/original/58dce057ac03415b1ecc569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571480"/>
            <a:ext cx="3000396" cy="686519"/>
          </a:xfrm>
          <a:prstGeom prst="rect">
            <a:avLst/>
          </a:prstGeom>
          <a:noFill/>
        </p:spPr>
      </p:pic>
      <p:pic>
        <p:nvPicPr>
          <p:cNvPr id="19" name="Picture 4" descr="https://avatanplus.com/files/resources/original/58dce057ac03415b1ecc569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571480"/>
            <a:ext cx="3000396" cy="686519"/>
          </a:xfrm>
          <a:prstGeom prst="rect">
            <a:avLst/>
          </a:prstGeom>
          <a:noFill/>
        </p:spPr>
      </p:pic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928662" y="5572140"/>
            <a:ext cx="69135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CC3300"/>
                </a:solidFill>
              </a:rPr>
              <a:t>Выберите способ записи</a:t>
            </a:r>
          </a:p>
        </p:txBody>
      </p:sp>
      <p:sp>
        <p:nvSpPr>
          <p:cNvPr id="67" name="Text Box 5"/>
          <p:cNvSpPr txBox="1">
            <a:spLocks noChangeArrowheads="1"/>
          </p:cNvSpPr>
          <p:nvPr/>
        </p:nvSpPr>
        <p:spPr bwMode="auto">
          <a:xfrm>
            <a:off x="4929190" y="4071942"/>
            <a:ext cx="2736850" cy="514350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</a:rPr>
              <a:t>графический</a:t>
            </a:r>
          </a:p>
        </p:txBody>
      </p:sp>
      <p:sp>
        <p:nvSpPr>
          <p:cNvPr id="68" name="Text Box 6"/>
          <p:cNvSpPr txBox="1">
            <a:spLocks noChangeArrowheads="1"/>
          </p:cNvSpPr>
          <p:nvPr/>
        </p:nvSpPr>
        <p:spPr bwMode="auto">
          <a:xfrm>
            <a:off x="714348" y="4714884"/>
            <a:ext cx="2916237" cy="514350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</a:rPr>
              <a:t>словесный</a:t>
            </a:r>
          </a:p>
        </p:txBody>
      </p:sp>
      <p:pic>
        <p:nvPicPr>
          <p:cNvPr id="69" name="Picture 7" descr="д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2386" y="3925892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Text Box 8"/>
          <p:cNvSpPr txBox="1">
            <a:spLocks noChangeArrowheads="1"/>
          </p:cNvSpPr>
          <p:nvPr/>
        </p:nvSpPr>
        <p:spPr bwMode="auto">
          <a:xfrm>
            <a:off x="714348" y="4000504"/>
            <a:ext cx="3205163" cy="514350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</a:rPr>
              <a:t>программный</a:t>
            </a:r>
          </a:p>
        </p:txBody>
      </p:sp>
      <p:sp>
        <p:nvSpPr>
          <p:cNvPr id="71" name="Text Box 9"/>
          <p:cNvSpPr txBox="1">
            <a:spLocks noChangeArrowheads="1"/>
          </p:cNvSpPr>
          <p:nvPr/>
        </p:nvSpPr>
        <p:spPr bwMode="auto">
          <a:xfrm>
            <a:off x="4857752" y="4786322"/>
            <a:ext cx="2736850" cy="514350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</a:rPr>
              <a:t>псевдокод</a:t>
            </a:r>
          </a:p>
        </p:txBody>
      </p:sp>
      <p:pic>
        <p:nvPicPr>
          <p:cNvPr id="72" name="Picture 11" descr="не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8535" y="4656147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12" descr="не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8603" y="3994155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13" descr="не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7165" y="4708534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Text Box 14"/>
          <p:cNvSpPr txBox="1">
            <a:spLocks noChangeArrowheads="1"/>
          </p:cNvSpPr>
          <p:nvPr/>
        </p:nvSpPr>
        <p:spPr bwMode="auto">
          <a:xfrm>
            <a:off x="857224" y="1827432"/>
            <a:ext cx="7561263" cy="18158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08138" indent="-1608138">
              <a:spcBef>
                <a:spcPct val="50000"/>
              </a:spcBef>
            </a:pPr>
            <a:r>
              <a:rPr lang="en-US" sz="1600" b="1" dirty="0">
                <a:solidFill>
                  <a:srgbClr val="990000"/>
                </a:solidFill>
              </a:rPr>
              <a:t>INPUT</a:t>
            </a:r>
            <a:r>
              <a:rPr lang="en-US" sz="1600" b="1" dirty="0"/>
              <a:t> “</a:t>
            </a:r>
            <a:r>
              <a:rPr lang="ru-RU" sz="1600" b="1" dirty="0"/>
              <a:t> </a:t>
            </a:r>
            <a:r>
              <a:rPr lang="ru-RU" sz="1600" b="1" dirty="0">
                <a:solidFill>
                  <a:srgbClr val="003399"/>
                </a:solidFill>
              </a:rPr>
              <a:t>Введите номер фигуры</a:t>
            </a:r>
            <a:r>
              <a:rPr lang="en-US" sz="1600" b="1" dirty="0"/>
              <a:t> “ , N</a:t>
            </a:r>
            <a:br>
              <a:rPr lang="en-US" sz="1600" b="1" dirty="0"/>
            </a:br>
            <a:endParaRPr lang="en-US" sz="1600" b="1" dirty="0"/>
          </a:p>
          <a:p>
            <a:pPr marL="1608138" indent="-1608138"/>
            <a:r>
              <a:rPr lang="en-US" sz="1600" b="1" dirty="0">
                <a:solidFill>
                  <a:srgbClr val="990000"/>
                </a:solidFill>
              </a:rPr>
              <a:t>IF </a:t>
            </a:r>
            <a:r>
              <a:rPr lang="en-US" sz="1600" b="1" dirty="0"/>
              <a:t>n = 1</a:t>
            </a:r>
            <a:r>
              <a:rPr lang="en-US" sz="1600" b="1" dirty="0">
                <a:solidFill>
                  <a:srgbClr val="990000"/>
                </a:solidFill>
              </a:rPr>
              <a:t> THEN LINE (100, 100)-(100, 200)</a:t>
            </a:r>
            <a:endParaRPr lang="ru-RU" sz="1600" b="1" dirty="0">
              <a:solidFill>
                <a:srgbClr val="990000"/>
              </a:solidFill>
            </a:endParaRPr>
          </a:p>
          <a:p>
            <a:pPr marL="1608138" indent="-1608138"/>
            <a:endParaRPr lang="en-US" sz="1600" b="1" dirty="0">
              <a:solidFill>
                <a:srgbClr val="990000"/>
              </a:solidFill>
            </a:endParaRPr>
          </a:p>
          <a:p>
            <a:pPr marL="1608138" indent="-1608138"/>
            <a:r>
              <a:rPr lang="en-US" sz="1600" b="1" dirty="0">
                <a:solidFill>
                  <a:srgbClr val="990000"/>
                </a:solidFill>
              </a:rPr>
              <a:t>IF </a:t>
            </a:r>
            <a:r>
              <a:rPr lang="en-US" sz="1600" b="1" dirty="0"/>
              <a:t>n = 2</a:t>
            </a:r>
            <a:r>
              <a:rPr lang="en-US" sz="1600" b="1" dirty="0">
                <a:solidFill>
                  <a:srgbClr val="990000"/>
                </a:solidFill>
              </a:rPr>
              <a:t> THEN LINE (400, 100)-(500, 200), 4, BF</a:t>
            </a:r>
            <a:endParaRPr lang="ru-RU" sz="1600" b="1" dirty="0">
              <a:solidFill>
                <a:srgbClr val="990000"/>
              </a:solidFill>
            </a:endParaRPr>
          </a:p>
          <a:p>
            <a:pPr marL="1608138" indent="-1608138"/>
            <a:endParaRPr lang="en-US" sz="1600" b="1" dirty="0">
              <a:solidFill>
                <a:srgbClr val="990000"/>
              </a:solidFill>
            </a:endParaRPr>
          </a:p>
          <a:p>
            <a:pPr marL="1608138" indent="-1608138"/>
            <a:r>
              <a:rPr lang="en-US" sz="1600" b="1" dirty="0">
                <a:solidFill>
                  <a:srgbClr val="990000"/>
                </a:solidFill>
              </a:rPr>
              <a:t>IF </a:t>
            </a:r>
            <a:r>
              <a:rPr lang="en-US" sz="1600" b="1" dirty="0"/>
              <a:t>n = 3</a:t>
            </a:r>
            <a:r>
              <a:rPr lang="en-US" sz="1600" b="1" dirty="0">
                <a:solidFill>
                  <a:srgbClr val="990000"/>
                </a:solidFill>
              </a:rPr>
              <a:t> THEN CIRCLE (200, 200), 30: PAINT (200, 200), 14, 15</a:t>
            </a:r>
            <a:endParaRPr lang="ru-RU" sz="1600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30" grpId="0"/>
      <p:bldP spid="67" grpId="0" animBg="1"/>
      <p:bldP spid="68" grpId="0" animBg="1"/>
      <p:bldP spid="70" grpId="0" animBg="1"/>
      <p:bldP spid="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orage.needpix.com/rsynced_images/close-150639_1280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1349" y="0"/>
            <a:ext cx="452651" cy="428604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142976" y="642918"/>
            <a:ext cx="7143800" cy="857256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Т</a:t>
            </a: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е</a:t>
            </a: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с</a:t>
            </a: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Вопрос 10</a:t>
            </a:r>
            <a:endParaRPr lang="ru-RU" sz="2400" b="1" dirty="0">
              <a:ln w="19050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ea typeface="+mj-ea"/>
              <a:cs typeface="Arial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715272" y="5643578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928662" y="1643050"/>
            <a:ext cx="7358114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Picture 4" descr="https://avatanplus.com/files/resources/original/58dce057ac03415b1ecc569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571480"/>
            <a:ext cx="3000396" cy="686519"/>
          </a:xfrm>
          <a:prstGeom prst="rect">
            <a:avLst/>
          </a:prstGeom>
          <a:noFill/>
        </p:spPr>
      </p:pic>
      <p:pic>
        <p:nvPicPr>
          <p:cNvPr id="19" name="Picture 4" descr="https://avatanplus.com/files/resources/original/58dce057ac03415b1ecc569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571480"/>
            <a:ext cx="3000396" cy="686519"/>
          </a:xfrm>
          <a:prstGeom prst="rect">
            <a:avLst/>
          </a:prstGeom>
          <a:noFill/>
        </p:spPr>
      </p:pic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1857356" y="5643578"/>
            <a:ext cx="5508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CC3300"/>
                </a:solidFill>
              </a:rPr>
              <a:t>Выберите нужный блок</a:t>
            </a:r>
          </a:p>
        </p:txBody>
      </p:sp>
      <p:graphicFrame>
        <p:nvGraphicFramePr>
          <p:cNvPr id="21" name="Group 37"/>
          <p:cNvGraphicFramePr>
            <a:graphicFrameLocks/>
          </p:cNvGraphicFramePr>
          <p:nvPr/>
        </p:nvGraphicFramePr>
        <p:xfrm>
          <a:off x="857224" y="2071678"/>
          <a:ext cx="7358114" cy="1295400"/>
        </p:xfrm>
        <a:graphic>
          <a:graphicData uri="http://schemas.openxmlformats.org/drawingml/2006/table">
            <a:tbl>
              <a:tblPr/>
              <a:tblGrid>
                <a:gridCol w="3679057"/>
                <a:gridCol w="3679057"/>
              </a:tblGrid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Пуск-останов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00"/>
                        </a:gs>
                        <a:gs pos="50000">
                          <a:schemeClr val="bg1"/>
                        </a:gs>
                        <a:gs pos="100000">
                          <a:srgbClr val="FFCC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00"/>
                        </a:gs>
                        <a:gs pos="50000">
                          <a:schemeClr val="bg1"/>
                        </a:gs>
                        <a:gs pos="100000">
                          <a:srgbClr val="FFCC00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pSp>
        <p:nvGrpSpPr>
          <p:cNvPr id="22" name="Group 53"/>
          <p:cNvGrpSpPr>
            <a:grpSpLocks/>
          </p:cNvGrpSpPr>
          <p:nvPr/>
        </p:nvGrpSpPr>
        <p:grpSpPr bwMode="auto">
          <a:xfrm>
            <a:off x="5214942" y="3643314"/>
            <a:ext cx="2016125" cy="647700"/>
            <a:chOff x="2290" y="1889"/>
            <a:chExt cx="1270" cy="408"/>
          </a:xfrm>
        </p:grpSpPr>
        <p:sp>
          <p:nvSpPr>
            <p:cNvPr id="23" name="AutoShape 39"/>
            <p:cNvSpPr>
              <a:spLocks noChangeArrowheads="1"/>
            </p:cNvSpPr>
            <p:nvPr/>
          </p:nvSpPr>
          <p:spPr bwMode="auto">
            <a:xfrm>
              <a:off x="2290" y="1889"/>
              <a:ext cx="1270" cy="408"/>
            </a:xfrm>
            <a:prstGeom prst="flowChartProcess">
              <a:avLst/>
            </a:prstGeom>
            <a:noFill/>
            <a:ln w="38100" cmpd="dbl" algn="ctr">
              <a:solidFill>
                <a:srgbClr val="00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Text Box 44"/>
            <p:cNvSpPr txBox="1">
              <a:spLocks noChangeArrowheads="1"/>
            </p:cNvSpPr>
            <p:nvPr/>
          </p:nvSpPr>
          <p:spPr bwMode="auto">
            <a:xfrm>
              <a:off x="2436" y="1979"/>
              <a:ext cx="9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003300"/>
                  </a:solidFill>
                </a:rPr>
                <a:t>X = 2 * a +1</a:t>
              </a:r>
              <a:endParaRPr lang="ru-RU" sz="2000" b="1">
                <a:solidFill>
                  <a:srgbClr val="003300"/>
                </a:solidFill>
              </a:endParaRPr>
            </a:p>
          </p:txBody>
        </p:sp>
      </p:grpSp>
      <p:grpSp>
        <p:nvGrpSpPr>
          <p:cNvPr id="25" name="Group 51"/>
          <p:cNvGrpSpPr>
            <a:grpSpLocks/>
          </p:cNvGrpSpPr>
          <p:nvPr/>
        </p:nvGrpSpPr>
        <p:grpSpPr bwMode="auto">
          <a:xfrm>
            <a:off x="1714480" y="3643314"/>
            <a:ext cx="2195512" cy="609600"/>
            <a:chOff x="431" y="1889"/>
            <a:chExt cx="1383" cy="384"/>
          </a:xfrm>
        </p:grpSpPr>
        <p:sp>
          <p:nvSpPr>
            <p:cNvPr id="26" name="AutoShape 38"/>
            <p:cNvSpPr>
              <a:spLocks noChangeArrowheads="1"/>
            </p:cNvSpPr>
            <p:nvPr/>
          </p:nvSpPr>
          <p:spPr bwMode="auto">
            <a:xfrm>
              <a:off x="431" y="1889"/>
              <a:ext cx="1383" cy="384"/>
            </a:xfrm>
            <a:prstGeom prst="flowChartTerminator">
              <a:avLst/>
            </a:prstGeom>
            <a:noFill/>
            <a:ln w="38100" cmpd="dbl">
              <a:solidFill>
                <a:srgbClr val="00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Text Box 45"/>
            <p:cNvSpPr txBox="1">
              <a:spLocks noChangeArrowheads="1"/>
            </p:cNvSpPr>
            <p:nvPr/>
          </p:nvSpPr>
          <p:spPr bwMode="auto">
            <a:xfrm>
              <a:off x="794" y="1956"/>
              <a:ext cx="703" cy="250"/>
            </a:xfrm>
            <a:prstGeom prst="rect">
              <a:avLst/>
            </a:prstGeom>
            <a:noFill/>
            <a:ln w="38100" cmpd="dbl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>
                  <a:solidFill>
                    <a:srgbClr val="003300"/>
                  </a:solidFill>
                </a:rPr>
                <a:t>Начало</a:t>
              </a:r>
            </a:p>
          </p:txBody>
        </p:sp>
      </p:grpSp>
      <p:grpSp>
        <p:nvGrpSpPr>
          <p:cNvPr id="28" name="Group 52"/>
          <p:cNvGrpSpPr>
            <a:grpSpLocks/>
          </p:cNvGrpSpPr>
          <p:nvPr/>
        </p:nvGrpSpPr>
        <p:grpSpPr bwMode="auto">
          <a:xfrm>
            <a:off x="1500166" y="4643446"/>
            <a:ext cx="2124075" cy="900113"/>
            <a:chOff x="1383" y="2614"/>
            <a:chExt cx="1338" cy="567"/>
          </a:xfrm>
        </p:grpSpPr>
        <p:sp>
          <p:nvSpPr>
            <p:cNvPr id="29" name="AutoShape 41"/>
            <p:cNvSpPr>
              <a:spLocks noChangeArrowheads="1"/>
            </p:cNvSpPr>
            <p:nvPr/>
          </p:nvSpPr>
          <p:spPr bwMode="auto">
            <a:xfrm>
              <a:off x="1383" y="2614"/>
              <a:ext cx="1338" cy="567"/>
            </a:xfrm>
            <a:prstGeom prst="flowChartDecision">
              <a:avLst/>
            </a:prstGeom>
            <a:noFill/>
            <a:ln w="38100" cmpd="dbl" algn="ctr">
              <a:solidFill>
                <a:srgbClr val="00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Text Box 46"/>
            <p:cNvSpPr txBox="1">
              <a:spLocks noChangeArrowheads="1"/>
            </p:cNvSpPr>
            <p:nvPr/>
          </p:nvSpPr>
          <p:spPr bwMode="auto">
            <a:xfrm>
              <a:off x="1837" y="2773"/>
              <a:ext cx="49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003300"/>
                  </a:solidFill>
                </a:rPr>
                <a:t>X &gt; 0</a:t>
              </a:r>
              <a:endParaRPr lang="ru-RU" sz="2000" b="1">
                <a:solidFill>
                  <a:srgbClr val="003300"/>
                </a:solidFill>
              </a:endParaRPr>
            </a:p>
          </p:txBody>
        </p:sp>
      </p:grpSp>
      <p:grpSp>
        <p:nvGrpSpPr>
          <p:cNvPr id="32" name="Group 55"/>
          <p:cNvGrpSpPr>
            <a:grpSpLocks/>
          </p:cNvGrpSpPr>
          <p:nvPr/>
        </p:nvGrpSpPr>
        <p:grpSpPr bwMode="auto">
          <a:xfrm>
            <a:off x="4714876" y="4929198"/>
            <a:ext cx="2592388" cy="503238"/>
            <a:chOff x="3266" y="2750"/>
            <a:chExt cx="1633" cy="317"/>
          </a:xfrm>
        </p:grpSpPr>
        <p:sp>
          <p:nvSpPr>
            <p:cNvPr id="33" name="AutoShape 42"/>
            <p:cNvSpPr>
              <a:spLocks noChangeArrowheads="1"/>
            </p:cNvSpPr>
            <p:nvPr/>
          </p:nvSpPr>
          <p:spPr bwMode="auto">
            <a:xfrm>
              <a:off x="3266" y="2750"/>
              <a:ext cx="1633" cy="317"/>
            </a:xfrm>
            <a:prstGeom prst="flowChartInputOutput">
              <a:avLst/>
            </a:prstGeom>
            <a:noFill/>
            <a:ln w="38100" cmpd="dbl" algn="ctr">
              <a:solidFill>
                <a:srgbClr val="00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Text Box 47"/>
            <p:cNvSpPr txBox="1">
              <a:spLocks noChangeArrowheads="1"/>
            </p:cNvSpPr>
            <p:nvPr/>
          </p:nvSpPr>
          <p:spPr bwMode="auto">
            <a:xfrm>
              <a:off x="3742" y="2773"/>
              <a:ext cx="681" cy="25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000" b="1">
                  <a:solidFill>
                    <a:srgbClr val="003300"/>
                  </a:solidFill>
                </a:rPr>
                <a:t>Ввод Х</a:t>
              </a:r>
            </a:p>
          </p:txBody>
        </p:sp>
      </p:grp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0.40556 -0.178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orage.needpix.com/rsynced_images/close-150639_1280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1349" y="0"/>
            <a:ext cx="452651" cy="428604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142976" y="642918"/>
            <a:ext cx="7143800" cy="857256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Т</a:t>
            </a: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е</a:t>
            </a: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с</a:t>
            </a: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Вопрос 11</a:t>
            </a:r>
            <a:endParaRPr lang="ru-RU" sz="2400" b="1" dirty="0">
              <a:ln w="19050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ea typeface="+mj-ea"/>
              <a:cs typeface="Arial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715272" y="5643578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928662" y="1643050"/>
            <a:ext cx="7358114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Picture 4" descr="https://avatanplus.com/files/resources/original/58dce057ac03415b1ecc569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571480"/>
            <a:ext cx="3000396" cy="686519"/>
          </a:xfrm>
          <a:prstGeom prst="rect">
            <a:avLst/>
          </a:prstGeom>
          <a:noFill/>
        </p:spPr>
      </p:pic>
      <p:pic>
        <p:nvPicPr>
          <p:cNvPr id="19" name="Picture 4" descr="https://avatanplus.com/files/resources/original/58dce057ac03415b1ecc569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571480"/>
            <a:ext cx="3000396" cy="686519"/>
          </a:xfrm>
          <a:prstGeom prst="rect">
            <a:avLst/>
          </a:prstGeom>
          <a:noFill/>
        </p:spPr>
      </p:pic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1857356" y="5643578"/>
            <a:ext cx="5508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CC3300"/>
                </a:solidFill>
              </a:rPr>
              <a:t>Выберите нужный блок</a:t>
            </a:r>
          </a:p>
        </p:txBody>
      </p:sp>
      <p:graphicFrame>
        <p:nvGraphicFramePr>
          <p:cNvPr id="21" name="Group 37"/>
          <p:cNvGraphicFramePr>
            <a:graphicFrameLocks/>
          </p:cNvGraphicFramePr>
          <p:nvPr/>
        </p:nvGraphicFramePr>
        <p:xfrm>
          <a:off x="857224" y="2071678"/>
          <a:ext cx="7358114" cy="1463040"/>
        </p:xfrm>
        <a:graphic>
          <a:graphicData uri="http://schemas.openxmlformats.org/drawingml/2006/table">
            <a:tbl>
              <a:tblPr/>
              <a:tblGrid>
                <a:gridCol w="3679057"/>
                <a:gridCol w="3679057"/>
              </a:tblGrid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Решение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условие)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00"/>
                        </a:gs>
                        <a:gs pos="50000">
                          <a:schemeClr val="bg1"/>
                        </a:gs>
                        <a:gs pos="100000">
                          <a:srgbClr val="FFCC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00"/>
                        </a:gs>
                        <a:gs pos="50000">
                          <a:schemeClr val="bg1"/>
                        </a:gs>
                        <a:gs pos="100000">
                          <a:srgbClr val="FFCC00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pSp>
        <p:nvGrpSpPr>
          <p:cNvPr id="43" name="Group 19"/>
          <p:cNvGrpSpPr>
            <a:grpSpLocks/>
          </p:cNvGrpSpPr>
          <p:nvPr/>
        </p:nvGrpSpPr>
        <p:grpSpPr bwMode="auto">
          <a:xfrm>
            <a:off x="1500166" y="4714884"/>
            <a:ext cx="2124075" cy="900113"/>
            <a:chOff x="1383" y="2614"/>
            <a:chExt cx="1338" cy="567"/>
          </a:xfrm>
        </p:grpSpPr>
        <p:sp>
          <p:nvSpPr>
            <p:cNvPr id="44" name="AutoShape 20"/>
            <p:cNvSpPr>
              <a:spLocks noChangeArrowheads="1"/>
            </p:cNvSpPr>
            <p:nvPr/>
          </p:nvSpPr>
          <p:spPr bwMode="auto">
            <a:xfrm>
              <a:off x="1383" y="2614"/>
              <a:ext cx="1338" cy="567"/>
            </a:xfrm>
            <a:prstGeom prst="flowChartDecision">
              <a:avLst/>
            </a:prstGeom>
            <a:noFill/>
            <a:ln w="38100" cmpd="dbl" algn="ctr">
              <a:solidFill>
                <a:srgbClr val="00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" name="Text Box 21"/>
            <p:cNvSpPr txBox="1">
              <a:spLocks noChangeArrowheads="1"/>
            </p:cNvSpPr>
            <p:nvPr/>
          </p:nvSpPr>
          <p:spPr bwMode="auto">
            <a:xfrm>
              <a:off x="1837" y="2773"/>
              <a:ext cx="49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003300"/>
                  </a:solidFill>
                </a:rPr>
                <a:t>X &gt; 0</a:t>
              </a:r>
              <a:endParaRPr lang="ru-RU" sz="2000" b="1">
                <a:solidFill>
                  <a:srgbClr val="003300"/>
                </a:solidFill>
              </a:endParaRPr>
            </a:p>
          </p:txBody>
        </p:sp>
      </p:grpSp>
      <p:grpSp>
        <p:nvGrpSpPr>
          <p:cNvPr id="46" name="Group 13"/>
          <p:cNvGrpSpPr>
            <a:grpSpLocks/>
          </p:cNvGrpSpPr>
          <p:nvPr/>
        </p:nvGrpSpPr>
        <p:grpSpPr bwMode="auto">
          <a:xfrm>
            <a:off x="5286380" y="3857628"/>
            <a:ext cx="2016125" cy="647700"/>
            <a:chOff x="2290" y="1889"/>
            <a:chExt cx="1270" cy="408"/>
          </a:xfrm>
        </p:grpSpPr>
        <p:sp>
          <p:nvSpPr>
            <p:cNvPr id="47" name="AutoShape 14"/>
            <p:cNvSpPr>
              <a:spLocks noChangeArrowheads="1"/>
            </p:cNvSpPr>
            <p:nvPr/>
          </p:nvSpPr>
          <p:spPr bwMode="auto">
            <a:xfrm>
              <a:off x="2290" y="1889"/>
              <a:ext cx="1270" cy="408"/>
            </a:xfrm>
            <a:prstGeom prst="flowChartProcess">
              <a:avLst/>
            </a:prstGeom>
            <a:noFill/>
            <a:ln w="38100" cmpd="dbl" algn="ctr">
              <a:solidFill>
                <a:srgbClr val="00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Text Box 15"/>
            <p:cNvSpPr txBox="1">
              <a:spLocks noChangeArrowheads="1"/>
            </p:cNvSpPr>
            <p:nvPr/>
          </p:nvSpPr>
          <p:spPr bwMode="auto">
            <a:xfrm>
              <a:off x="2436" y="1979"/>
              <a:ext cx="9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003300"/>
                  </a:solidFill>
                </a:rPr>
                <a:t>X = 2 * a +1</a:t>
              </a:r>
              <a:endParaRPr lang="ru-RU" sz="2000" b="1">
                <a:solidFill>
                  <a:srgbClr val="003300"/>
                </a:solidFill>
              </a:endParaRPr>
            </a:p>
          </p:txBody>
        </p:sp>
      </p:grpSp>
      <p:grpSp>
        <p:nvGrpSpPr>
          <p:cNvPr id="49" name="Group 22"/>
          <p:cNvGrpSpPr>
            <a:grpSpLocks/>
          </p:cNvGrpSpPr>
          <p:nvPr/>
        </p:nvGrpSpPr>
        <p:grpSpPr bwMode="auto">
          <a:xfrm>
            <a:off x="4857752" y="5000636"/>
            <a:ext cx="2592388" cy="503238"/>
            <a:chOff x="3266" y="2750"/>
            <a:chExt cx="1633" cy="317"/>
          </a:xfrm>
        </p:grpSpPr>
        <p:sp>
          <p:nvSpPr>
            <p:cNvPr id="50" name="AutoShape 23"/>
            <p:cNvSpPr>
              <a:spLocks noChangeArrowheads="1"/>
            </p:cNvSpPr>
            <p:nvPr/>
          </p:nvSpPr>
          <p:spPr bwMode="auto">
            <a:xfrm>
              <a:off x="3266" y="2750"/>
              <a:ext cx="1633" cy="317"/>
            </a:xfrm>
            <a:prstGeom prst="flowChartInputOutput">
              <a:avLst/>
            </a:prstGeom>
            <a:noFill/>
            <a:ln w="38100" cmpd="dbl" algn="ctr">
              <a:solidFill>
                <a:srgbClr val="00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Text Box 24"/>
            <p:cNvSpPr txBox="1">
              <a:spLocks noChangeArrowheads="1"/>
            </p:cNvSpPr>
            <p:nvPr/>
          </p:nvSpPr>
          <p:spPr bwMode="auto">
            <a:xfrm>
              <a:off x="3742" y="2773"/>
              <a:ext cx="681" cy="25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000" b="1">
                  <a:solidFill>
                    <a:srgbClr val="003300"/>
                  </a:solidFill>
                </a:rPr>
                <a:t>Ввод Х</a:t>
              </a:r>
            </a:p>
          </p:txBody>
        </p:sp>
      </p:grpSp>
      <p:grpSp>
        <p:nvGrpSpPr>
          <p:cNvPr id="52" name="Group 30"/>
          <p:cNvGrpSpPr>
            <a:grpSpLocks/>
          </p:cNvGrpSpPr>
          <p:nvPr/>
        </p:nvGrpSpPr>
        <p:grpSpPr bwMode="auto">
          <a:xfrm>
            <a:off x="1857356" y="3929066"/>
            <a:ext cx="2195512" cy="609600"/>
            <a:chOff x="431" y="1889"/>
            <a:chExt cx="1383" cy="384"/>
          </a:xfrm>
        </p:grpSpPr>
        <p:sp>
          <p:nvSpPr>
            <p:cNvPr id="53" name="AutoShape 31"/>
            <p:cNvSpPr>
              <a:spLocks noChangeArrowheads="1"/>
            </p:cNvSpPr>
            <p:nvPr/>
          </p:nvSpPr>
          <p:spPr bwMode="auto">
            <a:xfrm>
              <a:off x="431" y="1889"/>
              <a:ext cx="1383" cy="384"/>
            </a:xfrm>
            <a:prstGeom prst="flowChartTerminator">
              <a:avLst/>
            </a:prstGeom>
            <a:noFill/>
            <a:ln w="38100" cmpd="dbl">
              <a:solidFill>
                <a:srgbClr val="00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" name="Text Box 32"/>
            <p:cNvSpPr txBox="1">
              <a:spLocks noChangeArrowheads="1"/>
            </p:cNvSpPr>
            <p:nvPr/>
          </p:nvSpPr>
          <p:spPr bwMode="auto">
            <a:xfrm>
              <a:off x="794" y="1956"/>
              <a:ext cx="703" cy="250"/>
            </a:xfrm>
            <a:prstGeom prst="rect">
              <a:avLst/>
            </a:prstGeom>
            <a:noFill/>
            <a:ln w="38100" cmpd="dbl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>
                  <a:solidFill>
                    <a:srgbClr val="003300"/>
                  </a:solidFill>
                </a:rPr>
                <a:t>Начало</a:t>
              </a:r>
            </a:p>
          </p:txBody>
        </p:sp>
      </p:grp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1827 L 0.38177 -0.364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0" y="-1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0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orage.needpix.com/rsynced_images/close-150639_1280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1349" y="0"/>
            <a:ext cx="452651" cy="428604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142976" y="642918"/>
            <a:ext cx="7143800" cy="857256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Т</a:t>
            </a: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е</a:t>
            </a: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с</a:t>
            </a: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Вопрос 12</a:t>
            </a:r>
            <a:endParaRPr lang="ru-RU" sz="2400" b="1" dirty="0">
              <a:ln w="19050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ea typeface="+mj-ea"/>
              <a:cs typeface="Arial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715272" y="5643578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928662" y="1643050"/>
            <a:ext cx="7358114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Picture 4" descr="https://avatanplus.com/files/resources/original/58dce057ac03415b1ecc569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571480"/>
            <a:ext cx="3000396" cy="686519"/>
          </a:xfrm>
          <a:prstGeom prst="rect">
            <a:avLst/>
          </a:prstGeom>
          <a:noFill/>
        </p:spPr>
      </p:pic>
      <p:pic>
        <p:nvPicPr>
          <p:cNvPr id="19" name="Picture 4" descr="https://avatanplus.com/files/resources/original/58dce057ac03415b1ecc569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571480"/>
            <a:ext cx="3000396" cy="686519"/>
          </a:xfrm>
          <a:prstGeom prst="rect">
            <a:avLst/>
          </a:prstGeom>
          <a:noFill/>
        </p:spPr>
      </p:pic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1857356" y="5643578"/>
            <a:ext cx="5508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CC3300"/>
                </a:solidFill>
              </a:rPr>
              <a:t>Выберите нужный блок</a:t>
            </a:r>
          </a:p>
        </p:txBody>
      </p:sp>
      <p:graphicFrame>
        <p:nvGraphicFramePr>
          <p:cNvPr id="21" name="Group 37"/>
          <p:cNvGraphicFramePr>
            <a:graphicFrameLocks/>
          </p:cNvGraphicFramePr>
          <p:nvPr/>
        </p:nvGraphicFramePr>
        <p:xfrm>
          <a:off x="857224" y="2071678"/>
          <a:ext cx="7358114" cy="1295400"/>
        </p:xfrm>
        <a:graphic>
          <a:graphicData uri="http://schemas.openxmlformats.org/drawingml/2006/table">
            <a:tbl>
              <a:tblPr/>
              <a:tblGrid>
                <a:gridCol w="3679057"/>
                <a:gridCol w="3679057"/>
              </a:tblGrid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Ввод-вывод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00"/>
                        </a:gs>
                        <a:gs pos="50000">
                          <a:schemeClr val="bg1"/>
                        </a:gs>
                        <a:gs pos="100000">
                          <a:srgbClr val="FFCC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00"/>
                        </a:gs>
                        <a:gs pos="50000">
                          <a:schemeClr val="bg1"/>
                        </a:gs>
                        <a:gs pos="100000">
                          <a:srgbClr val="FFCC00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286380" y="3857628"/>
            <a:ext cx="2016125" cy="647700"/>
            <a:chOff x="2290" y="1889"/>
            <a:chExt cx="1270" cy="408"/>
          </a:xfrm>
        </p:grpSpPr>
        <p:sp>
          <p:nvSpPr>
            <p:cNvPr id="47" name="AutoShape 14"/>
            <p:cNvSpPr>
              <a:spLocks noChangeArrowheads="1"/>
            </p:cNvSpPr>
            <p:nvPr/>
          </p:nvSpPr>
          <p:spPr bwMode="auto">
            <a:xfrm>
              <a:off x="2290" y="1889"/>
              <a:ext cx="1270" cy="408"/>
            </a:xfrm>
            <a:prstGeom prst="flowChartProcess">
              <a:avLst/>
            </a:prstGeom>
            <a:noFill/>
            <a:ln w="38100" cmpd="dbl" algn="ctr">
              <a:solidFill>
                <a:srgbClr val="00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Text Box 15"/>
            <p:cNvSpPr txBox="1">
              <a:spLocks noChangeArrowheads="1"/>
            </p:cNvSpPr>
            <p:nvPr/>
          </p:nvSpPr>
          <p:spPr bwMode="auto">
            <a:xfrm>
              <a:off x="2436" y="1979"/>
              <a:ext cx="9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003300"/>
                  </a:solidFill>
                </a:rPr>
                <a:t>X = 2 * a +1</a:t>
              </a:r>
              <a:endParaRPr lang="ru-RU" sz="2000" b="1">
                <a:solidFill>
                  <a:srgbClr val="003300"/>
                </a:solidFill>
              </a:endParaRPr>
            </a:p>
          </p:txBody>
        </p:sp>
      </p:grp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1142976" y="4572008"/>
            <a:ext cx="2124075" cy="900113"/>
            <a:chOff x="1383" y="2614"/>
            <a:chExt cx="1338" cy="567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1383" y="2614"/>
              <a:ext cx="1338" cy="567"/>
            </a:xfrm>
            <a:prstGeom prst="flowChartDecision">
              <a:avLst/>
            </a:prstGeom>
            <a:noFill/>
            <a:ln w="38100" cmpd="dbl" algn="ctr">
              <a:solidFill>
                <a:srgbClr val="00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Text Box 21"/>
            <p:cNvSpPr txBox="1">
              <a:spLocks noChangeArrowheads="1"/>
            </p:cNvSpPr>
            <p:nvPr/>
          </p:nvSpPr>
          <p:spPr bwMode="auto">
            <a:xfrm>
              <a:off x="1837" y="2773"/>
              <a:ext cx="49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003300"/>
                  </a:solidFill>
                </a:rPr>
                <a:t>X &gt; 0</a:t>
              </a:r>
              <a:endParaRPr lang="ru-RU" sz="2000" b="1">
                <a:solidFill>
                  <a:srgbClr val="003300"/>
                </a:solidFill>
              </a:endParaRPr>
            </a:p>
          </p:txBody>
        </p:sp>
      </p:grpSp>
      <p:grpSp>
        <p:nvGrpSpPr>
          <p:cNvPr id="31" name="Group 22"/>
          <p:cNvGrpSpPr>
            <a:grpSpLocks/>
          </p:cNvGrpSpPr>
          <p:nvPr/>
        </p:nvGrpSpPr>
        <p:grpSpPr bwMode="auto">
          <a:xfrm>
            <a:off x="5000628" y="4857760"/>
            <a:ext cx="2592388" cy="503238"/>
            <a:chOff x="3266" y="2750"/>
            <a:chExt cx="1633" cy="317"/>
          </a:xfrm>
        </p:grpSpPr>
        <p:sp>
          <p:nvSpPr>
            <p:cNvPr id="32" name="AutoShape 23"/>
            <p:cNvSpPr>
              <a:spLocks noChangeArrowheads="1"/>
            </p:cNvSpPr>
            <p:nvPr/>
          </p:nvSpPr>
          <p:spPr bwMode="auto">
            <a:xfrm>
              <a:off x="3266" y="2750"/>
              <a:ext cx="1633" cy="317"/>
            </a:xfrm>
            <a:prstGeom prst="flowChartInputOutput">
              <a:avLst/>
            </a:prstGeom>
            <a:noFill/>
            <a:ln w="38100" cmpd="dbl" algn="ctr">
              <a:solidFill>
                <a:srgbClr val="00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Text Box 24"/>
            <p:cNvSpPr txBox="1">
              <a:spLocks noChangeArrowheads="1"/>
            </p:cNvSpPr>
            <p:nvPr/>
          </p:nvSpPr>
          <p:spPr bwMode="auto">
            <a:xfrm>
              <a:off x="3742" y="2773"/>
              <a:ext cx="681" cy="250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000" b="1">
                  <a:solidFill>
                    <a:srgbClr val="003300"/>
                  </a:solidFill>
                </a:rPr>
                <a:t>Ввод Х</a:t>
              </a:r>
            </a:p>
          </p:txBody>
        </p:sp>
      </p:grpSp>
      <p:grpSp>
        <p:nvGrpSpPr>
          <p:cNvPr id="34" name="Group 28"/>
          <p:cNvGrpSpPr>
            <a:grpSpLocks/>
          </p:cNvGrpSpPr>
          <p:nvPr/>
        </p:nvGrpSpPr>
        <p:grpSpPr bwMode="auto">
          <a:xfrm>
            <a:off x="1071538" y="3714752"/>
            <a:ext cx="2195512" cy="609600"/>
            <a:chOff x="431" y="1889"/>
            <a:chExt cx="1383" cy="384"/>
          </a:xfrm>
        </p:grpSpPr>
        <p:sp>
          <p:nvSpPr>
            <p:cNvPr id="35" name="AutoShape 29"/>
            <p:cNvSpPr>
              <a:spLocks noChangeArrowheads="1"/>
            </p:cNvSpPr>
            <p:nvPr/>
          </p:nvSpPr>
          <p:spPr bwMode="auto">
            <a:xfrm>
              <a:off x="431" y="1889"/>
              <a:ext cx="1383" cy="384"/>
            </a:xfrm>
            <a:prstGeom prst="flowChartTerminator">
              <a:avLst/>
            </a:prstGeom>
            <a:noFill/>
            <a:ln w="38100" cmpd="dbl">
              <a:solidFill>
                <a:srgbClr val="00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Text Box 30"/>
            <p:cNvSpPr txBox="1">
              <a:spLocks noChangeArrowheads="1"/>
            </p:cNvSpPr>
            <p:nvPr/>
          </p:nvSpPr>
          <p:spPr bwMode="auto">
            <a:xfrm>
              <a:off x="794" y="1956"/>
              <a:ext cx="703" cy="250"/>
            </a:xfrm>
            <a:prstGeom prst="rect">
              <a:avLst/>
            </a:prstGeom>
            <a:noFill/>
            <a:ln w="38100" cmpd="dbl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>
                  <a:solidFill>
                    <a:srgbClr val="003300"/>
                  </a:solidFill>
                </a:rPr>
                <a:t>Начало</a:t>
              </a:r>
            </a:p>
          </p:txBody>
        </p:sp>
      </p:grp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5.78035E-8 L 0.03143 -0.36162 " pathEditMode="relative" ptsTypes="AA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orage.needpix.com/rsynced_images/close-150639_1280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1349" y="0"/>
            <a:ext cx="452651" cy="428604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142976" y="642918"/>
            <a:ext cx="7143800" cy="857256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Т</a:t>
            </a: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е</a:t>
            </a: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с</a:t>
            </a: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Вопрос 13</a:t>
            </a:r>
            <a:endParaRPr lang="ru-RU" sz="2400" b="1" dirty="0">
              <a:ln w="19050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ea typeface="+mj-ea"/>
              <a:cs typeface="Arial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715272" y="5643578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928662" y="1643050"/>
            <a:ext cx="7358114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Picture 4" descr="https://avatanplus.com/files/resources/original/58dce057ac03415b1ecc569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571480"/>
            <a:ext cx="3000396" cy="686519"/>
          </a:xfrm>
          <a:prstGeom prst="rect">
            <a:avLst/>
          </a:prstGeom>
          <a:noFill/>
        </p:spPr>
      </p:pic>
      <p:pic>
        <p:nvPicPr>
          <p:cNvPr id="19" name="Picture 4" descr="https://avatanplus.com/files/resources/original/58dce057ac03415b1ecc569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571480"/>
            <a:ext cx="3000396" cy="686519"/>
          </a:xfrm>
          <a:prstGeom prst="rect">
            <a:avLst/>
          </a:prstGeom>
          <a:noFill/>
        </p:spPr>
      </p:pic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900113" y="2600325"/>
            <a:ext cx="2195512" cy="514350"/>
          </a:xfrm>
          <a:prstGeom prst="rect">
            <a:avLst/>
          </a:prstGeom>
          <a:solidFill>
            <a:srgbClr val="FFFF99"/>
          </a:solidFill>
          <a:ln w="57150" cmpd="thinThick" algn="ctr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</a:rPr>
              <a:t>Следование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935038" y="3392488"/>
            <a:ext cx="2195512" cy="514350"/>
          </a:xfrm>
          <a:prstGeom prst="rect">
            <a:avLst/>
          </a:prstGeom>
          <a:solidFill>
            <a:srgbClr val="FFFF99"/>
          </a:solidFill>
          <a:ln w="57150" cmpd="thinThick" algn="ctr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</a:rPr>
              <a:t>Ветвление</a:t>
            </a: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935038" y="4221163"/>
            <a:ext cx="2195512" cy="514350"/>
          </a:xfrm>
          <a:prstGeom prst="rect">
            <a:avLst/>
          </a:prstGeom>
          <a:solidFill>
            <a:srgbClr val="FFFF99"/>
          </a:solidFill>
          <a:ln w="57150" cmpd="thinThick" algn="ctr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</a:rPr>
              <a:t>Повторение</a:t>
            </a:r>
          </a:p>
        </p:txBody>
      </p:sp>
      <p:pic>
        <p:nvPicPr>
          <p:cNvPr id="28" name="Picture 21" descr="д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11525" y="3341688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2" descr="не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11525" y="252888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3" descr="не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84550" y="4184650"/>
            <a:ext cx="576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" name="Group 24"/>
          <p:cNvGrpSpPr>
            <a:grpSpLocks/>
          </p:cNvGrpSpPr>
          <p:nvPr/>
        </p:nvGrpSpPr>
        <p:grpSpPr bwMode="auto">
          <a:xfrm>
            <a:off x="5072066" y="1928802"/>
            <a:ext cx="2314597" cy="3571900"/>
            <a:chOff x="3861" y="1314"/>
            <a:chExt cx="2520" cy="5301"/>
          </a:xfrm>
        </p:grpSpPr>
        <p:sp>
          <p:nvSpPr>
            <p:cNvPr id="38" name="AutoShape 25"/>
            <p:cNvSpPr>
              <a:spLocks noChangeArrowheads="1"/>
            </p:cNvSpPr>
            <p:nvPr/>
          </p:nvSpPr>
          <p:spPr bwMode="auto">
            <a:xfrm>
              <a:off x="3864" y="1314"/>
              <a:ext cx="2160" cy="540"/>
            </a:xfrm>
            <a:prstGeom prst="flowChartTerminator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CC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660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Line 26"/>
            <p:cNvSpPr>
              <a:spLocks noChangeShapeType="1"/>
            </p:cNvSpPr>
            <p:nvPr/>
          </p:nvSpPr>
          <p:spPr bwMode="auto">
            <a:xfrm flipH="1">
              <a:off x="4936" y="1854"/>
              <a:ext cx="15" cy="4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00660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AutoShape 27"/>
            <p:cNvSpPr>
              <a:spLocks noChangeArrowheads="1"/>
            </p:cNvSpPr>
            <p:nvPr/>
          </p:nvSpPr>
          <p:spPr bwMode="auto">
            <a:xfrm>
              <a:off x="3864" y="2257"/>
              <a:ext cx="2160" cy="440"/>
            </a:xfrm>
            <a:prstGeom prst="flowChartInputOutpu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CC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660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Line 28"/>
            <p:cNvSpPr>
              <a:spLocks noChangeShapeType="1"/>
            </p:cNvSpPr>
            <p:nvPr/>
          </p:nvSpPr>
          <p:spPr bwMode="auto">
            <a:xfrm>
              <a:off x="4944" y="2712"/>
              <a:ext cx="2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00660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2" name="Group 29"/>
            <p:cNvGrpSpPr>
              <a:grpSpLocks/>
            </p:cNvGrpSpPr>
            <p:nvPr/>
          </p:nvGrpSpPr>
          <p:grpSpPr bwMode="auto">
            <a:xfrm>
              <a:off x="3864" y="4023"/>
              <a:ext cx="2160" cy="2592"/>
              <a:chOff x="5178" y="4098"/>
              <a:chExt cx="2160" cy="2592"/>
            </a:xfrm>
          </p:grpSpPr>
          <p:sp>
            <p:nvSpPr>
              <p:cNvPr id="49" name="AutoShape 30"/>
              <p:cNvSpPr>
                <a:spLocks noChangeArrowheads="1"/>
              </p:cNvSpPr>
              <p:nvPr/>
            </p:nvSpPr>
            <p:spPr bwMode="auto">
              <a:xfrm>
                <a:off x="5259" y="4440"/>
                <a:ext cx="1979" cy="540"/>
              </a:xfrm>
              <a:prstGeom prst="flowChartProcess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CC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66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Line 31"/>
              <p:cNvSpPr>
                <a:spLocks noChangeShapeType="1"/>
              </p:cNvSpPr>
              <p:nvPr/>
            </p:nvSpPr>
            <p:spPr bwMode="auto">
              <a:xfrm>
                <a:off x="6285" y="4098"/>
                <a:ext cx="2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66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Line 32"/>
              <p:cNvSpPr>
                <a:spLocks noChangeShapeType="1"/>
              </p:cNvSpPr>
              <p:nvPr/>
            </p:nvSpPr>
            <p:spPr bwMode="auto">
              <a:xfrm>
                <a:off x="6258" y="4953"/>
                <a:ext cx="2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66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AutoShape 33"/>
              <p:cNvSpPr>
                <a:spLocks noChangeArrowheads="1"/>
              </p:cNvSpPr>
              <p:nvPr/>
            </p:nvSpPr>
            <p:spPr bwMode="auto">
              <a:xfrm>
                <a:off x="5178" y="5352"/>
                <a:ext cx="2160" cy="439"/>
              </a:xfrm>
              <a:prstGeom prst="flowChartInputOutpu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CC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66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Line 34"/>
              <p:cNvSpPr>
                <a:spLocks noChangeShapeType="1"/>
              </p:cNvSpPr>
              <p:nvPr/>
            </p:nvSpPr>
            <p:spPr bwMode="auto">
              <a:xfrm>
                <a:off x="6258" y="5808"/>
                <a:ext cx="2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66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AutoShape 35"/>
              <p:cNvSpPr>
                <a:spLocks noChangeArrowheads="1"/>
              </p:cNvSpPr>
              <p:nvPr/>
            </p:nvSpPr>
            <p:spPr bwMode="auto">
              <a:xfrm>
                <a:off x="5178" y="6150"/>
                <a:ext cx="2160" cy="540"/>
              </a:xfrm>
              <a:prstGeom prst="flowChartTerminator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CC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66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3" name="AutoShape 36"/>
            <p:cNvSpPr>
              <a:spLocks noChangeArrowheads="1"/>
            </p:cNvSpPr>
            <p:nvPr/>
          </p:nvSpPr>
          <p:spPr bwMode="auto">
            <a:xfrm>
              <a:off x="3861" y="3054"/>
              <a:ext cx="2166" cy="968"/>
            </a:xfrm>
            <a:prstGeom prst="flowChartDecision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CC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660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Line 37"/>
            <p:cNvSpPr>
              <a:spLocks noChangeShapeType="1"/>
            </p:cNvSpPr>
            <p:nvPr/>
          </p:nvSpPr>
          <p:spPr bwMode="auto">
            <a:xfrm>
              <a:off x="5996" y="3529"/>
              <a:ext cx="38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00660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Line 38"/>
            <p:cNvSpPr>
              <a:spLocks noChangeShapeType="1"/>
            </p:cNvSpPr>
            <p:nvPr/>
          </p:nvSpPr>
          <p:spPr bwMode="auto">
            <a:xfrm>
              <a:off x="6381" y="3567"/>
              <a:ext cx="0" cy="15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00660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Line 39"/>
            <p:cNvSpPr>
              <a:spLocks noChangeShapeType="1"/>
            </p:cNvSpPr>
            <p:nvPr/>
          </p:nvSpPr>
          <p:spPr bwMode="auto">
            <a:xfrm flipH="1">
              <a:off x="4914" y="5105"/>
              <a:ext cx="14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rgbClr val="00660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1142976" y="5715016"/>
            <a:ext cx="5028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CC3300"/>
                </a:solidFill>
              </a:rPr>
              <a:t>Выберите нужную конструкцию</a:t>
            </a:r>
            <a:endParaRPr lang="ru-RU" sz="24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orage.needpix.com/rsynced_images/close-150639_1280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1349" y="0"/>
            <a:ext cx="452651" cy="428604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142976" y="642918"/>
            <a:ext cx="7143800" cy="857256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Т</a:t>
            </a: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е</a:t>
            </a: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с</a:t>
            </a: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Вопрос 14</a:t>
            </a:r>
            <a:endParaRPr lang="ru-RU" sz="2400" b="1" dirty="0">
              <a:ln w="19050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ea typeface="+mj-ea"/>
              <a:cs typeface="Arial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715272" y="5643578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928662" y="1643050"/>
            <a:ext cx="7358114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Picture 4" descr="https://avatanplus.com/files/resources/original/58dce057ac03415b1ecc569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571480"/>
            <a:ext cx="3000396" cy="686519"/>
          </a:xfrm>
          <a:prstGeom prst="rect">
            <a:avLst/>
          </a:prstGeom>
          <a:noFill/>
        </p:spPr>
      </p:pic>
      <p:pic>
        <p:nvPicPr>
          <p:cNvPr id="19" name="Picture 4" descr="https://avatanplus.com/files/resources/original/58dce057ac03415b1ecc569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571480"/>
            <a:ext cx="3000396" cy="686519"/>
          </a:xfrm>
          <a:prstGeom prst="rect">
            <a:avLst/>
          </a:prstGeom>
          <a:noFill/>
        </p:spPr>
      </p:pic>
      <p:sp>
        <p:nvSpPr>
          <p:cNvPr id="55" name="Прямоугольник 54"/>
          <p:cNvSpPr/>
          <p:nvPr/>
        </p:nvSpPr>
        <p:spPr>
          <a:xfrm>
            <a:off x="1142976" y="5715016"/>
            <a:ext cx="5028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CC3300"/>
                </a:solidFill>
              </a:rPr>
              <a:t>Выберите нужную конструкцию</a:t>
            </a:r>
            <a:endParaRPr lang="ru-RU" sz="2400" b="1" dirty="0">
              <a:solidFill>
                <a:srgbClr val="CC3300"/>
              </a:solidFill>
            </a:endParaRPr>
          </a:p>
        </p:txBody>
      </p:sp>
      <p:sp>
        <p:nvSpPr>
          <p:cNvPr id="32" name="Text Box 94"/>
          <p:cNvSpPr txBox="1">
            <a:spLocks noChangeArrowheads="1"/>
          </p:cNvSpPr>
          <p:nvPr/>
        </p:nvSpPr>
        <p:spPr bwMode="auto">
          <a:xfrm>
            <a:off x="900113" y="2600325"/>
            <a:ext cx="2195512" cy="514350"/>
          </a:xfrm>
          <a:prstGeom prst="rect">
            <a:avLst/>
          </a:prstGeom>
          <a:solidFill>
            <a:srgbClr val="FFFF99"/>
          </a:solidFill>
          <a:ln w="57150" cmpd="thinThick" algn="ctr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</a:rPr>
              <a:t>Следование</a:t>
            </a:r>
          </a:p>
        </p:txBody>
      </p:sp>
      <p:sp>
        <p:nvSpPr>
          <p:cNvPr id="33" name="Text Box 95"/>
          <p:cNvSpPr txBox="1">
            <a:spLocks noChangeArrowheads="1"/>
          </p:cNvSpPr>
          <p:nvPr/>
        </p:nvSpPr>
        <p:spPr bwMode="auto">
          <a:xfrm>
            <a:off x="935038" y="3392488"/>
            <a:ext cx="2195512" cy="514350"/>
          </a:xfrm>
          <a:prstGeom prst="rect">
            <a:avLst/>
          </a:prstGeom>
          <a:solidFill>
            <a:srgbClr val="FFFF99"/>
          </a:solidFill>
          <a:ln w="57150" cmpd="thinThick" algn="ctr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</a:rPr>
              <a:t>Ветвление</a:t>
            </a:r>
          </a:p>
        </p:txBody>
      </p:sp>
      <p:sp>
        <p:nvSpPr>
          <p:cNvPr id="35" name="Text Box 97"/>
          <p:cNvSpPr txBox="1">
            <a:spLocks noChangeArrowheads="1"/>
          </p:cNvSpPr>
          <p:nvPr/>
        </p:nvSpPr>
        <p:spPr bwMode="auto">
          <a:xfrm>
            <a:off x="935038" y="4221163"/>
            <a:ext cx="2195512" cy="514350"/>
          </a:xfrm>
          <a:prstGeom prst="rect">
            <a:avLst/>
          </a:prstGeom>
          <a:solidFill>
            <a:srgbClr val="FFFF99"/>
          </a:solidFill>
          <a:ln w="57150" cmpd="thinThick" algn="ctr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</a:rPr>
              <a:t>Повторение</a:t>
            </a:r>
          </a:p>
        </p:txBody>
      </p:sp>
      <p:pic>
        <p:nvPicPr>
          <p:cNvPr id="36" name="Picture 100" descr="д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38" y="2565400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01" descr="не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84550" y="334168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03" descr="не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84550" y="4184650"/>
            <a:ext cx="576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7" name="Group 82"/>
          <p:cNvGrpSpPr>
            <a:grpSpLocks/>
          </p:cNvGrpSpPr>
          <p:nvPr/>
        </p:nvGrpSpPr>
        <p:grpSpPr bwMode="auto">
          <a:xfrm>
            <a:off x="5072066" y="1928802"/>
            <a:ext cx="2214554" cy="3662372"/>
            <a:chOff x="5211" y="1674"/>
            <a:chExt cx="2160" cy="4788"/>
          </a:xfrm>
        </p:grpSpPr>
        <p:sp>
          <p:nvSpPr>
            <p:cNvPr id="48" name="AutoShape 83"/>
            <p:cNvSpPr>
              <a:spLocks noChangeArrowheads="1"/>
            </p:cNvSpPr>
            <p:nvPr/>
          </p:nvSpPr>
          <p:spPr bwMode="auto">
            <a:xfrm>
              <a:off x="5211" y="1674"/>
              <a:ext cx="2160" cy="540"/>
            </a:xfrm>
            <a:prstGeom prst="flowChartTerminator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CC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660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Line 84"/>
            <p:cNvSpPr>
              <a:spLocks noChangeShapeType="1"/>
            </p:cNvSpPr>
            <p:nvPr/>
          </p:nvSpPr>
          <p:spPr bwMode="auto">
            <a:xfrm flipH="1">
              <a:off x="6284" y="2214"/>
              <a:ext cx="16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00660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AutoShape 85"/>
            <p:cNvSpPr>
              <a:spLocks noChangeArrowheads="1"/>
            </p:cNvSpPr>
            <p:nvPr/>
          </p:nvSpPr>
          <p:spPr bwMode="auto">
            <a:xfrm>
              <a:off x="5211" y="2616"/>
              <a:ext cx="2160" cy="441"/>
            </a:xfrm>
            <a:prstGeom prst="flowChartInputOutpu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CC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660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" name="Line 86"/>
            <p:cNvSpPr>
              <a:spLocks noChangeShapeType="1"/>
            </p:cNvSpPr>
            <p:nvPr/>
          </p:nvSpPr>
          <p:spPr bwMode="auto">
            <a:xfrm>
              <a:off x="6291" y="3071"/>
              <a:ext cx="1" cy="3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00660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" name="AutoShape 87"/>
            <p:cNvSpPr>
              <a:spLocks noChangeArrowheads="1"/>
            </p:cNvSpPr>
            <p:nvPr/>
          </p:nvSpPr>
          <p:spPr bwMode="auto">
            <a:xfrm>
              <a:off x="5302" y="3413"/>
              <a:ext cx="1979" cy="540"/>
            </a:xfrm>
            <a:prstGeom prst="flowChartProcess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CC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660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" name="Line 88"/>
            <p:cNvSpPr>
              <a:spLocks noChangeShapeType="1"/>
            </p:cNvSpPr>
            <p:nvPr/>
          </p:nvSpPr>
          <p:spPr bwMode="auto">
            <a:xfrm>
              <a:off x="6291" y="3927"/>
              <a:ext cx="1" cy="3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00660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" name="AutoShape 89"/>
            <p:cNvSpPr>
              <a:spLocks noChangeArrowheads="1"/>
            </p:cNvSpPr>
            <p:nvPr/>
          </p:nvSpPr>
          <p:spPr bwMode="auto">
            <a:xfrm>
              <a:off x="5322" y="4269"/>
              <a:ext cx="1940" cy="457"/>
            </a:xfrm>
            <a:prstGeom prst="flowChartPredefinedProcess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CC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660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" name="Line 90"/>
            <p:cNvSpPr>
              <a:spLocks noChangeShapeType="1"/>
            </p:cNvSpPr>
            <p:nvPr/>
          </p:nvSpPr>
          <p:spPr bwMode="auto">
            <a:xfrm>
              <a:off x="6291" y="4726"/>
              <a:ext cx="1" cy="3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00660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" name="AutoShape 91"/>
            <p:cNvSpPr>
              <a:spLocks noChangeArrowheads="1"/>
            </p:cNvSpPr>
            <p:nvPr/>
          </p:nvSpPr>
          <p:spPr bwMode="auto">
            <a:xfrm>
              <a:off x="5211" y="5124"/>
              <a:ext cx="2160" cy="441"/>
            </a:xfrm>
            <a:prstGeom prst="flowChartInputOutpu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CC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660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" name="Line 92"/>
            <p:cNvSpPr>
              <a:spLocks noChangeShapeType="1"/>
            </p:cNvSpPr>
            <p:nvPr/>
          </p:nvSpPr>
          <p:spPr bwMode="auto">
            <a:xfrm>
              <a:off x="6291" y="5580"/>
              <a:ext cx="1" cy="3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00660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" name="AutoShape 93"/>
            <p:cNvSpPr>
              <a:spLocks noChangeArrowheads="1"/>
            </p:cNvSpPr>
            <p:nvPr/>
          </p:nvSpPr>
          <p:spPr bwMode="auto">
            <a:xfrm>
              <a:off x="5211" y="5922"/>
              <a:ext cx="2160" cy="540"/>
            </a:xfrm>
            <a:prstGeom prst="flowChartTerminator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CC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660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orage.needpix.com/rsynced_images/close-150639_1280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1349" y="0"/>
            <a:ext cx="452651" cy="428604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142976" y="642918"/>
            <a:ext cx="7143800" cy="857256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Т</a:t>
            </a: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е</a:t>
            </a: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с</a:t>
            </a: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Вопрос 15</a:t>
            </a:r>
            <a:endParaRPr lang="ru-RU" sz="2400" b="1" dirty="0">
              <a:ln w="19050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ea typeface="+mj-ea"/>
              <a:cs typeface="Arial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715272" y="5643578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928662" y="1643050"/>
            <a:ext cx="7358114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Picture 4" descr="https://avatanplus.com/files/resources/original/58dce057ac03415b1ecc569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571480"/>
            <a:ext cx="3000396" cy="686519"/>
          </a:xfrm>
          <a:prstGeom prst="rect">
            <a:avLst/>
          </a:prstGeom>
          <a:noFill/>
        </p:spPr>
      </p:pic>
      <p:pic>
        <p:nvPicPr>
          <p:cNvPr id="19" name="Picture 4" descr="https://avatanplus.com/files/resources/original/58dce057ac03415b1ecc569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571480"/>
            <a:ext cx="3000396" cy="686519"/>
          </a:xfrm>
          <a:prstGeom prst="rect">
            <a:avLst/>
          </a:prstGeom>
          <a:noFill/>
        </p:spPr>
      </p:pic>
      <p:sp>
        <p:nvSpPr>
          <p:cNvPr id="55" name="Прямоугольник 54"/>
          <p:cNvSpPr/>
          <p:nvPr/>
        </p:nvSpPr>
        <p:spPr>
          <a:xfrm>
            <a:off x="1142976" y="5715016"/>
            <a:ext cx="5028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CC3300"/>
                </a:solidFill>
              </a:rPr>
              <a:t>Выберите нужную конструкцию</a:t>
            </a:r>
            <a:endParaRPr lang="ru-RU" sz="2400" b="1" dirty="0">
              <a:solidFill>
                <a:srgbClr val="CC3300"/>
              </a:solidFill>
            </a:endParaRP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900113" y="2600325"/>
            <a:ext cx="2195512" cy="514350"/>
          </a:xfrm>
          <a:prstGeom prst="rect">
            <a:avLst/>
          </a:prstGeom>
          <a:solidFill>
            <a:srgbClr val="FFFF99"/>
          </a:solidFill>
          <a:ln w="57150" cmpd="thinThick" algn="ctr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</a:rPr>
              <a:t>Следование</a:t>
            </a: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935038" y="3392488"/>
            <a:ext cx="2195512" cy="514350"/>
          </a:xfrm>
          <a:prstGeom prst="rect">
            <a:avLst/>
          </a:prstGeom>
          <a:solidFill>
            <a:srgbClr val="FFFF99"/>
          </a:solidFill>
          <a:ln w="57150" cmpd="thinThick" algn="ctr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</a:rPr>
              <a:t>Ветвление</a:t>
            </a: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935038" y="4221163"/>
            <a:ext cx="2195512" cy="514350"/>
          </a:xfrm>
          <a:prstGeom prst="rect">
            <a:avLst/>
          </a:prstGeom>
          <a:solidFill>
            <a:srgbClr val="FFFF99"/>
          </a:solidFill>
          <a:ln w="57150" cmpd="thinThick" algn="ctr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</a:rPr>
              <a:t>Повторение</a:t>
            </a:r>
          </a:p>
        </p:txBody>
      </p:sp>
      <p:pic>
        <p:nvPicPr>
          <p:cNvPr id="30" name="Picture 21" descr="д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4550" y="4184650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2" descr="не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84550" y="334168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3" descr="не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8038" y="252888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" name="Group 24"/>
          <p:cNvGrpSpPr>
            <a:grpSpLocks/>
          </p:cNvGrpSpPr>
          <p:nvPr/>
        </p:nvGrpSpPr>
        <p:grpSpPr bwMode="auto">
          <a:xfrm>
            <a:off x="4786314" y="1928802"/>
            <a:ext cx="2451099" cy="3770322"/>
            <a:chOff x="4608" y="1674"/>
            <a:chExt cx="2766" cy="6213"/>
          </a:xfrm>
        </p:grpSpPr>
        <p:sp>
          <p:nvSpPr>
            <p:cNvPr id="39" name="AutoShape 25"/>
            <p:cNvSpPr>
              <a:spLocks noChangeArrowheads="1"/>
            </p:cNvSpPr>
            <p:nvPr/>
          </p:nvSpPr>
          <p:spPr bwMode="auto">
            <a:xfrm>
              <a:off x="5211" y="1674"/>
              <a:ext cx="2160" cy="541"/>
            </a:xfrm>
            <a:prstGeom prst="flowChartTerminator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CC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660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Line 26"/>
            <p:cNvSpPr>
              <a:spLocks noChangeShapeType="1"/>
            </p:cNvSpPr>
            <p:nvPr/>
          </p:nvSpPr>
          <p:spPr bwMode="auto">
            <a:xfrm flipH="1">
              <a:off x="6283" y="2215"/>
              <a:ext cx="15" cy="4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00660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AutoShape 27"/>
            <p:cNvSpPr>
              <a:spLocks noChangeArrowheads="1"/>
            </p:cNvSpPr>
            <p:nvPr/>
          </p:nvSpPr>
          <p:spPr bwMode="auto">
            <a:xfrm>
              <a:off x="5211" y="2615"/>
              <a:ext cx="2160" cy="441"/>
            </a:xfrm>
            <a:prstGeom prst="flowChartInputOutpu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CC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660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Line 28"/>
            <p:cNvSpPr>
              <a:spLocks noChangeShapeType="1"/>
            </p:cNvSpPr>
            <p:nvPr/>
          </p:nvSpPr>
          <p:spPr bwMode="auto">
            <a:xfrm>
              <a:off x="6292" y="3071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00660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AutoShape 29"/>
            <p:cNvSpPr>
              <a:spLocks noChangeArrowheads="1"/>
            </p:cNvSpPr>
            <p:nvPr/>
          </p:nvSpPr>
          <p:spPr bwMode="auto">
            <a:xfrm>
              <a:off x="5302" y="3470"/>
              <a:ext cx="1980" cy="541"/>
            </a:xfrm>
            <a:prstGeom prst="flowChartProcess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CC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660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Line 30"/>
            <p:cNvSpPr>
              <a:spLocks noChangeShapeType="1"/>
            </p:cNvSpPr>
            <p:nvPr/>
          </p:nvSpPr>
          <p:spPr bwMode="auto">
            <a:xfrm>
              <a:off x="6292" y="3983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00660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Line 31"/>
            <p:cNvSpPr>
              <a:spLocks noChangeShapeType="1"/>
            </p:cNvSpPr>
            <p:nvPr/>
          </p:nvSpPr>
          <p:spPr bwMode="auto">
            <a:xfrm>
              <a:off x="6290" y="6190"/>
              <a:ext cx="2" cy="3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00660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AutoShape 32"/>
            <p:cNvSpPr>
              <a:spLocks noChangeArrowheads="1"/>
            </p:cNvSpPr>
            <p:nvPr/>
          </p:nvSpPr>
          <p:spPr bwMode="auto">
            <a:xfrm>
              <a:off x="5211" y="6548"/>
              <a:ext cx="2160" cy="441"/>
            </a:xfrm>
            <a:prstGeom prst="flowChartInputOutpu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CC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660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Line 33"/>
            <p:cNvSpPr>
              <a:spLocks noChangeShapeType="1"/>
            </p:cNvSpPr>
            <p:nvPr/>
          </p:nvSpPr>
          <p:spPr bwMode="auto">
            <a:xfrm>
              <a:off x="6290" y="7004"/>
              <a:ext cx="2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00660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AutoShape 34"/>
            <p:cNvSpPr>
              <a:spLocks noChangeArrowheads="1"/>
            </p:cNvSpPr>
            <p:nvPr/>
          </p:nvSpPr>
          <p:spPr bwMode="auto">
            <a:xfrm>
              <a:off x="5211" y="7346"/>
              <a:ext cx="2160" cy="541"/>
            </a:xfrm>
            <a:prstGeom prst="flowChartTerminator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CC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660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AutoShape 35"/>
            <p:cNvSpPr>
              <a:spLocks noChangeArrowheads="1"/>
            </p:cNvSpPr>
            <p:nvPr/>
          </p:nvSpPr>
          <p:spPr bwMode="auto">
            <a:xfrm>
              <a:off x="5208" y="5237"/>
              <a:ext cx="2166" cy="969"/>
            </a:xfrm>
            <a:prstGeom prst="flowChartDecision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CC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660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AutoShape 36"/>
            <p:cNvSpPr>
              <a:spLocks noChangeArrowheads="1"/>
            </p:cNvSpPr>
            <p:nvPr/>
          </p:nvSpPr>
          <p:spPr bwMode="auto">
            <a:xfrm>
              <a:off x="5302" y="4325"/>
              <a:ext cx="1980" cy="541"/>
            </a:xfrm>
            <a:prstGeom prst="flowChartProcess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CC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660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" name="Line 37"/>
            <p:cNvSpPr>
              <a:spLocks noChangeShapeType="1"/>
            </p:cNvSpPr>
            <p:nvPr/>
          </p:nvSpPr>
          <p:spPr bwMode="auto">
            <a:xfrm>
              <a:off x="6292" y="4879"/>
              <a:ext cx="0" cy="3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00660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" name="Line 38"/>
            <p:cNvSpPr>
              <a:spLocks noChangeShapeType="1"/>
            </p:cNvSpPr>
            <p:nvPr/>
          </p:nvSpPr>
          <p:spPr bwMode="auto">
            <a:xfrm flipH="1">
              <a:off x="4608" y="5692"/>
              <a:ext cx="6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00660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" name="Line 39"/>
            <p:cNvSpPr>
              <a:spLocks noChangeShapeType="1"/>
            </p:cNvSpPr>
            <p:nvPr/>
          </p:nvSpPr>
          <p:spPr bwMode="auto">
            <a:xfrm flipV="1">
              <a:off x="4608" y="3299"/>
              <a:ext cx="2" cy="23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00660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" name="Line 40"/>
            <p:cNvSpPr>
              <a:spLocks noChangeShapeType="1"/>
            </p:cNvSpPr>
            <p:nvPr/>
          </p:nvSpPr>
          <p:spPr bwMode="auto">
            <a:xfrm>
              <a:off x="4608" y="3299"/>
              <a:ext cx="16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rgbClr val="00660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orage.needpix.com/rsynced_images/close-150639_1280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1349" y="0"/>
            <a:ext cx="452651" cy="428604"/>
          </a:xfrm>
          <a:prstGeom prst="rect">
            <a:avLst/>
          </a:prstGeom>
          <a:noFill/>
        </p:spPr>
      </p:pic>
      <p:pic>
        <p:nvPicPr>
          <p:cNvPr id="4" name="Picture 4" descr="AMERI1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666" y="857232"/>
            <a:ext cx="988332" cy="1836736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5" name="Picture 5" descr="COMPU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357298"/>
            <a:ext cx="1571636" cy="1460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BIZ1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2184" y="674672"/>
            <a:ext cx="122555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COBJ09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4429132"/>
            <a:ext cx="1547812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ARMY08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1500174"/>
            <a:ext cx="16160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 descr="BOO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0100" y="2857496"/>
            <a:ext cx="139293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9" descr="AMERI06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85918" y="4214818"/>
            <a:ext cx="208756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1" descr="Автомат в метро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3768" y="2928934"/>
            <a:ext cx="1195388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0" descr="dog15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14612" y="3071810"/>
            <a:ext cx="1389062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1" descr="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72198" y="3357562"/>
            <a:ext cx="91916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5" descr="Безимени-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43438" y="3429000"/>
            <a:ext cx="115518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36"/>
          <p:cNvSpPr txBox="1">
            <a:spLocks noChangeArrowheads="1"/>
          </p:cNvSpPr>
          <p:nvPr/>
        </p:nvSpPr>
        <p:spPr bwMode="auto">
          <a:xfrm>
            <a:off x="1071538" y="5786454"/>
            <a:ext cx="74295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CC3300"/>
                </a:solidFill>
              </a:rPr>
              <a:t>Выберите </a:t>
            </a:r>
            <a:r>
              <a:rPr lang="ru-RU" sz="2800" b="1" dirty="0" smtClean="0">
                <a:solidFill>
                  <a:srgbClr val="CC3300"/>
                </a:solidFill>
              </a:rPr>
              <a:t>исполнителей алгоритмов</a:t>
            </a:r>
            <a:endParaRPr lang="ru-RU" sz="2800" b="1" dirty="0">
              <a:solidFill>
                <a:srgbClr val="CC3300"/>
              </a:solidFill>
            </a:endParaRPr>
          </a:p>
        </p:txBody>
      </p:sp>
      <p:sp>
        <p:nvSpPr>
          <p:cNvPr id="16" name="WordArt 38"/>
          <p:cNvSpPr>
            <a:spLocks noChangeArrowheads="1" noChangeShapeType="1" noTextEdit="1"/>
          </p:cNvSpPr>
          <p:nvPr/>
        </p:nvSpPr>
        <p:spPr bwMode="auto">
          <a:xfrm>
            <a:off x="1172455" y="1402407"/>
            <a:ext cx="180068" cy="9677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9933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35921" dir="2700000" algn="ctr" rotWithShape="0">
                    <a:schemeClr val="bg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sp>
        <p:nvSpPr>
          <p:cNvPr id="17" name="WordArt 42"/>
          <p:cNvSpPr>
            <a:spLocks noChangeArrowheads="1" noChangeShapeType="1" noTextEdit="1"/>
          </p:cNvSpPr>
          <p:nvPr/>
        </p:nvSpPr>
        <p:spPr bwMode="auto">
          <a:xfrm>
            <a:off x="2786050" y="1357298"/>
            <a:ext cx="230188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9933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35921" dir="2700000" algn="ctr" rotWithShape="0">
                    <a:schemeClr val="bg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sp>
        <p:nvSpPr>
          <p:cNvPr id="18" name="WordArt 43"/>
          <p:cNvSpPr>
            <a:spLocks noChangeArrowheads="1" noChangeShapeType="1" noTextEdit="1"/>
          </p:cNvSpPr>
          <p:nvPr/>
        </p:nvSpPr>
        <p:spPr bwMode="auto">
          <a:xfrm>
            <a:off x="5580063" y="1716074"/>
            <a:ext cx="238125" cy="1187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9933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35921" dir="2700000" algn="ctr" rotWithShape="0">
                    <a:schemeClr val="bg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sp>
        <p:nvSpPr>
          <p:cNvPr id="19" name="WordArt 47"/>
          <p:cNvSpPr>
            <a:spLocks noChangeArrowheads="1" noChangeShapeType="1" noTextEdit="1"/>
          </p:cNvSpPr>
          <p:nvPr/>
        </p:nvSpPr>
        <p:spPr bwMode="auto">
          <a:xfrm>
            <a:off x="7572396" y="1214422"/>
            <a:ext cx="238125" cy="1187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9933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35921" dir="2700000" algn="ctr" rotWithShape="0">
                    <a:schemeClr val="bg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sp>
        <p:nvSpPr>
          <p:cNvPr id="20" name="WordArt 48"/>
          <p:cNvSpPr>
            <a:spLocks noChangeArrowheads="1" noChangeShapeType="1" noTextEdit="1"/>
          </p:cNvSpPr>
          <p:nvPr/>
        </p:nvSpPr>
        <p:spPr bwMode="auto">
          <a:xfrm>
            <a:off x="3362312" y="3035298"/>
            <a:ext cx="21590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9933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35921" dir="2700000" algn="ctr" rotWithShape="0">
                    <a:schemeClr val="bg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sp>
        <p:nvSpPr>
          <p:cNvPr id="21" name="WordArt 49"/>
          <p:cNvSpPr>
            <a:spLocks noChangeArrowheads="1" noChangeShapeType="1" noTextEdit="1"/>
          </p:cNvSpPr>
          <p:nvPr/>
        </p:nvSpPr>
        <p:spPr bwMode="auto">
          <a:xfrm>
            <a:off x="6264275" y="4508500"/>
            <a:ext cx="21590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9933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35921" dir="2700000" algn="ctr" rotWithShape="0">
                    <a:schemeClr val="bg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sp>
        <p:nvSpPr>
          <p:cNvPr id="22" name="WordArt 50"/>
          <p:cNvSpPr>
            <a:spLocks noChangeArrowheads="1" noChangeShapeType="1" noTextEdit="1"/>
          </p:cNvSpPr>
          <p:nvPr/>
        </p:nvSpPr>
        <p:spPr bwMode="auto">
          <a:xfrm>
            <a:off x="7858148" y="3214686"/>
            <a:ext cx="21590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9933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35921" dir="2700000" algn="ctr" rotWithShape="0">
                    <a:schemeClr val="bg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23" name="Picture 51" descr="Безимени-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2910" y="4357694"/>
            <a:ext cx="801318" cy="195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3" descr="Лопата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000496" y="4143380"/>
            <a:ext cx="541337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1142976" y="428604"/>
            <a:ext cx="7143800" cy="857256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И</a:t>
            </a: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с</a:t>
            </a: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п</a:t>
            </a: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о</a:t>
            </a: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л</a:t>
            </a: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н</a:t>
            </a: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и</a:t>
            </a: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т</a:t>
            </a: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е</a:t>
            </a: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л</a:t>
            </a: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7715272" y="5214950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storage.needpix.com/rsynced_images/close-150639_1280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1349" y="0"/>
            <a:ext cx="452651" cy="428604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5072066" y="928670"/>
            <a:ext cx="3386667" cy="3589868"/>
            <a:chOff x="4800601" y="2368213"/>
            <a:chExt cx="3048000" cy="3048001"/>
          </a:xfrm>
        </p:grpSpPr>
        <p:pic>
          <p:nvPicPr>
            <p:cNvPr id="10" name="Picture 2" descr="Yandex.To‘plamlar — o‘zingizni qiziqtirgan mavzuga oid tasvirlar to‘plamini...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0601" y="2368213"/>
              <a:ext cx="3048000" cy="3048001"/>
            </a:xfrm>
            <a:prstGeom prst="rect">
              <a:avLst/>
            </a:prstGeom>
            <a:noFill/>
          </p:spPr>
        </p:pic>
        <p:sp>
          <p:nvSpPr>
            <p:cNvPr id="11" name="Прямоугольник 10"/>
            <p:cNvSpPr/>
            <p:nvPr/>
          </p:nvSpPr>
          <p:spPr>
            <a:xfrm>
              <a:off x="6793721" y="5037029"/>
              <a:ext cx="1000132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285852" y="3786190"/>
            <a:ext cx="492922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старание!</a:t>
            </a:r>
            <a:endParaRPr lang="ru-RU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1214414" y="857232"/>
            <a:ext cx="3643338" cy="2000264"/>
          </a:xfrm>
          <a:prstGeom prst="wedgeEllipseCallout">
            <a:avLst>
              <a:gd name="adj1" fmla="val 71736"/>
              <a:gd name="adj2" fmla="val 307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Отличная работа</a:t>
            </a:r>
          </a:p>
          <a:p>
            <a:pPr algn="ctr"/>
            <a:endParaRPr lang="ru-RU" dirty="0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7715272" y="5715016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220323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7786742" cy="500066"/>
          </a:xfrm>
        </p:spPr>
        <p:txBody>
          <a:bodyPr anchor="ctr"/>
          <a:lstStyle/>
          <a:p>
            <a:r>
              <a:rPr lang="ru-RU" sz="3600" dirty="0" smtClean="0"/>
              <a:t>Информационные источники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071670" y="4357694"/>
            <a:ext cx="4786346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7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Толстихина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Наталья Ивановна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учитель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информатики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МБОУ «АСОШ №50»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город Абаза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Республика Хакасия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8" name="Picture 2" descr="https://storage.needpix.com/rsynced_images/close-150639_1280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1349" y="0"/>
            <a:ext cx="452651" cy="428604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714348" y="1214422"/>
            <a:ext cx="7858180" cy="4168773"/>
          </a:xfrm>
          <a:prstGeom prst="rect">
            <a:avLst/>
          </a:prstGeom>
        </p:spPr>
        <p:txBody>
          <a:bodyPr/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1400" dirty="0" smtClean="0"/>
              <a:t>Аль Хорезми 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hlinkClick r:id="rId3"/>
              </a:rPr>
              <a:t>http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hlinkClick r:id="rId3"/>
              </a:rPr>
              <a:t>://allbiograf.ru/media/jpg/nauka/matematiki/121.jpg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 Аль Хорезми;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1400" dirty="0" smtClean="0"/>
              <a:t>Книга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hlinkClick r:id="rId5"/>
              </a:rPr>
              <a:t>http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hlinkClick r:id="rId5"/>
              </a:rPr>
              <a:t>://4.bp.blogspot.com/_acwQok1xChY/S3INwvR1t5I/AAAAAAAAALM/LOTDFpaxn4I/s200/BookCartoon3.jpg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;</a:t>
            </a:r>
            <a:endParaRPr lang="ru-RU" sz="1400" dirty="0" smtClean="0">
              <a:solidFill>
                <a:schemeClr val="accent5">
                  <a:lumMod val="50000"/>
                </a:schemeClr>
              </a:solidFill>
              <a:hlinkClick r:id="rId4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1400" dirty="0" smtClean="0"/>
              <a:t>Кукла</a:t>
            </a:r>
            <a:r>
              <a:rPr lang="ru-RU" sz="1400" dirty="0" smtClean="0"/>
              <a:t>, детская лопатка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hlinkClick r:id="rId6"/>
              </a:rPr>
              <a:t>://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hlinkClick r:id="rId6"/>
              </a:rPr>
              <a:t>www.mystore.lv/home.php?cat=27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;</a:t>
            </a:r>
            <a:endParaRPr lang="ru-RU" sz="1400" dirty="0" smtClean="0">
              <a:solidFill>
                <a:schemeClr val="accent5">
                  <a:lumMod val="50000"/>
                </a:schemeClr>
              </a:solidFill>
              <a:hlinkClick r:id="rId4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1400" dirty="0" smtClean="0"/>
              <a:t>У</a:t>
            </a:r>
            <a:r>
              <a:rPr lang="ru-RU" sz="1400" dirty="0" smtClean="0"/>
              <a:t>ченик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 - 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hlinkClick r:id="rId7"/>
              </a:rPr>
              <a:t>://www.best-of-web.com/search_term_pages/college.html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;</a:t>
            </a:r>
            <a:endParaRPr lang="en-US" sz="1400" dirty="0" smtClean="0">
              <a:solidFill>
                <a:schemeClr val="accent5">
                  <a:lumMod val="50000"/>
                </a:schemeClr>
              </a:solidFill>
              <a:hlinkClick r:id="rId4"/>
            </a:endParaRPr>
          </a:p>
          <a:p>
            <a:r>
              <a:rPr lang="ru-RU" sz="1400" dirty="0" smtClean="0"/>
              <a:t>Грибы с цветами на поляне </a:t>
            </a:r>
            <a:r>
              <a:rPr lang="en-US" sz="1400" dirty="0" smtClean="0">
                <a:hlinkClick r:id="rId8"/>
              </a:rPr>
              <a:t>http://ekladata.com/QTRT3aB5AQcp04U0zMWs8HGBinE.png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Гном </a:t>
            </a:r>
            <a:r>
              <a:rPr lang="en-US" sz="1400" dirty="0" smtClean="0">
                <a:hlinkClick r:id="rId4"/>
              </a:rPr>
              <a:t>http://www.playcast.ru/uploads/2016/02/27/17532227.gif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Гном1 </a:t>
            </a:r>
            <a:r>
              <a:rPr lang="ru-RU" sz="1400" dirty="0" smtClean="0"/>
              <a:t> </a:t>
            </a:r>
            <a:r>
              <a:rPr lang="en-US" sz="1400" dirty="0" smtClean="0"/>
              <a:t>h</a:t>
            </a:r>
            <a:r>
              <a:rPr lang="en-US" sz="1400" dirty="0" smtClean="0">
                <a:hlinkClick r:id="rId9"/>
              </a:rPr>
              <a:t>ttps</a:t>
            </a:r>
            <a:r>
              <a:rPr lang="en-US" sz="1400" dirty="0" smtClean="0">
                <a:hlinkClick r:id="rId9"/>
              </a:rPr>
              <a:t>://i.goldvoice.club/cache/e4f/e4f4c15de578800557ea33b93729284c_0x0w.jpg</a:t>
            </a:r>
            <a:endParaRPr lang="ru-RU" sz="1400" dirty="0" smtClean="0"/>
          </a:p>
          <a:p>
            <a:r>
              <a:rPr lang="ru-RU" sz="1400" dirty="0" smtClean="0"/>
              <a:t> Фон </a:t>
            </a:r>
            <a:r>
              <a:rPr lang="en-US" sz="1400" dirty="0" smtClean="0">
                <a:hlinkClick r:id="rId10"/>
              </a:rPr>
              <a:t>http://styleindisign.narod.ru/fon/kol/mel_bl.jpg</a:t>
            </a:r>
            <a:endParaRPr lang="ru-RU" sz="1400" dirty="0" smtClean="0"/>
          </a:p>
          <a:p>
            <a:r>
              <a:rPr lang="ru-RU" sz="1400" dirty="0" smtClean="0"/>
              <a:t>Рамка  </a:t>
            </a:r>
            <a:r>
              <a:rPr lang="en-US" sz="1400" dirty="0" smtClean="0">
                <a:hlinkClick r:id="rId11"/>
              </a:rPr>
              <a:t>https://avatanplus.com/files/resources/mid/56d9ecb632fe11534344a7c1.png</a:t>
            </a:r>
            <a:r>
              <a:rPr lang="ru-RU" sz="1400" dirty="0" smtClean="0"/>
              <a:t>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1400" dirty="0" smtClean="0">
              <a:solidFill>
                <a:schemeClr val="accent5">
                  <a:lumMod val="50000"/>
                </a:schemeClr>
              </a:solidFill>
              <a:hlinkClick r:id="rId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220323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orage.needpix.com/rsynced_images/close-150639_1280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1349" y="0"/>
            <a:ext cx="452651" cy="428604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14348" y="1142984"/>
            <a:ext cx="7786742" cy="857256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Т</a:t>
            </a: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е</a:t>
            </a: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с</a:t>
            </a: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т</a:t>
            </a:r>
            <a:r>
              <a:rPr lang="en-US" sz="4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 </a:t>
            </a:r>
            <a:endParaRPr lang="ru-RU" sz="4400" b="1" dirty="0" smtClean="0">
              <a:ln w="1905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ea typeface="+mj-ea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по теме </a:t>
            </a: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«</a:t>
            </a:r>
            <a:r>
              <a:rPr lang="ru-RU" sz="4400" b="1" dirty="0" err="1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А</a:t>
            </a:r>
            <a:r>
              <a:rPr lang="ru-RU" sz="4400" b="1" dirty="0" err="1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л</a:t>
            </a:r>
            <a:r>
              <a:rPr lang="ru-RU" sz="4400" b="1" dirty="0" err="1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г</a:t>
            </a:r>
            <a:r>
              <a:rPr lang="ru-RU" sz="4400" b="1" dirty="0" err="1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о</a:t>
            </a:r>
            <a:r>
              <a:rPr lang="ru-RU" sz="4400" b="1" dirty="0" err="1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р</a:t>
            </a:r>
            <a:r>
              <a:rPr lang="ru-RU" sz="4400" b="1" dirty="0" err="1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и</a:t>
            </a:r>
            <a:r>
              <a:rPr lang="ru-RU" sz="4400" b="1" dirty="0" err="1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т</a:t>
            </a:r>
            <a:r>
              <a:rPr lang="ru-RU" sz="4400" b="1" dirty="0" err="1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м</a:t>
            </a:r>
            <a:r>
              <a:rPr lang="ru-RU" sz="4400" b="1" dirty="0" err="1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и</a:t>
            </a:r>
            <a:r>
              <a:rPr lang="ru-RU" sz="4400" b="1" dirty="0" err="1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к</a:t>
            </a:r>
            <a:r>
              <a:rPr lang="ru-RU" sz="4400" b="1" dirty="0" err="1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а</a:t>
            </a: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Проверь, насколько понятна тебе эта тема</a:t>
            </a:r>
            <a:endParaRPr lang="ru-RU" sz="2400" b="1" dirty="0">
              <a:ln w="19050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ea typeface="+mj-ea"/>
              <a:cs typeface="Arial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657745" y="4935542"/>
            <a:ext cx="2700337" cy="5400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57150" cmpd="thinThick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 err="1">
                <a:solidFill>
                  <a:srgbClr val="006600"/>
                </a:solidFill>
              </a:rPr>
              <a:t>Аль-Хорезми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57224" y="2643182"/>
            <a:ext cx="730885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/>
              <a:t>С именем какого ученого связан термин </a:t>
            </a:r>
            <a:r>
              <a:rPr lang="ru-RU" sz="3600" b="1" dirty="0">
                <a:solidFill>
                  <a:srgbClr val="FF3300"/>
                </a:solidFill>
              </a:rPr>
              <a:t>алгоритм </a:t>
            </a:r>
            <a:r>
              <a:rPr lang="ru-RU" sz="3600" b="1" dirty="0"/>
              <a:t>?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58840" y="4900616"/>
            <a:ext cx="2700000" cy="5400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57150" cmpd="thinThick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006600"/>
                </a:solidFill>
              </a:rPr>
              <a:t>Паскаль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658082" y="4071941"/>
            <a:ext cx="2700000" cy="5400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57150" cmpd="thinThick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006600"/>
                </a:solidFill>
              </a:rPr>
              <a:t>Виннер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58841" y="4071942"/>
            <a:ext cx="2700000" cy="5400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57150" cmpd="thinThick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006600"/>
                </a:solidFill>
              </a:rPr>
              <a:t>Лобачевский</a:t>
            </a:r>
          </a:p>
        </p:txBody>
      </p:sp>
      <p:pic>
        <p:nvPicPr>
          <p:cNvPr id="9" name="Picture 9" descr="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857760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не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4857760"/>
            <a:ext cx="576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не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4071942"/>
            <a:ext cx="576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не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4071942"/>
            <a:ext cx="576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715272" y="5643578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928662" y="2571744"/>
            <a:ext cx="7358114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Picture 4" descr="https://avatanplus.com/files/resources/original/58dce057ac03415b1ecc569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785794"/>
            <a:ext cx="3000396" cy="686519"/>
          </a:xfrm>
          <a:prstGeom prst="rect">
            <a:avLst/>
          </a:prstGeom>
          <a:noFill/>
        </p:spPr>
      </p:pic>
      <p:pic>
        <p:nvPicPr>
          <p:cNvPr id="19" name="Picture 4" descr="https://avatanplus.com/files/resources/original/58dce057ac03415b1ecc569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785794"/>
            <a:ext cx="3000396" cy="68651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orage.needpix.com/rsynced_images/close-150639_1280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1349" y="0"/>
            <a:ext cx="452651" cy="428604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142976" y="857232"/>
            <a:ext cx="7143800" cy="857256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Т</a:t>
            </a: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е</a:t>
            </a: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с</a:t>
            </a: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Вопрос 2</a:t>
            </a:r>
            <a:endParaRPr lang="ru-RU" sz="2400" b="1" dirty="0">
              <a:ln w="19050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ea typeface="+mj-ea"/>
              <a:cs typeface="Arial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715272" y="5643578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928662" y="2000240"/>
            <a:ext cx="7358114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Picture 4" descr="https://avatanplus.com/files/resources/original/58dce057ac03415b1ecc569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785794"/>
            <a:ext cx="3000396" cy="686519"/>
          </a:xfrm>
          <a:prstGeom prst="rect">
            <a:avLst/>
          </a:prstGeom>
          <a:noFill/>
        </p:spPr>
      </p:pic>
      <p:pic>
        <p:nvPicPr>
          <p:cNvPr id="19" name="Picture 4" descr="https://avatanplus.com/files/resources/original/58dce057ac03415b1ecc569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785794"/>
            <a:ext cx="3000396" cy="686519"/>
          </a:xfrm>
          <a:prstGeom prst="rect">
            <a:avLst/>
          </a:prstGeom>
          <a:noFill/>
        </p:spPr>
      </p:pic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71472" y="2428868"/>
            <a:ext cx="8243887" cy="1428760"/>
          </a:xfrm>
          <a:prstGeom prst="rect">
            <a:avLst/>
          </a:prstGeom>
          <a:ln w="57150" cmpd="thinThick">
            <a:noFill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 каком свойстве алгоритма идет речь, 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когда алгоритм при его составлении 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азбивается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отдельные блоки – шаги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4786314" y="4214818"/>
            <a:ext cx="2736850" cy="514350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</a:rPr>
              <a:t>дискретность</a:t>
            </a:r>
          </a:p>
        </p:txBody>
      </p:sp>
      <p:pic>
        <p:nvPicPr>
          <p:cNvPr id="22" name="Picture 7" descr="д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4214818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857224" y="4214818"/>
            <a:ext cx="2736850" cy="514350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</a:rPr>
              <a:t>понятность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857224" y="4929197"/>
            <a:ext cx="2880000" cy="540000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006600"/>
                </a:solidFill>
              </a:rPr>
              <a:t>определённость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4786314" y="5000636"/>
            <a:ext cx="2736850" cy="514350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</a:rPr>
              <a:t>массовость</a:t>
            </a:r>
          </a:p>
        </p:txBody>
      </p:sp>
      <p:pic>
        <p:nvPicPr>
          <p:cNvPr id="26" name="Picture 17" descr="не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4143380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8" descr="не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4857760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9" descr="не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72" y="492919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857224" y="5643578"/>
            <a:ext cx="3205162" cy="514350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</a:rPr>
              <a:t>результативность</a:t>
            </a:r>
          </a:p>
        </p:txBody>
      </p:sp>
      <p:pic>
        <p:nvPicPr>
          <p:cNvPr id="33" name="Picture 16" descr="не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41774" y="5570553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000" fill="hold"/>
                                        <p:tgtEl>
                                          <p:spTgt spid="3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32" grpId="0" animBg="1"/>
      <p:bldP spid="3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orage.needpix.com/rsynced_images/close-150639_1280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1349" y="0"/>
            <a:ext cx="452651" cy="428604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142976" y="857232"/>
            <a:ext cx="7143800" cy="857256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Т</a:t>
            </a: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е</a:t>
            </a: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с</a:t>
            </a: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Вопрос 3</a:t>
            </a:r>
            <a:endParaRPr lang="ru-RU" sz="2400" b="1" dirty="0">
              <a:ln w="19050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ea typeface="+mj-ea"/>
              <a:cs typeface="Arial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715272" y="5643578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928662" y="2000240"/>
            <a:ext cx="7358114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Picture 4" descr="https://avatanplus.com/files/resources/original/58dce057ac03415b1ecc569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785794"/>
            <a:ext cx="3000396" cy="686519"/>
          </a:xfrm>
          <a:prstGeom prst="rect">
            <a:avLst/>
          </a:prstGeom>
          <a:noFill/>
        </p:spPr>
      </p:pic>
      <p:pic>
        <p:nvPicPr>
          <p:cNvPr id="19" name="Picture 4" descr="https://avatanplus.com/files/resources/original/58dce057ac03415b1ecc569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785794"/>
            <a:ext cx="3000396" cy="686519"/>
          </a:xfrm>
          <a:prstGeom prst="rect">
            <a:avLst/>
          </a:prstGeom>
          <a:noFill/>
        </p:spPr>
      </p:pic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00034" y="2357430"/>
            <a:ext cx="8243887" cy="1428760"/>
          </a:xfrm>
          <a:prstGeom prst="rect">
            <a:avLst/>
          </a:prstGeom>
          <a:ln w="57150" cmpd="thinThick">
            <a:noFill/>
          </a:ln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Свойство алгоритма, состоящее в том,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что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алгоpитм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должен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пpиводить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к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pешению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задачи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за конечное число шагов ?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857224" y="5643578"/>
            <a:ext cx="3205162" cy="514350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</a:rPr>
              <a:t>результативность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857224" y="4929198"/>
            <a:ext cx="2736850" cy="514350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</a:rPr>
              <a:t>дискретность</a:t>
            </a:r>
          </a:p>
        </p:txBody>
      </p:sp>
      <p:pic>
        <p:nvPicPr>
          <p:cNvPr id="32" name="Picture 6" descr="д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4799" y="5643578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4714876" y="4214818"/>
            <a:ext cx="2736850" cy="514350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</a:rPr>
              <a:t>понятность</a:t>
            </a: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4643438" y="4929198"/>
            <a:ext cx="2916238" cy="461665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006600"/>
                </a:solidFill>
              </a:rPr>
              <a:t>определённость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857224" y="4214818"/>
            <a:ext cx="2736850" cy="514350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</a:rPr>
              <a:t>массовость</a:t>
            </a:r>
          </a:p>
        </p:txBody>
      </p:sp>
      <p:pic>
        <p:nvPicPr>
          <p:cNvPr id="36" name="Picture 11" descr="не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4587" y="4892686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2" descr="не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3826" y="4141793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3" descr="не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5576" y="489427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4" descr="не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46486" y="4141793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000" fill="hold"/>
                                        <p:tgtEl>
                                          <p:spTgt spid="3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0" grpId="0" animBg="1"/>
      <p:bldP spid="30" grpId="1"/>
      <p:bldP spid="31" grpId="0" animBg="1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orage.needpix.com/rsynced_images/close-150639_1280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1349" y="0"/>
            <a:ext cx="452651" cy="428604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142976" y="857232"/>
            <a:ext cx="7143800" cy="857256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Т</a:t>
            </a: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е</a:t>
            </a: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с</a:t>
            </a: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Вопрос 4</a:t>
            </a:r>
            <a:endParaRPr lang="ru-RU" sz="2400" b="1" dirty="0">
              <a:ln w="19050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ea typeface="+mj-ea"/>
              <a:cs typeface="Arial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715272" y="5643578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928662" y="2000240"/>
            <a:ext cx="7358114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Picture 4" descr="https://avatanplus.com/files/resources/original/58dce057ac03415b1ecc569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785794"/>
            <a:ext cx="3000396" cy="686519"/>
          </a:xfrm>
          <a:prstGeom prst="rect">
            <a:avLst/>
          </a:prstGeom>
          <a:noFill/>
        </p:spPr>
      </p:pic>
      <p:pic>
        <p:nvPicPr>
          <p:cNvPr id="19" name="Picture 4" descr="https://avatanplus.com/files/resources/original/58dce057ac03415b1ecc569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785794"/>
            <a:ext cx="3000396" cy="686519"/>
          </a:xfrm>
          <a:prstGeom prst="rect">
            <a:avLst/>
          </a:prstGeom>
          <a:noFill/>
        </p:spPr>
      </p:pic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00034" y="2357430"/>
            <a:ext cx="8243887" cy="1428760"/>
          </a:xfrm>
          <a:prstGeom prst="rect">
            <a:avLst/>
          </a:prstGeom>
          <a:ln w="57150" cmpd="thinThick">
            <a:noFill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400" spc="200" dirty="0" smtClean="0">
                <a:solidFill>
                  <a:schemeClr val="accent2">
                    <a:lumMod val="75000"/>
                  </a:schemeClr>
                </a:solidFill>
              </a:rPr>
              <a:t>Свойство алгоритма,</a:t>
            </a:r>
            <a:br>
              <a:rPr lang="ru-RU" sz="2400" spc="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spc="200" dirty="0" smtClean="0">
                <a:solidFill>
                  <a:schemeClr val="accent2">
                    <a:lumMod val="75000"/>
                  </a:schemeClr>
                </a:solidFill>
              </a:rPr>
              <a:t> заключающиеся в том, </a:t>
            </a:r>
            <a:br>
              <a:rPr lang="ru-RU" sz="2400" spc="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spc="200" dirty="0" smtClean="0">
                <a:solidFill>
                  <a:schemeClr val="accent2">
                    <a:lumMod val="75000"/>
                  </a:schemeClr>
                </a:solidFill>
              </a:rPr>
              <a:t>что </a:t>
            </a:r>
            <a:r>
              <a:rPr lang="ru-RU" sz="2400" b="1" spc="200" dirty="0" smtClean="0">
                <a:solidFill>
                  <a:schemeClr val="accent2">
                    <a:lumMod val="75000"/>
                  </a:schemeClr>
                </a:solidFill>
              </a:rPr>
              <a:t>исполнитель</a:t>
            </a:r>
            <a:r>
              <a:rPr lang="ru-RU" sz="2400" spc="200" dirty="0" smtClean="0">
                <a:solidFill>
                  <a:schemeClr val="accent2">
                    <a:lumMod val="75000"/>
                  </a:schemeClr>
                </a:solidFill>
              </a:rPr>
              <a:t> алгоритма </a:t>
            </a:r>
            <a:br>
              <a:rPr lang="ru-RU" sz="2400" spc="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spc="200" dirty="0" smtClean="0">
                <a:solidFill>
                  <a:schemeClr val="accent2">
                    <a:lumMod val="75000"/>
                  </a:schemeClr>
                </a:solidFill>
              </a:rPr>
              <a:t>должен знать, </a:t>
            </a:r>
            <a:r>
              <a:rPr lang="ru-RU" sz="2400" b="1" spc="200" dirty="0" smtClean="0">
                <a:solidFill>
                  <a:schemeClr val="accent2">
                    <a:lumMod val="75000"/>
                  </a:schemeClr>
                </a:solidFill>
              </a:rPr>
              <a:t>как</a:t>
            </a:r>
            <a:r>
              <a:rPr lang="ru-RU" sz="2400" spc="200" dirty="0" smtClean="0">
                <a:solidFill>
                  <a:schemeClr val="accent2">
                    <a:lumMod val="75000"/>
                  </a:schemeClr>
                </a:solidFill>
              </a:rPr>
              <a:t> его </a:t>
            </a:r>
            <a:r>
              <a:rPr lang="ru-RU" sz="2400" b="1" spc="200" dirty="0" smtClean="0">
                <a:solidFill>
                  <a:schemeClr val="accent2">
                    <a:lumMod val="75000"/>
                  </a:schemeClr>
                </a:solidFill>
              </a:rPr>
              <a:t>выполнять</a:t>
            </a:r>
            <a:r>
              <a:rPr lang="ru-RU" sz="2400" spc="200" dirty="0" smtClean="0">
                <a:solidFill>
                  <a:schemeClr val="accent2">
                    <a:lumMod val="75000"/>
                  </a:schemeClr>
                </a:solidFill>
              </a:rPr>
              <a:t> ?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714348" y="5572140"/>
            <a:ext cx="3205162" cy="514350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</a:rPr>
              <a:t>результативность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857224" y="3929066"/>
            <a:ext cx="2736850" cy="514350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</a:rPr>
              <a:t>дискретность</a:t>
            </a:r>
          </a:p>
        </p:txBody>
      </p:sp>
      <p:pic>
        <p:nvPicPr>
          <p:cNvPr id="32" name="Picture 6" descr="д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7423" y="4729172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785786" y="4786322"/>
            <a:ext cx="2736850" cy="514350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006600"/>
                </a:solidFill>
              </a:rPr>
              <a:t>понятность</a:t>
            </a: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4643438" y="4071942"/>
            <a:ext cx="2916238" cy="514350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</a:rPr>
              <a:t>конечность</a:t>
            </a:r>
            <a:r>
              <a:rPr lang="ru-RU"/>
              <a:t> </a:t>
            </a: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4714876" y="4929198"/>
            <a:ext cx="2736850" cy="514350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</a:rPr>
              <a:t>массовость</a:t>
            </a:r>
          </a:p>
        </p:txBody>
      </p:sp>
      <p:pic>
        <p:nvPicPr>
          <p:cNvPr id="36" name="Picture 11" descr="не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8898" y="5499115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2" descr="не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3149" y="3873504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3" descr="не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5576" y="4037017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4" descr="не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4138" y="4856173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000" fill="hold"/>
                                        <p:tgtEl>
                                          <p:spTgt spid="3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0" grpId="0" animBg="1"/>
      <p:bldP spid="30" grpId="1"/>
      <p:bldP spid="31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orage.needpix.com/rsynced_images/close-150639_1280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1349" y="0"/>
            <a:ext cx="452651" cy="428604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142976" y="857232"/>
            <a:ext cx="7143800" cy="857256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Т</a:t>
            </a: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е</a:t>
            </a: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с</a:t>
            </a: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Вопрос 5</a:t>
            </a:r>
            <a:endParaRPr lang="ru-RU" sz="2400" b="1" dirty="0">
              <a:ln w="19050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ea typeface="+mj-ea"/>
              <a:cs typeface="Arial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715272" y="5643578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928662" y="2000240"/>
            <a:ext cx="7358114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Picture 4" descr="https://avatanplus.com/files/resources/original/58dce057ac03415b1ecc569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785794"/>
            <a:ext cx="3000396" cy="686519"/>
          </a:xfrm>
          <a:prstGeom prst="rect">
            <a:avLst/>
          </a:prstGeom>
          <a:noFill/>
        </p:spPr>
      </p:pic>
      <p:pic>
        <p:nvPicPr>
          <p:cNvPr id="19" name="Picture 4" descr="https://avatanplus.com/files/resources/original/58dce057ac03415b1ecc569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785794"/>
            <a:ext cx="3000396" cy="686519"/>
          </a:xfrm>
          <a:prstGeom prst="rect">
            <a:avLst/>
          </a:prstGeom>
          <a:noFill/>
        </p:spPr>
      </p:pic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00034" y="2357430"/>
            <a:ext cx="8243887" cy="1428760"/>
          </a:xfrm>
          <a:prstGeom prst="rect">
            <a:avLst/>
          </a:prstGeom>
          <a:ln w="57150" cmpd="thinThick">
            <a:noFill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400" spc="200" dirty="0" smtClean="0">
                <a:solidFill>
                  <a:schemeClr val="accent2">
                    <a:lumMod val="75000"/>
                  </a:schemeClr>
                </a:solidFill>
              </a:rPr>
              <a:t>Свойство, заключающиеся в том, </a:t>
            </a:r>
            <a:br>
              <a:rPr lang="ru-RU" sz="2400" spc="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spc="200" dirty="0" smtClean="0">
                <a:solidFill>
                  <a:schemeClr val="accent2">
                    <a:lumMod val="75000"/>
                  </a:schemeClr>
                </a:solidFill>
              </a:rPr>
              <a:t>что </a:t>
            </a:r>
            <a:r>
              <a:rPr lang="ru-RU" sz="2400" b="1" spc="200" dirty="0" smtClean="0">
                <a:solidFill>
                  <a:schemeClr val="accent2">
                    <a:lumMod val="75000"/>
                  </a:schemeClr>
                </a:solidFill>
              </a:rPr>
              <a:t>один и тот же алгоритм</a:t>
            </a:r>
            <a:r>
              <a:rPr lang="ru-RU" sz="2400" spc="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ru-RU" sz="2400" spc="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spc="200" dirty="0" smtClean="0">
                <a:solidFill>
                  <a:schemeClr val="accent2">
                    <a:lumMod val="75000"/>
                  </a:schemeClr>
                </a:solidFill>
              </a:rPr>
              <a:t>можно использовать </a:t>
            </a:r>
            <a:br>
              <a:rPr lang="ru-RU" sz="2400" spc="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spc="200" dirty="0" smtClean="0">
                <a:solidFill>
                  <a:schemeClr val="accent2">
                    <a:lumMod val="75000"/>
                  </a:schemeClr>
                </a:solidFill>
              </a:rPr>
              <a:t>с </a:t>
            </a:r>
            <a:r>
              <a:rPr lang="ru-RU" sz="2400" b="1" spc="200" dirty="0" smtClean="0">
                <a:solidFill>
                  <a:schemeClr val="accent2">
                    <a:lumMod val="75000"/>
                  </a:schemeClr>
                </a:solidFill>
              </a:rPr>
              <a:t>разными исходными данными</a:t>
            </a:r>
            <a:r>
              <a:rPr lang="ru-RU" sz="2400" spc="200" dirty="0" smtClean="0">
                <a:solidFill>
                  <a:schemeClr val="accent2">
                    <a:lumMod val="75000"/>
                  </a:schemeClr>
                </a:solidFill>
              </a:rPr>
              <a:t> ?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785786" y="5429264"/>
            <a:ext cx="3205162" cy="514350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</a:rPr>
              <a:t>результативность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857224" y="3929066"/>
            <a:ext cx="2736850" cy="514350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</a:rPr>
              <a:t>дискретность</a:t>
            </a:r>
          </a:p>
        </p:txBody>
      </p:sp>
      <p:pic>
        <p:nvPicPr>
          <p:cNvPr id="32" name="Picture 6" descr="д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4572008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4714876" y="4000504"/>
            <a:ext cx="2736850" cy="514350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</a:rPr>
              <a:t>понятность</a:t>
            </a: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4643438" y="4786322"/>
            <a:ext cx="2916238" cy="514350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</a:rPr>
              <a:t>конечность</a:t>
            </a:r>
            <a:r>
              <a:rPr lang="ru-RU"/>
              <a:t> </a:t>
            </a: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857224" y="4643446"/>
            <a:ext cx="2736850" cy="514350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</a:rPr>
              <a:t>массовость</a:t>
            </a:r>
          </a:p>
        </p:txBody>
      </p:sp>
      <p:pic>
        <p:nvPicPr>
          <p:cNvPr id="36" name="Picture 11" descr="не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0336" y="5356239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2" descr="не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3826" y="3927479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3" descr="не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5576" y="4751397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4" descr="не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3149" y="3857629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000" fill="hold"/>
                                        <p:tgtEl>
                                          <p:spTgt spid="3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0" grpId="0" animBg="1"/>
      <p:bldP spid="30" grpId="1"/>
      <p:bldP spid="31" grpId="0" animBg="1"/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orage.needpix.com/rsynced_images/close-150639_1280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1349" y="0"/>
            <a:ext cx="452651" cy="428604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142976" y="642918"/>
            <a:ext cx="7143800" cy="857256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Т</a:t>
            </a: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е</a:t>
            </a: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с</a:t>
            </a: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Вопрос 6</a:t>
            </a:r>
            <a:endParaRPr lang="ru-RU" sz="2400" b="1" dirty="0">
              <a:ln w="19050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ea typeface="+mj-ea"/>
              <a:cs typeface="Arial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715272" y="5643578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928662" y="1643050"/>
            <a:ext cx="7358114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Picture 4" descr="https://avatanplus.com/files/resources/original/58dce057ac03415b1ecc569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571480"/>
            <a:ext cx="3000396" cy="686519"/>
          </a:xfrm>
          <a:prstGeom prst="rect">
            <a:avLst/>
          </a:prstGeom>
          <a:noFill/>
        </p:spPr>
      </p:pic>
      <p:pic>
        <p:nvPicPr>
          <p:cNvPr id="19" name="Picture 4" descr="https://avatanplus.com/files/resources/original/58dce057ac03415b1ecc569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571480"/>
            <a:ext cx="3000396" cy="686519"/>
          </a:xfrm>
          <a:prstGeom prst="rect">
            <a:avLst/>
          </a:prstGeom>
          <a:noFill/>
        </p:spPr>
      </p:pic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642910" y="5500702"/>
            <a:ext cx="70659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CC3300"/>
                </a:solidFill>
              </a:rPr>
              <a:t>Выберите правильные свойства алгоритма</a:t>
            </a: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857224" y="1857364"/>
            <a:ext cx="2736850" cy="514350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</a:rPr>
              <a:t>понятность</a:t>
            </a:r>
          </a:p>
        </p:txBody>
      </p:sp>
      <p:pic>
        <p:nvPicPr>
          <p:cNvPr id="22" name="Picture 28" descr="д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08386" y="1819264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29"/>
          <p:cNvSpPr txBox="1">
            <a:spLocks noChangeArrowheads="1"/>
          </p:cNvSpPr>
          <p:nvPr/>
        </p:nvSpPr>
        <p:spPr bwMode="auto">
          <a:xfrm>
            <a:off x="4892708" y="1839885"/>
            <a:ext cx="2736850" cy="514350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006600"/>
                </a:solidFill>
              </a:rPr>
              <a:t>дискретность</a:t>
            </a:r>
          </a:p>
        </p:txBody>
      </p:sp>
      <p:pic>
        <p:nvPicPr>
          <p:cNvPr id="24" name="Picture 30" descr="д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35920" y="1801785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857224" y="3214686"/>
            <a:ext cx="2786082" cy="461665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rgbClr val="00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</a:rPr>
              <a:t>конечность</a:t>
            </a:r>
            <a:r>
              <a:rPr lang="ru-RU"/>
              <a:t> </a:t>
            </a:r>
          </a:p>
        </p:txBody>
      </p:sp>
      <p:pic>
        <p:nvPicPr>
          <p:cNvPr id="26" name="Picture 32" descr="д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79824" y="3176586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33"/>
          <p:cNvSpPr txBox="1">
            <a:spLocks noChangeArrowheads="1"/>
          </p:cNvSpPr>
          <p:nvPr/>
        </p:nvSpPr>
        <p:spPr bwMode="auto">
          <a:xfrm>
            <a:off x="785786" y="4643446"/>
            <a:ext cx="3000396" cy="461665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rgbClr val="00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</a:rPr>
              <a:t>результативность</a:t>
            </a:r>
          </a:p>
        </p:txBody>
      </p:sp>
      <p:pic>
        <p:nvPicPr>
          <p:cNvPr id="28" name="Picture 34" descr="д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7311" y="4605346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4857752" y="3929066"/>
            <a:ext cx="2736850" cy="514350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</a:rPr>
              <a:t>массовость</a:t>
            </a:r>
          </a:p>
        </p:txBody>
      </p:sp>
      <p:pic>
        <p:nvPicPr>
          <p:cNvPr id="40" name="Picture 36" descr="д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0964" y="3890966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 Box 37"/>
          <p:cNvSpPr txBox="1">
            <a:spLocks noChangeArrowheads="1"/>
          </p:cNvSpPr>
          <p:nvPr/>
        </p:nvSpPr>
        <p:spPr bwMode="auto">
          <a:xfrm>
            <a:off x="4857752" y="2500306"/>
            <a:ext cx="2736850" cy="514350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</a:rPr>
              <a:t>абстрактность</a:t>
            </a:r>
          </a:p>
        </p:txBody>
      </p:sp>
      <p:pic>
        <p:nvPicPr>
          <p:cNvPr id="42" name="Picture 43" descr="не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7014" y="2500306"/>
            <a:ext cx="431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 Box 44"/>
          <p:cNvSpPr txBox="1">
            <a:spLocks noChangeArrowheads="1"/>
          </p:cNvSpPr>
          <p:nvPr/>
        </p:nvSpPr>
        <p:spPr bwMode="auto">
          <a:xfrm>
            <a:off x="857224" y="2500306"/>
            <a:ext cx="2736850" cy="514350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</a:rPr>
              <a:t>линейность</a:t>
            </a:r>
          </a:p>
        </p:txBody>
      </p:sp>
      <p:pic>
        <p:nvPicPr>
          <p:cNvPr id="44" name="Picture 45" descr="не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46487" y="2500306"/>
            <a:ext cx="431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 Box 46"/>
          <p:cNvSpPr txBox="1">
            <a:spLocks noChangeArrowheads="1"/>
          </p:cNvSpPr>
          <p:nvPr/>
        </p:nvSpPr>
        <p:spPr bwMode="auto">
          <a:xfrm>
            <a:off x="857224" y="3857628"/>
            <a:ext cx="2736850" cy="514350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</a:rPr>
              <a:t>цикличность</a:t>
            </a:r>
          </a:p>
        </p:txBody>
      </p:sp>
      <p:pic>
        <p:nvPicPr>
          <p:cNvPr id="46" name="Picture 47" descr="не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46487" y="3857628"/>
            <a:ext cx="431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 Box 48"/>
          <p:cNvSpPr txBox="1">
            <a:spLocks noChangeArrowheads="1"/>
          </p:cNvSpPr>
          <p:nvPr/>
        </p:nvSpPr>
        <p:spPr bwMode="auto">
          <a:xfrm>
            <a:off x="4857752" y="4643446"/>
            <a:ext cx="2736850" cy="514350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</a:rPr>
              <a:t>ветвление</a:t>
            </a:r>
          </a:p>
        </p:txBody>
      </p:sp>
      <p:pic>
        <p:nvPicPr>
          <p:cNvPr id="48" name="Picture 49" descr="не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7014" y="4643446"/>
            <a:ext cx="431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 Box 50"/>
          <p:cNvSpPr txBox="1">
            <a:spLocks noChangeArrowheads="1"/>
          </p:cNvSpPr>
          <p:nvPr/>
        </p:nvSpPr>
        <p:spPr bwMode="auto">
          <a:xfrm>
            <a:off x="4857752" y="3214686"/>
            <a:ext cx="2844800" cy="514350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</a:rPr>
              <a:t>простота записи</a:t>
            </a:r>
          </a:p>
        </p:txBody>
      </p:sp>
      <p:pic>
        <p:nvPicPr>
          <p:cNvPr id="50" name="Picture 51" descr="не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7014" y="3214686"/>
            <a:ext cx="431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3" grpId="0" animBg="1"/>
      <p:bldP spid="25" grpId="0" animBg="1"/>
      <p:bldP spid="27" grpId="0" animBg="1"/>
      <p:bldP spid="29" grpId="0" animBg="1"/>
      <p:bldP spid="41" grpId="0" animBg="1"/>
      <p:bldP spid="43" grpId="0" animBg="1"/>
      <p:bldP spid="45" grpId="0" animBg="1"/>
      <p:bldP spid="47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orage.needpix.com/rsynced_images/close-150639_1280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1349" y="0"/>
            <a:ext cx="452651" cy="428604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142976" y="642918"/>
            <a:ext cx="7143800" cy="857256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Т</a:t>
            </a: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е</a:t>
            </a: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с</a:t>
            </a: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Вопрос 7</a:t>
            </a:r>
            <a:endParaRPr lang="ru-RU" sz="2400" b="1" dirty="0">
              <a:ln w="19050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ea typeface="+mj-ea"/>
              <a:cs typeface="Arial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715272" y="5643578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928662" y="1643050"/>
            <a:ext cx="7358114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Picture 4" descr="https://avatanplus.com/files/resources/original/58dce057ac03415b1ecc569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571480"/>
            <a:ext cx="3000396" cy="686519"/>
          </a:xfrm>
          <a:prstGeom prst="rect">
            <a:avLst/>
          </a:prstGeom>
          <a:noFill/>
        </p:spPr>
      </p:pic>
      <p:pic>
        <p:nvPicPr>
          <p:cNvPr id="19" name="Picture 4" descr="https://avatanplus.com/files/resources/original/58dce057ac03415b1ecc569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571480"/>
            <a:ext cx="3000396" cy="686519"/>
          </a:xfrm>
          <a:prstGeom prst="rect">
            <a:avLst/>
          </a:prstGeom>
          <a:noFill/>
        </p:spPr>
      </p:pic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928662" y="5572140"/>
            <a:ext cx="69135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CC3300"/>
                </a:solidFill>
              </a:rPr>
              <a:t>Выберите способ записи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5000628" y="4000504"/>
            <a:ext cx="2736850" cy="514350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</a:rPr>
              <a:t>графический</a:t>
            </a: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928662" y="4857760"/>
            <a:ext cx="2916237" cy="514350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</a:rPr>
              <a:t>словесный</a:t>
            </a:r>
          </a:p>
        </p:txBody>
      </p:sp>
      <p:pic>
        <p:nvPicPr>
          <p:cNvPr id="33" name="Picture 9" descr="д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1262" y="4819660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928662" y="4000504"/>
            <a:ext cx="3205163" cy="514350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</a:rPr>
              <a:t>программный</a:t>
            </a:r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5000628" y="4857760"/>
            <a:ext cx="2736850" cy="514350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</a:rPr>
              <a:t>псевдокод</a:t>
            </a:r>
          </a:p>
        </p:txBody>
      </p:sp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928662" y="1785926"/>
            <a:ext cx="6929485" cy="20621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3" indent="-182563"/>
            <a:r>
              <a:rPr lang="ru-RU" sz="1600" b="1" i="1" dirty="0"/>
              <a:t>Алгоритм. Почистить картошку</a:t>
            </a:r>
            <a:r>
              <a:rPr lang="ru-RU" sz="1600" dirty="0"/>
              <a:t> </a:t>
            </a:r>
            <a:endParaRPr lang="ru-RU" sz="1600" b="1" i="1" dirty="0"/>
          </a:p>
          <a:p>
            <a:pPr marL="182563" indent="-182563"/>
            <a:r>
              <a:rPr lang="ru-RU" sz="1600" b="1" i="1" dirty="0"/>
              <a:t>Дано:</a:t>
            </a:r>
            <a:r>
              <a:rPr lang="ru-RU" sz="1600" dirty="0"/>
              <a:t> Нож, картошка;</a:t>
            </a:r>
            <a:br>
              <a:rPr lang="ru-RU" sz="1600" dirty="0"/>
            </a:br>
            <a:r>
              <a:rPr lang="ru-RU" sz="1600" dirty="0"/>
              <a:t>1. В правую руку взять нож за </a:t>
            </a:r>
            <a:r>
              <a:rPr lang="ru-RU" sz="1600" dirty="0" smtClean="0"/>
              <a:t>ручку</a:t>
            </a:r>
            <a:r>
              <a:rPr lang="ru-RU" sz="1600" dirty="0"/>
              <a:t> </a:t>
            </a:r>
            <a:br>
              <a:rPr lang="ru-RU" sz="1600" dirty="0"/>
            </a:br>
            <a:r>
              <a:rPr lang="ru-RU" sz="1600" dirty="0"/>
              <a:t>2. Пока  картошка не кончилась</a:t>
            </a:r>
            <a:br>
              <a:rPr lang="ru-RU" sz="1600" dirty="0"/>
            </a:br>
            <a:r>
              <a:rPr lang="ru-RU" sz="1600" dirty="0"/>
              <a:t>3. В левую — взять нечищеную </a:t>
            </a:r>
            <a:r>
              <a:rPr lang="ru-RU" sz="1600" dirty="0" smtClean="0"/>
              <a:t> </a:t>
            </a:r>
            <a:r>
              <a:rPr lang="ru-RU" sz="1600" dirty="0"/>
              <a:t>картошку </a:t>
            </a:r>
            <a:br>
              <a:rPr lang="ru-RU" sz="1600" dirty="0"/>
            </a:br>
            <a:r>
              <a:rPr lang="ru-RU" sz="1600" dirty="0"/>
              <a:t>4. Острой стороной лезвия </a:t>
            </a:r>
            <a:r>
              <a:rPr lang="ru-RU" sz="1600" dirty="0" smtClean="0"/>
              <a:t>тонко срезать </a:t>
            </a:r>
            <a:r>
              <a:rPr lang="ru-RU" sz="1600" dirty="0"/>
              <a:t>у картошки кожуру.</a:t>
            </a:r>
            <a:br>
              <a:rPr lang="ru-RU" sz="1600" dirty="0"/>
            </a:br>
            <a:r>
              <a:rPr lang="ru-RU" sz="1600" dirty="0"/>
              <a:t>5. Положить картошку в кастрюлю.</a:t>
            </a:r>
            <a:br>
              <a:rPr lang="ru-RU" sz="1600" dirty="0"/>
            </a:br>
            <a:r>
              <a:rPr lang="ru-RU" sz="1600" dirty="0"/>
              <a:t>6. Результат: Картошка почищена.</a:t>
            </a:r>
            <a:r>
              <a:rPr lang="ru-RU" sz="1400" dirty="0"/>
              <a:t> </a:t>
            </a:r>
          </a:p>
        </p:txBody>
      </p:sp>
      <p:pic>
        <p:nvPicPr>
          <p:cNvPr id="37" name="Picture 27" descr="не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13212" y="3889379"/>
            <a:ext cx="576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8" descr="не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0041" y="3922717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9" descr="не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0041" y="4779972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2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orage.needpix.com/rsynced_images/close-150639_1280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1349" y="0"/>
            <a:ext cx="452651" cy="428604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142976" y="642918"/>
            <a:ext cx="7143800" cy="857256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Т</a:t>
            </a: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е</a:t>
            </a: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с</a:t>
            </a: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j-ea"/>
                <a:cs typeface="Arial" charset="0"/>
              </a:rPr>
              <a:t>Вопрос 8</a:t>
            </a:r>
            <a:endParaRPr lang="ru-RU" sz="2400" b="1" dirty="0">
              <a:ln w="19050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ea typeface="+mj-ea"/>
              <a:cs typeface="Arial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715272" y="5643578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928662" y="1643050"/>
            <a:ext cx="7358114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Picture 4" descr="https://avatanplus.com/files/resources/original/58dce057ac03415b1ecc569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571480"/>
            <a:ext cx="3000396" cy="686519"/>
          </a:xfrm>
          <a:prstGeom prst="rect">
            <a:avLst/>
          </a:prstGeom>
          <a:noFill/>
        </p:spPr>
      </p:pic>
      <p:pic>
        <p:nvPicPr>
          <p:cNvPr id="19" name="Picture 4" descr="https://avatanplus.com/files/resources/original/58dce057ac03415b1ecc569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571480"/>
            <a:ext cx="3000396" cy="686519"/>
          </a:xfrm>
          <a:prstGeom prst="rect">
            <a:avLst/>
          </a:prstGeom>
          <a:noFill/>
        </p:spPr>
      </p:pic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928662" y="5572140"/>
            <a:ext cx="69135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CC3300"/>
                </a:solidFill>
              </a:rPr>
              <a:t>Выберите способ записи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857224" y="1785926"/>
            <a:ext cx="3492500" cy="3349625"/>
            <a:chOff x="3098800" y="836613"/>
            <a:chExt cx="3492500" cy="3349625"/>
          </a:xfrm>
        </p:grpSpPr>
        <p:grpSp>
          <p:nvGrpSpPr>
            <p:cNvPr id="21" name="Group 46"/>
            <p:cNvGrpSpPr>
              <a:grpSpLocks/>
            </p:cNvGrpSpPr>
            <p:nvPr/>
          </p:nvGrpSpPr>
          <p:grpSpPr bwMode="auto">
            <a:xfrm>
              <a:off x="3206750" y="836613"/>
              <a:ext cx="1727200" cy="504825"/>
              <a:chOff x="703" y="1366"/>
              <a:chExt cx="1088" cy="318"/>
            </a:xfrm>
          </p:grpSpPr>
          <p:sp>
            <p:nvSpPr>
              <p:cNvPr id="57" name="AutoShape 47"/>
              <p:cNvSpPr>
                <a:spLocks noChangeArrowheads="1"/>
              </p:cNvSpPr>
              <p:nvPr/>
            </p:nvSpPr>
            <p:spPr bwMode="auto">
              <a:xfrm>
                <a:off x="703" y="1366"/>
                <a:ext cx="1088" cy="318"/>
              </a:xfrm>
              <a:prstGeom prst="flowChartTerminator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8" name="Text Box 48"/>
              <p:cNvSpPr txBox="1">
                <a:spLocks noChangeArrowheads="1"/>
              </p:cNvSpPr>
              <p:nvPr/>
            </p:nvSpPr>
            <p:spPr bwMode="auto">
              <a:xfrm>
                <a:off x="930" y="1412"/>
                <a:ext cx="64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b="1"/>
                  <a:t>Начало</a:t>
                </a:r>
              </a:p>
            </p:txBody>
          </p:sp>
        </p:grpSp>
        <p:grpSp>
          <p:nvGrpSpPr>
            <p:cNvPr id="22" name="Group 49"/>
            <p:cNvGrpSpPr>
              <a:grpSpLocks/>
            </p:cNvGrpSpPr>
            <p:nvPr/>
          </p:nvGrpSpPr>
          <p:grpSpPr bwMode="auto">
            <a:xfrm>
              <a:off x="3295650" y="3681413"/>
              <a:ext cx="1727200" cy="504825"/>
              <a:chOff x="725" y="3543"/>
              <a:chExt cx="1088" cy="318"/>
            </a:xfrm>
          </p:grpSpPr>
          <p:sp>
            <p:nvSpPr>
              <p:cNvPr id="55" name="AutoShape 50"/>
              <p:cNvSpPr>
                <a:spLocks noChangeArrowheads="1"/>
              </p:cNvSpPr>
              <p:nvPr/>
            </p:nvSpPr>
            <p:spPr bwMode="auto">
              <a:xfrm>
                <a:off x="725" y="3543"/>
                <a:ext cx="1088" cy="318"/>
              </a:xfrm>
              <a:prstGeom prst="flowChartTerminator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6" name="Text Box 51"/>
              <p:cNvSpPr txBox="1">
                <a:spLocks noChangeArrowheads="1"/>
              </p:cNvSpPr>
              <p:nvPr/>
            </p:nvSpPr>
            <p:spPr bwMode="auto">
              <a:xfrm>
                <a:off x="1000" y="3589"/>
                <a:ext cx="54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b="1"/>
                  <a:t>Конец</a:t>
                </a:r>
              </a:p>
            </p:txBody>
          </p:sp>
        </p:grpSp>
        <p:grpSp>
          <p:nvGrpSpPr>
            <p:cNvPr id="23" name="Group 52"/>
            <p:cNvGrpSpPr>
              <a:grpSpLocks/>
            </p:cNvGrpSpPr>
            <p:nvPr/>
          </p:nvGrpSpPr>
          <p:grpSpPr bwMode="auto">
            <a:xfrm>
              <a:off x="3098800" y="1557338"/>
              <a:ext cx="1981200" cy="366712"/>
              <a:chOff x="635" y="1820"/>
              <a:chExt cx="1248" cy="231"/>
            </a:xfrm>
          </p:grpSpPr>
          <p:sp>
            <p:nvSpPr>
              <p:cNvPr id="53" name="AutoShape 53"/>
              <p:cNvSpPr>
                <a:spLocks noChangeArrowheads="1"/>
              </p:cNvSpPr>
              <p:nvPr/>
            </p:nvSpPr>
            <p:spPr bwMode="auto">
              <a:xfrm>
                <a:off x="635" y="1842"/>
                <a:ext cx="1248" cy="205"/>
              </a:xfrm>
              <a:prstGeom prst="flowChartInputOutpu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" name="Text Box 54"/>
              <p:cNvSpPr txBox="1">
                <a:spLocks noChangeArrowheads="1"/>
              </p:cNvSpPr>
              <p:nvPr/>
            </p:nvSpPr>
            <p:spPr bwMode="auto">
              <a:xfrm>
                <a:off x="905" y="1820"/>
                <a:ext cx="63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b="1"/>
                  <a:t>Ввод </a:t>
                </a:r>
                <a:r>
                  <a:rPr lang="en-US" b="1"/>
                  <a:t>N</a:t>
                </a:r>
                <a:endParaRPr lang="ru-RU" b="1"/>
              </a:p>
            </p:txBody>
          </p:sp>
        </p:grpSp>
        <p:sp>
          <p:nvSpPr>
            <p:cNvPr id="24" name="Line 55"/>
            <p:cNvSpPr>
              <a:spLocks noChangeShapeType="1"/>
            </p:cNvSpPr>
            <p:nvPr/>
          </p:nvSpPr>
          <p:spPr bwMode="auto">
            <a:xfrm>
              <a:off x="4138613" y="1341438"/>
              <a:ext cx="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5" name="Group 57"/>
            <p:cNvGrpSpPr>
              <a:grpSpLocks/>
            </p:cNvGrpSpPr>
            <p:nvPr/>
          </p:nvGrpSpPr>
          <p:grpSpPr bwMode="auto">
            <a:xfrm>
              <a:off x="3241675" y="1989134"/>
              <a:ext cx="3027363" cy="792161"/>
              <a:chOff x="180" y="2092"/>
              <a:chExt cx="1907" cy="499"/>
            </a:xfrm>
          </p:grpSpPr>
          <p:sp>
            <p:nvSpPr>
              <p:cNvPr id="47" name="AutoShape 58"/>
              <p:cNvSpPr>
                <a:spLocks noChangeArrowheads="1"/>
              </p:cNvSpPr>
              <p:nvPr/>
            </p:nvSpPr>
            <p:spPr bwMode="auto">
              <a:xfrm>
                <a:off x="180" y="2205"/>
                <a:ext cx="1134" cy="295"/>
              </a:xfrm>
              <a:prstGeom prst="flowChartDecision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1"/>
                  <a:t>N = 1</a:t>
                </a:r>
                <a:endParaRPr lang="ru-RU" sz="2000" b="1"/>
              </a:p>
            </p:txBody>
          </p:sp>
          <p:sp>
            <p:nvSpPr>
              <p:cNvPr id="48" name="Line 59"/>
              <p:cNvSpPr>
                <a:spLocks noChangeShapeType="1"/>
              </p:cNvSpPr>
              <p:nvPr/>
            </p:nvSpPr>
            <p:spPr bwMode="auto">
              <a:xfrm flipH="1">
                <a:off x="1292" y="2354"/>
                <a:ext cx="20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" name="Text Box 60"/>
              <p:cNvSpPr txBox="1">
                <a:spLocks noChangeArrowheads="1"/>
              </p:cNvSpPr>
              <p:nvPr/>
            </p:nvSpPr>
            <p:spPr bwMode="auto">
              <a:xfrm>
                <a:off x="1224" y="2092"/>
                <a:ext cx="33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b="1"/>
                  <a:t>да</a:t>
                </a:r>
                <a:r>
                  <a:rPr lang="en-US" sz="2000" b="1"/>
                  <a:t> </a:t>
                </a:r>
                <a:endParaRPr lang="ru-RU" b="1"/>
              </a:p>
            </p:txBody>
          </p:sp>
          <p:sp>
            <p:nvSpPr>
              <p:cNvPr id="50" name="Text Box 61"/>
              <p:cNvSpPr txBox="1">
                <a:spLocks noChangeArrowheads="1"/>
              </p:cNvSpPr>
              <p:nvPr/>
            </p:nvSpPr>
            <p:spPr bwMode="auto">
              <a:xfrm>
                <a:off x="1497" y="2224"/>
                <a:ext cx="590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b="1"/>
                  <a:t>линия</a:t>
                </a:r>
              </a:p>
            </p:txBody>
          </p:sp>
          <p:sp>
            <p:nvSpPr>
              <p:cNvPr id="51" name="Line 62"/>
              <p:cNvSpPr>
                <a:spLocks noChangeShapeType="1"/>
              </p:cNvSpPr>
              <p:nvPr/>
            </p:nvSpPr>
            <p:spPr bwMode="auto">
              <a:xfrm>
                <a:off x="1814" y="245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Line 63"/>
              <p:cNvSpPr>
                <a:spLocks noChangeShapeType="1"/>
              </p:cNvSpPr>
              <p:nvPr/>
            </p:nvSpPr>
            <p:spPr bwMode="auto">
              <a:xfrm flipH="1">
                <a:off x="748" y="2591"/>
                <a:ext cx="10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6" name="Line 64"/>
            <p:cNvSpPr>
              <a:spLocks noChangeShapeType="1"/>
            </p:cNvSpPr>
            <p:nvPr/>
          </p:nvSpPr>
          <p:spPr bwMode="auto">
            <a:xfrm>
              <a:off x="4176713" y="3321050"/>
              <a:ext cx="0" cy="360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7" name="Group 65"/>
            <p:cNvGrpSpPr>
              <a:grpSpLocks/>
            </p:cNvGrpSpPr>
            <p:nvPr/>
          </p:nvGrpSpPr>
          <p:grpSpPr bwMode="auto">
            <a:xfrm>
              <a:off x="3240088" y="2781306"/>
              <a:ext cx="3351213" cy="720726"/>
              <a:chOff x="179" y="2591"/>
              <a:chExt cx="2111" cy="454"/>
            </a:xfrm>
          </p:grpSpPr>
          <p:grpSp>
            <p:nvGrpSpPr>
              <p:cNvPr id="40" name="Group 66"/>
              <p:cNvGrpSpPr>
                <a:grpSpLocks/>
              </p:cNvGrpSpPr>
              <p:nvPr/>
            </p:nvGrpSpPr>
            <p:grpSpPr bwMode="auto">
              <a:xfrm>
                <a:off x="179" y="2659"/>
                <a:ext cx="2111" cy="386"/>
                <a:chOff x="179" y="2659"/>
                <a:chExt cx="2111" cy="386"/>
              </a:xfrm>
            </p:grpSpPr>
            <p:sp>
              <p:nvSpPr>
                <p:cNvPr id="42" name="AutoShape 67"/>
                <p:cNvSpPr>
                  <a:spLocks noChangeArrowheads="1"/>
                </p:cNvSpPr>
                <p:nvPr/>
              </p:nvSpPr>
              <p:spPr bwMode="auto">
                <a:xfrm>
                  <a:off x="179" y="2659"/>
                  <a:ext cx="1134" cy="295"/>
                </a:xfrm>
                <a:prstGeom prst="flowChartDecision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b="1"/>
                    <a:t>N = </a:t>
                  </a:r>
                  <a:r>
                    <a:rPr lang="ru-RU" sz="2000" b="1"/>
                    <a:t>2</a:t>
                  </a:r>
                </a:p>
              </p:txBody>
            </p:sp>
            <p:sp>
              <p:nvSpPr>
                <p:cNvPr id="43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1291" y="2808"/>
                  <a:ext cx="20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1496" y="2678"/>
                  <a:ext cx="794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ru-RU" b="1"/>
                    <a:t>прям-к</a:t>
                  </a:r>
                </a:p>
              </p:txBody>
            </p:sp>
            <p:sp>
              <p:nvSpPr>
                <p:cNvPr id="45" name="Line 70"/>
                <p:cNvSpPr>
                  <a:spLocks noChangeShapeType="1"/>
                </p:cNvSpPr>
                <p:nvPr/>
              </p:nvSpPr>
              <p:spPr bwMode="auto">
                <a:xfrm>
                  <a:off x="1813" y="2909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6" name="Line 71"/>
                <p:cNvSpPr>
                  <a:spLocks noChangeShapeType="1"/>
                </p:cNvSpPr>
                <p:nvPr/>
              </p:nvSpPr>
              <p:spPr bwMode="auto">
                <a:xfrm flipH="1">
                  <a:off x="747" y="3045"/>
                  <a:ext cx="106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1" name="Text Box 72"/>
              <p:cNvSpPr txBox="1">
                <a:spLocks noChangeArrowheads="1"/>
              </p:cNvSpPr>
              <p:nvPr/>
            </p:nvSpPr>
            <p:spPr bwMode="auto">
              <a:xfrm>
                <a:off x="1224" y="2591"/>
                <a:ext cx="29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/>
                  <a:t>да</a:t>
                </a:r>
              </a:p>
            </p:txBody>
          </p:sp>
        </p:grpSp>
        <p:sp>
          <p:nvSpPr>
            <p:cNvPr id="28" name="Line 73"/>
            <p:cNvSpPr>
              <a:spLocks noChangeShapeType="1"/>
            </p:cNvSpPr>
            <p:nvPr/>
          </p:nvSpPr>
          <p:spPr bwMode="auto">
            <a:xfrm>
              <a:off x="4140200" y="1917700"/>
              <a:ext cx="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Line 74"/>
            <p:cNvSpPr>
              <a:spLocks noChangeShapeType="1"/>
            </p:cNvSpPr>
            <p:nvPr/>
          </p:nvSpPr>
          <p:spPr bwMode="auto">
            <a:xfrm>
              <a:off x="4176713" y="2636838"/>
              <a:ext cx="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9" name="Text Box 6"/>
          <p:cNvSpPr txBox="1">
            <a:spLocks noChangeArrowheads="1"/>
          </p:cNvSpPr>
          <p:nvPr/>
        </p:nvSpPr>
        <p:spPr bwMode="auto">
          <a:xfrm>
            <a:off x="4500562" y="3000372"/>
            <a:ext cx="2916237" cy="514350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</a:rPr>
              <a:t>словесный</a:t>
            </a:r>
          </a:p>
        </p:txBody>
      </p:sp>
      <p:sp>
        <p:nvSpPr>
          <p:cNvPr id="60" name="Text Box 8"/>
          <p:cNvSpPr txBox="1">
            <a:spLocks noChangeArrowheads="1"/>
          </p:cNvSpPr>
          <p:nvPr/>
        </p:nvSpPr>
        <p:spPr bwMode="auto">
          <a:xfrm>
            <a:off x="4429124" y="2214554"/>
            <a:ext cx="3205163" cy="514350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</a:rPr>
              <a:t>программный</a:t>
            </a:r>
          </a:p>
        </p:txBody>
      </p:sp>
      <p:pic>
        <p:nvPicPr>
          <p:cNvPr id="61" name="Picture 11" descr="не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3674" y="2103429"/>
            <a:ext cx="576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12" descr="не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32699" y="2925760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4500562" y="3857628"/>
            <a:ext cx="2736850" cy="514350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</a:rPr>
              <a:t>графический</a:t>
            </a:r>
          </a:p>
        </p:txBody>
      </p:sp>
      <p:pic>
        <p:nvPicPr>
          <p:cNvPr id="64" name="Picture 7" descr="д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3462" y="3813178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Text Box 9"/>
          <p:cNvSpPr txBox="1">
            <a:spLocks noChangeArrowheads="1"/>
          </p:cNvSpPr>
          <p:nvPr/>
        </p:nvSpPr>
        <p:spPr bwMode="auto">
          <a:xfrm>
            <a:off x="4500562" y="4714884"/>
            <a:ext cx="2736850" cy="514350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</a:rPr>
              <a:t>псевдокод</a:t>
            </a:r>
          </a:p>
        </p:txBody>
      </p:sp>
      <p:pic>
        <p:nvPicPr>
          <p:cNvPr id="66" name="Picture 13" descr="не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9975" y="4637096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30" grpId="0"/>
      <p:bldP spid="59" grpId="0" animBg="1"/>
      <p:bldP spid="60" grpId="0" animBg="1"/>
      <p:bldP spid="63" grpId="0" animBg="1"/>
      <p:bldP spid="65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1F497D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396</Words>
  <Application>Microsoft Office PowerPoint</Application>
  <PresentationFormat>Экран (4:3)</PresentationFormat>
  <Paragraphs>185</Paragraphs>
  <Slides>19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Comic Sans MS</vt:lpstr>
      <vt:lpstr>Times New Roman</vt:lpstr>
      <vt:lpstr>Calibri</vt:lpstr>
      <vt:lpstr>1_Тема Office</vt:lpstr>
      <vt:lpstr>Алгоритм.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Информационные 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Рамки</dc:title>
  <dc:creator>Фокина Лидия Петровна</dc:creator>
  <cp:keywords>Шаблон презентации</cp:keywords>
  <cp:lastModifiedBy>User</cp:lastModifiedBy>
  <cp:revision>152</cp:revision>
  <dcterms:created xsi:type="dcterms:W3CDTF">2014-07-06T18:18:01Z</dcterms:created>
  <dcterms:modified xsi:type="dcterms:W3CDTF">2020-01-28T08:56:53Z</dcterms:modified>
</cp:coreProperties>
</file>