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8" d="100"/>
          <a:sy n="118" d="100"/>
        </p:scale>
        <p:origin x="-142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4632" cy="2403698"/>
          </a:xfrm>
        </p:spPr>
        <p:txBody>
          <a:bodyPr/>
          <a:lstStyle/>
          <a:p>
            <a:r>
              <a:rPr lang="ru-RU" dirty="0" smtClean="0">
                <a:latin typeface="Times New Roman"/>
                <a:ea typeface="Arial"/>
              </a:rPr>
              <a:t>Технологии </a:t>
            </a:r>
            <a:r>
              <a:rPr lang="ru-RU" dirty="0">
                <a:latin typeface="Times New Roman"/>
                <a:ea typeface="Arial"/>
              </a:rPr>
              <a:t>развития критического мышления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1392" y="4725144"/>
            <a:ext cx="5472608" cy="1897983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700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88640"/>
            <a:ext cx="6944816" cy="655272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chemeClr val="tx1"/>
                </a:solidFill>
                <a:latin typeface="Times New Roman"/>
                <a:ea typeface="Arial"/>
              </a:rPr>
              <a:t>Умение вести аргументированную дискуссию:</a:t>
            </a:r>
            <a:endParaRPr lang="ru-RU" sz="2400" u="sng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• Таблица «перекрестной дискуссии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Arial"/>
              </a:rPr>
              <a:t>».</a:t>
            </a:r>
            <a:endParaRPr lang="ru-RU" sz="2400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chemeClr val="tx1"/>
                </a:solidFill>
                <a:latin typeface="Times New Roman"/>
                <a:ea typeface="Arial"/>
              </a:rPr>
              <a:t>Умение интерпретировать, творчески перерабатывать, новую информацию, давать рефлексивную оценку </a:t>
            </a:r>
            <a:r>
              <a:rPr lang="ru-RU" u="sng" dirty="0" smtClean="0">
                <a:solidFill>
                  <a:schemeClr val="tx1"/>
                </a:solidFill>
                <a:latin typeface="Times New Roman"/>
                <a:ea typeface="Arial"/>
              </a:rPr>
              <a:t>пройденного</a:t>
            </a:r>
            <a:r>
              <a:rPr lang="ru-RU" u="sng" dirty="0">
                <a:solidFill>
                  <a:schemeClr val="tx1"/>
                </a:solidFill>
                <a:latin typeface="Times New Roman"/>
                <a:ea typeface="Arial"/>
              </a:rPr>
              <a:t>:</a:t>
            </a:r>
            <a:endParaRPr lang="ru-RU" sz="2400" u="sng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•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Arial"/>
              </a:rPr>
              <a:t>Синквейн</a:t>
            </a: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.</a:t>
            </a:r>
            <a:endParaRPr lang="ru-RU" sz="2400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• Кластеры.</a:t>
            </a:r>
            <a:endParaRPr lang="ru-RU" sz="2400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• Эссе и другие приемы рефлексивного письма.</a:t>
            </a:r>
            <a:endParaRPr lang="ru-RU" sz="2400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• Прием «Общее-уникальное».</a:t>
            </a:r>
            <a:endParaRPr lang="ru-RU" sz="2400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• Сводная таблица.</a:t>
            </a:r>
            <a:endParaRPr lang="ru-RU" sz="2400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• Рамка.</a:t>
            </a:r>
            <a:endParaRPr lang="ru-RU" sz="2400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• Двухрядный круглый стол.</a:t>
            </a:r>
            <a:endParaRPr lang="ru-RU" sz="2400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20688"/>
            <a:ext cx="7376864" cy="5904656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15000"/>
              </a:lnSpc>
            </a:pPr>
            <a:r>
              <a:rPr lang="ru-RU" sz="2400" u="sng" dirty="0">
                <a:solidFill>
                  <a:prstClr val="black"/>
                </a:solidFill>
                <a:latin typeface="Times New Roman"/>
                <a:ea typeface="Arial"/>
              </a:rPr>
              <a:t>Умения в области само- и </a:t>
            </a:r>
            <a:r>
              <a:rPr lang="ru-RU" sz="2400" u="sng" dirty="0" err="1">
                <a:solidFill>
                  <a:prstClr val="black"/>
                </a:solidFill>
                <a:latin typeface="Times New Roman"/>
                <a:ea typeface="Arial"/>
              </a:rPr>
              <a:t>взаимооценки</a:t>
            </a:r>
            <a:r>
              <a:rPr lang="ru-RU" sz="2400" u="sng" dirty="0">
                <a:solidFill>
                  <a:prstClr val="black"/>
                </a:solidFill>
                <a:latin typeface="Times New Roman"/>
                <a:ea typeface="Arial"/>
              </a:rPr>
              <a:t>:</a:t>
            </a:r>
            <a:endParaRPr lang="ru-RU" sz="2400" u="sng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Arial"/>
              </a:rPr>
              <a:t>• Лист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Arial"/>
              </a:rPr>
              <a:t>взаимооценки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Arial"/>
              </a:rPr>
              <a:t>.</a:t>
            </a:r>
            <a:endParaRPr lang="ru-RU" sz="2400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Arial"/>
              </a:rPr>
              <a:t>• Парная письменная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Arial"/>
              </a:rPr>
              <a:t>взаимооценка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Arial"/>
              </a:rPr>
              <a:t>.</a:t>
            </a:r>
            <a:endParaRPr lang="ru-RU" sz="2400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Arial"/>
              </a:rPr>
              <a:t>• Градация.</a:t>
            </a:r>
            <a:endParaRPr lang="ru-RU" sz="2400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Arial"/>
              </a:rPr>
              <a:t>• Совокупная оценка.</a:t>
            </a:r>
            <a:endParaRPr lang="ru-RU" sz="2400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algn="just">
              <a:lnSpc>
                <a:spcPct val="115000"/>
              </a:lnSpc>
            </a:pPr>
            <a:r>
              <a:rPr lang="ru-RU" sz="2400" u="sng" dirty="0">
                <a:solidFill>
                  <a:prstClr val="black"/>
                </a:solidFill>
                <a:latin typeface="Times New Roman"/>
                <a:ea typeface="Arial"/>
              </a:rPr>
              <a:t>Умение планировать собственную учебную деятельность:</a:t>
            </a:r>
            <a:endParaRPr lang="ru-RU" sz="2400" u="sng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Arial"/>
              </a:rPr>
              <a:t>• • Таблица «Верные - неверные утверждения».</a:t>
            </a:r>
            <a:endParaRPr lang="ru-RU" sz="2400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Arial"/>
              </a:rPr>
              <a:t>• Вопросы «Верите ли вы?».</a:t>
            </a:r>
            <a:endParaRPr lang="ru-RU" sz="2400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Arial"/>
              </a:rPr>
              <a:t>• Кластеры.</a:t>
            </a:r>
            <a:endParaRPr lang="ru-RU" sz="2400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Arial"/>
              </a:rPr>
              <a:t>• Портфолио.</a:t>
            </a:r>
            <a:endParaRPr lang="ru-RU" sz="2400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algn="just">
              <a:lnSpc>
                <a:spcPct val="115000"/>
              </a:lnSpc>
            </a:pPr>
            <a:r>
              <a:rPr lang="ru-RU" sz="2400" u="sng" dirty="0">
                <a:solidFill>
                  <a:prstClr val="black"/>
                </a:solidFill>
                <a:latin typeface="Times New Roman"/>
                <a:ea typeface="Arial"/>
              </a:rPr>
              <a:t>Коммуникативные умения:</a:t>
            </a:r>
            <a:endParaRPr lang="ru-RU" sz="2400" u="sng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Arial"/>
              </a:rPr>
              <a:t>• Приемы парной и групповой работы: «Зигзаг», таблицы (концептуальная, сводная, стратегии решения проблем и многие другие).</a:t>
            </a:r>
            <a:endParaRPr lang="ru-RU" sz="2400" dirty="0">
              <a:solidFill>
                <a:prstClr val="black"/>
              </a:solidFill>
              <a:latin typeface="Arial"/>
              <a:ea typeface="Arial"/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ru-RU" sz="4000" b="1" dirty="0" smtClean="0">
                <a:latin typeface="Times New Roman"/>
                <a:ea typeface="Arial"/>
                <a:cs typeface="+mn-cs"/>
              </a:rPr>
              <a:t>Приемы стадии вызова</a:t>
            </a:r>
            <a:r>
              <a:rPr lang="ru-RU" sz="4000" b="1" dirty="0">
                <a:latin typeface="Arial"/>
                <a:ea typeface="Arial"/>
                <a:cs typeface="+mn-cs"/>
              </a:rPr>
              <a:t/>
            </a:r>
            <a:br>
              <a:rPr lang="ru-RU" sz="4000" b="1" dirty="0">
                <a:latin typeface="Arial"/>
                <a:ea typeface="Arial"/>
                <a:cs typeface="+mn-cs"/>
              </a:rPr>
            </a:b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484784"/>
            <a:ext cx="7376864" cy="17526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Arial"/>
              </a:rPr>
              <a:t> </a:t>
            </a:r>
            <a:endParaRPr lang="ru-RU" sz="2400" dirty="0"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600" dirty="0">
                <a:solidFill>
                  <a:schemeClr val="tx1"/>
                </a:solidFill>
                <a:latin typeface="Times New Roman"/>
                <a:ea typeface="Arial"/>
              </a:rPr>
              <a:t>Прием «Выглядит, как... Звучит, как ..»</a:t>
            </a:r>
            <a:endParaRPr lang="ru-RU" sz="9600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600" dirty="0">
                <a:solidFill>
                  <a:schemeClr val="tx1"/>
                </a:solidFill>
                <a:latin typeface="Times New Roman"/>
                <a:ea typeface="Arial"/>
              </a:rPr>
              <a:t> </a:t>
            </a:r>
            <a:endParaRPr lang="ru-RU" sz="9600" dirty="0">
              <a:solidFill>
                <a:schemeClr val="tx1"/>
              </a:solidFill>
              <a:latin typeface="Arial"/>
              <a:ea typeface="Arial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4849253"/>
              </p:ext>
            </p:extLst>
          </p:nvPr>
        </p:nvGraphicFramePr>
        <p:xfrm>
          <a:off x="971600" y="2636912"/>
          <a:ext cx="7200800" cy="2880320"/>
        </p:xfrm>
        <a:graphic>
          <a:graphicData uri="http://schemas.openxmlformats.org/drawingml/2006/table">
            <a:tbl>
              <a:tblPr firstRow="1" firstCol="1" bandRow="1"/>
              <a:tblGrid>
                <a:gridCol w="3600400"/>
                <a:gridCol w="3600400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Arial"/>
                        </a:rPr>
                        <a:t>Выглядит, как...</a:t>
                      </a:r>
                      <a:endParaRPr lang="ru-RU" sz="2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Arial"/>
                        </a:rPr>
                        <a:t>Звучит, как...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4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Arial"/>
                        </a:rPr>
                        <a:t>Часы</a:t>
                      </a:r>
                      <a:endParaRPr lang="ru-RU" sz="2400" dirty="0"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Arial"/>
                        </a:rPr>
                        <a:t>Конвейер</a:t>
                      </a:r>
                      <a:endParaRPr lang="ru-RU" sz="2400" dirty="0"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Arial"/>
                        </a:rPr>
                        <a:t>Ступеньки лестницы</a:t>
                      </a:r>
                      <a:endParaRPr lang="ru-RU" sz="2400" dirty="0"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Arial"/>
                        </a:rPr>
                        <a:t>Яркая картинка</a:t>
                      </a:r>
                      <a:endParaRPr lang="ru-RU" sz="2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Arial"/>
                        </a:rPr>
                        <a:t>Металлический скрежет «Это ново!» «Это интересно!» Песня: куплет - припев</a:t>
                      </a:r>
                      <a:endParaRPr lang="ru-RU" sz="2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«ПМИ» и «ПМ»?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3479893"/>
              </p:ext>
            </p:extLst>
          </p:nvPr>
        </p:nvGraphicFramePr>
        <p:xfrm>
          <a:off x="1403648" y="1916832"/>
          <a:ext cx="6768752" cy="2511166"/>
        </p:xfrm>
        <a:graphic>
          <a:graphicData uri="http://schemas.openxmlformats.org/drawingml/2006/table">
            <a:tbl>
              <a:tblPr firstRow="1" firstCol="1" bandRow="1"/>
              <a:tblGrid>
                <a:gridCol w="2089595"/>
                <a:gridCol w="2217792"/>
                <a:gridCol w="2461365"/>
              </a:tblGrid>
              <a:tr h="4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Arial"/>
                        </a:rPr>
                        <a:t>"+"</a:t>
                      </a:r>
                      <a:endParaRPr lang="ru-RU" sz="20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Arial"/>
                        </a:rPr>
                        <a:t>"-"</a:t>
                      </a:r>
                      <a:endParaRPr lang="ru-RU" sz="20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Arial"/>
                        </a:rPr>
                        <a:t>"?"</a:t>
                      </a:r>
                      <a:endParaRPr lang="ru-RU" sz="20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0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Arial"/>
                        </a:rPr>
                        <a:t>Самый экономичный</a:t>
                      </a:r>
                      <a:endParaRPr lang="ru-RU" sz="2000" dirty="0">
                        <a:effectLst/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Arial"/>
                        </a:rPr>
                        <a:t>Вид энергии</a:t>
                      </a:r>
                      <a:endParaRPr lang="ru-RU" sz="2000" dirty="0">
                        <a:effectLst/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Arial"/>
                        </a:rPr>
                        <a:t>Энергия будущего</a:t>
                      </a:r>
                      <a:endParaRPr lang="ru-RU" sz="20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Arial"/>
                        </a:rPr>
                        <a:t>Радиация Аварии на АЭС</a:t>
                      </a:r>
                      <a:endParaRPr lang="ru-RU" sz="20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Arial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Arial"/>
                        </a:rPr>
                        <a:t>Сколько </a:t>
                      </a:r>
                      <a:r>
                        <a:rPr lang="ru-RU" sz="2000" dirty="0">
                          <a:effectLst/>
                          <a:latin typeface="Times New Roman"/>
                          <a:ea typeface="Arial"/>
                        </a:rPr>
                        <a:t>АЭС в мире?</a:t>
                      </a:r>
                      <a:endParaRPr lang="ru-RU" sz="2000" dirty="0">
                        <a:effectLst/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Arial"/>
                        </a:rPr>
                        <a:t> </a:t>
                      </a:r>
                      <a:endParaRPr lang="ru-RU" sz="2000" dirty="0">
                        <a:effectLst/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Arial"/>
                        </a:rPr>
                        <a:t>Каковы основные при­чины аварий на АЭС?</a:t>
                      </a:r>
                      <a:endParaRPr lang="ru-RU" sz="20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420472" cy="1470025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ru-RU" sz="3600" dirty="0">
                <a:solidFill>
                  <a:prstClr val="black"/>
                </a:solidFill>
                <a:latin typeface="Times New Roman"/>
                <a:ea typeface="Arial"/>
                <a:cs typeface="+mn-cs"/>
              </a:rPr>
              <a:t>При чтении текста предлагается фиксировать в </a:t>
            </a:r>
            <a:r>
              <a:rPr lang="ru-RU" sz="3600" dirty="0" smtClean="0">
                <a:solidFill>
                  <a:prstClr val="black"/>
                </a:solidFill>
                <a:latin typeface="Times New Roman"/>
                <a:ea typeface="Arial"/>
                <a:cs typeface="+mn-cs"/>
              </a:rPr>
              <a:t>соответствующих </a:t>
            </a:r>
            <a:r>
              <a:rPr lang="ru-RU" sz="3600" dirty="0">
                <a:solidFill>
                  <a:prstClr val="black"/>
                </a:solidFill>
                <a:latin typeface="Times New Roman"/>
                <a:ea typeface="Arial"/>
                <a:cs typeface="+mn-cs"/>
              </a:rPr>
              <a:t>графах таблицы информацию, отражающую:</a:t>
            </a:r>
            <a:r>
              <a:rPr lang="ru-RU" sz="3600" dirty="0">
                <a:solidFill>
                  <a:prstClr val="black"/>
                </a:solidFill>
                <a:latin typeface="Arial"/>
                <a:ea typeface="Arial"/>
                <a:cs typeface="+mn-cs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Arial"/>
                <a:ea typeface="Arial"/>
                <a:cs typeface="+mn-cs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0992" y="2564904"/>
            <a:ext cx="8676456" cy="422602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ea typeface="Arial"/>
              </a:rPr>
              <a:t>•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Arial"/>
              </a:rPr>
              <a:t>положительные стороны явления - П «+»,</a:t>
            </a:r>
            <a:endParaRPr lang="ru-RU" sz="2800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Arial"/>
              </a:rPr>
              <a:t>• отрицательные стороны явления - М «-»,</a:t>
            </a:r>
            <a:endParaRPr lang="ru-RU" sz="2800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Arial"/>
              </a:rPr>
              <a:t>• а также информацию, которая просто заинтересовала - «И». </a:t>
            </a:r>
            <a:endParaRPr lang="ru-RU" sz="2800" dirty="0" smtClean="0">
              <a:solidFill>
                <a:schemeClr val="tx1"/>
              </a:solidFill>
              <a:latin typeface="Times New Roman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ea typeface="Arial"/>
              </a:rPr>
              <a:t>Или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Arial"/>
              </a:rPr>
              <a:t>вопросы, возникающие по ходу чтения текста.</a:t>
            </a:r>
            <a:endParaRPr lang="ru-RU" sz="2800" dirty="0">
              <a:solidFill>
                <a:schemeClr val="tx1"/>
              </a:solidFill>
              <a:latin typeface="Arial"/>
              <a:ea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Arial"/>
              </a:rPr>
              <a:t>Таблица «Верные - неверные утверждения»</a:t>
            </a:r>
            <a:r>
              <a:rPr lang="ru-RU" sz="3600" dirty="0">
                <a:latin typeface="Arial"/>
                <a:ea typeface="Arial"/>
              </a:rPr>
              <a:t/>
            </a:r>
            <a:br>
              <a:rPr lang="ru-RU" sz="3600" dirty="0">
                <a:latin typeface="Arial"/>
                <a:ea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7282033"/>
              </p:ext>
            </p:extLst>
          </p:nvPr>
        </p:nvGraphicFramePr>
        <p:xfrm>
          <a:off x="899592" y="1844824"/>
          <a:ext cx="7128792" cy="4104456"/>
        </p:xfrm>
        <a:graphic>
          <a:graphicData uri="http://schemas.openxmlformats.org/drawingml/2006/table">
            <a:tbl>
              <a:tblPr firstRow="1" firstCol="1" bandRow="1"/>
              <a:tblGrid>
                <a:gridCol w="3733485"/>
                <a:gridCol w="1704417"/>
                <a:gridCol w="1690890"/>
              </a:tblGrid>
              <a:tr h="373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Arial"/>
                        </a:rPr>
                        <a:t>Утверждения</a:t>
                      </a:r>
                      <a:endParaRPr lang="ru-RU" sz="20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Arial"/>
                        </a:rPr>
                        <a:t>До</a:t>
                      </a:r>
                      <a:endParaRPr lang="ru-RU" sz="20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Arial"/>
                        </a:rPr>
                        <a:t>После</a:t>
                      </a:r>
                      <a:endParaRPr lang="ru-RU" sz="20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Arial"/>
                        </a:rPr>
                        <a:t> </a:t>
                      </a:r>
                      <a:endParaRPr lang="ru-RU" sz="20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Arial"/>
                        </a:rPr>
                        <a:t>чтения текста</a:t>
                      </a:r>
                      <a:endParaRPr lang="ru-RU" sz="20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6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Arial"/>
                        </a:rPr>
                        <a:t>• прозвищем Брейгеля было «му­жицкий художник»</a:t>
                      </a:r>
                      <a:endParaRPr lang="ru-RU" sz="20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9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Arial"/>
                        </a:rPr>
                        <a:t>• в своих полотнах Брейгель «оживил» более ста народных пословиц</a:t>
                      </a:r>
                      <a:endParaRPr lang="ru-RU" sz="20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6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Arial"/>
                        </a:rPr>
                        <a:t>• большое место в его творчестве занимают евангельские сюже­ты</a:t>
                      </a:r>
                      <a:endParaRPr lang="ru-RU" sz="20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 dirty="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6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Arial"/>
                        </a:rPr>
                        <a:t>• он утверждал: «Дело художни­ка - писать по указке»</a:t>
                      </a:r>
                      <a:endParaRPr lang="ru-RU" sz="20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 dirty="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 dirty="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9" y="-6723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332656"/>
            <a:ext cx="7772400" cy="1470025"/>
          </a:xfrm>
        </p:spPr>
        <p:txBody>
          <a:bodyPr/>
          <a:lstStyle/>
          <a:p>
            <a:r>
              <a:rPr lang="ru-RU" b="1" dirty="0">
                <a:latin typeface="Times New Roman"/>
                <a:ea typeface="Arial"/>
              </a:rPr>
              <a:t>Кластеры</a:t>
            </a:r>
            <a:endParaRPr lang="ru-RU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067" b="96890" l="7489" r="89772">
                        <a14:foregroundMark x1="47671" y1="52632" x2="51050" y2="62679"/>
                        <a14:foregroundMark x1="47397" y1="13038" x2="47397" y2="13038"/>
                        <a14:foregroundMark x1="47580" y1="16268" x2="49863" y2="16388"/>
                        <a14:foregroundMark x1="41279" y1="4067" x2="54977" y2="8612"/>
                        <a14:foregroundMark x1="61096" y1="14115" x2="74977" y2="22010"/>
                        <a14:foregroundMark x1="71233" y1="34569" x2="83562" y2="45215"/>
                        <a14:foregroundMark x1="66393" y1="56579" x2="85845" y2="64593"/>
                        <a14:foregroundMark x1="60731" y1="75000" x2="67854" y2="89115"/>
                        <a14:foregroundMark x1="44932" y1="81100" x2="47580" y2="96890"/>
                        <a14:foregroundMark x1="24749" y1="71053" x2="29589" y2="84689"/>
                        <a14:foregroundMark x1="29132" y1="55861" x2="35982" y2="53349"/>
                        <a14:foregroundMark x1="32146" y1="74043" x2="39726" y2="61842"/>
                        <a14:foregroundMark x1="47306" y1="83373" x2="47397" y2="65670"/>
                        <a14:foregroundMark x1="64110" y1="73086" x2="53699" y2="60885"/>
                        <a14:foregroundMark x1="60000" y1="47847" x2="60000" y2="47847"/>
                        <a14:foregroundMark x1="87945" y1="61244" x2="88037" y2="63636"/>
                        <a14:foregroundMark x1="86575" y1="38397" x2="86027" y2="44139"/>
                        <a14:foregroundMark x1="76347" y1="18182" x2="76895" y2="22010"/>
                        <a14:foregroundMark x1="57169" y1="10048" x2="56804" y2="12560"/>
                        <a14:foregroundMark x1="37534" y1="18421" x2="37352" y2="23325"/>
                        <a14:foregroundMark x1="31872" y1="36722" x2="30868" y2="40311"/>
                        <a14:foregroundMark x1="29224" y1="61244" x2="29224" y2="62679"/>
                        <a14:foregroundMark x1="75890" y1="79306" x2="75251" y2="84569"/>
                        <a14:foregroundMark x1="54703" y1="86124" x2="55708" y2="90072"/>
                        <a14:foregroundMark x1="21735" y1="68660" x2="25388" y2="67225"/>
                        <a14:foregroundMark x1="76986" y1="16148" x2="76895" y2="21053"/>
                        <a14:backgroundMark x1="32785" y1="55144" x2="32785" y2="55144"/>
                        <a14:backgroundMark x1="35525" y1="67105" x2="35525" y2="67105"/>
                        <a14:backgroundMark x1="34064" y1="71292" x2="38082" y2="63158"/>
                        <a14:backgroundMark x1="46393" y1="77392" x2="46941" y2="67823"/>
                        <a14:backgroundMark x1="62466" y1="70933" x2="55068" y2="65909"/>
                        <a14:backgroundMark x1="61461" y1="70096" x2="57169" y2="64474"/>
                        <a14:backgroundMark x1="33607" y1="70096" x2="38447" y2="62919"/>
                        <a14:backgroundMark x1="31050" y1="55502" x2="34338" y2="54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9745" y="1562152"/>
            <a:ext cx="6446145" cy="492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692696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Arial"/>
              </a:rPr>
              <a:t>Таблица «толстых» и «тонких» вопросов</a:t>
            </a:r>
            <a:r>
              <a:rPr lang="ru-RU" sz="3600" dirty="0">
                <a:latin typeface="Arial"/>
                <a:ea typeface="Arial"/>
              </a:rPr>
              <a:t/>
            </a:r>
            <a:br>
              <a:rPr lang="ru-RU" sz="3600" dirty="0">
                <a:latin typeface="Arial"/>
                <a:ea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4030419"/>
              </p:ext>
            </p:extLst>
          </p:nvPr>
        </p:nvGraphicFramePr>
        <p:xfrm>
          <a:off x="1331640" y="1844826"/>
          <a:ext cx="6498282" cy="5047488"/>
        </p:xfrm>
        <a:graphic>
          <a:graphicData uri="http://schemas.openxmlformats.org/drawingml/2006/table">
            <a:tbl>
              <a:tblPr firstRow="1" firstCol="1" bandRow="1"/>
              <a:tblGrid>
                <a:gridCol w="3249141"/>
                <a:gridCol w="3249141"/>
              </a:tblGrid>
              <a:tr h="356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Arial"/>
                        </a:rPr>
                        <a:t>«Тонкие» вопросы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Arial"/>
                        </a:rPr>
                        <a:t>«Толстые» вопросы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88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Кто... ?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Что... ?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Когда... ?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Может... ?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Дайте три объяснения,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6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почему...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6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Объясните, почему...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6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Почему вы думаете ... ?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Arial"/>
                        </a:rPr>
                        <a:t>«Тонкие» вопросы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Arial"/>
                        </a:rPr>
                        <a:t>«Толстые» вопросы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1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Будет... ?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Могли... ?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Как звать... ?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Было ли... ?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Согласны ли вы ... ?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Верно ли... ?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Arial"/>
                        </a:rPr>
                        <a:t>Почему вы считаете ... ?</a:t>
                      </a:r>
                      <a:endParaRPr lang="ru-RU" sz="2400" dirty="0"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Arial"/>
                        </a:rPr>
                        <a:t>В чем различие ... ?</a:t>
                      </a:r>
                      <a:endParaRPr lang="ru-RU" sz="2400" dirty="0"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Arial"/>
                        </a:rPr>
                        <a:t>Предположите, что будет, если ...</a:t>
                      </a:r>
                      <a:endParaRPr lang="ru-RU" sz="2400" dirty="0"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Arial"/>
                        </a:rPr>
                        <a:t>Что, если... ?</a:t>
                      </a:r>
                      <a:endParaRPr lang="ru-RU" sz="2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332656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Arial"/>
              </a:rPr>
              <a:t>Игра «Верите ли вы?»</a:t>
            </a:r>
            <a:r>
              <a:rPr lang="ru-RU" sz="3600" dirty="0">
                <a:latin typeface="Arial"/>
                <a:ea typeface="Arial"/>
              </a:rPr>
              <a:t/>
            </a:r>
            <a:br>
              <a:rPr lang="ru-RU" sz="3600" dirty="0">
                <a:latin typeface="Arial"/>
                <a:ea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064896" cy="4608512"/>
          </a:xfrm>
        </p:spPr>
        <p:txBody>
          <a:bodyPr>
            <a:normAutofit fontScale="40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6200" dirty="0">
                <a:solidFill>
                  <a:schemeClr val="tx1"/>
                </a:solidFill>
                <a:latin typeface="Times New Roman"/>
                <a:ea typeface="Arial"/>
              </a:rPr>
              <a:t>возникновению и росту городов способствовали успехи в сельском хозяйстве;</a:t>
            </a:r>
            <a:endParaRPr lang="ru-RU" sz="6200" dirty="0">
              <a:solidFill>
                <a:schemeClr val="tx1"/>
              </a:solidFill>
              <a:latin typeface="Arial"/>
              <a:ea typeface="Ari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6200" dirty="0">
                <a:solidFill>
                  <a:schemeClr val="tx1"/>
                </a:solidFill>
                <a:latin typeface="Times New Roman"/>
                <a:ea typeface="Arial"/>
              </a:rPr>
              <a:t>деревенские кузнецы, плотники, гончары и другие ре­месленники стали меньше времени уделять сельскому хозяйству;</a:t>
            </a:r>
            <a:endParaRPr lang="ru-RU" sz="6200" dirty="0">
              <a:solidFill>
                <a:schemeClr val="tx1"/>
              </a:solidFill>
              <a:latin typeface="Arial"/>
              <a:ea typeface="Ari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6200" dirty="0">
                <a:solidFill>
                  <a:schemeClr val="tx1"/>
                </a:solidFill>
                <a:latin typeface="Times New Roman"/>
                <a:ea typeface="Arial"/>
              </a:rPr>
              <a:t>в первые столетия Средневековья в Европе было мало городов;</a:t>
            </a:r>
            <a:endParaRPr lang="ru-RU" sz="6200" dirty="0">
              <a:solidFill>
                <a:schemeClr val="tx1"/>
              </a:solidFill>
              <a:latin typeface="Arial"/>
              <a:ea typeface="Ari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6200" dirty="0">
                <a:solidFill>
                  <a:schemeClr val="tx1"/>
                </a:solidFill>
                <a:latin typeface="Times New Roman"/>
                <a:ea typeface="Arial"/>
              </a:rPr>
              <a:t>новые города возникали у стен больших монастырей и замков феодалов, среди развалин римских крепостей;</a:t>
            </a:r>
            <a:endParaRPr lang="ru-RU" sz="6200" dirty="0">
              <a:solidFill>
                <a:schemeClr val="tx1"/>
              </a:solidFill>
              <a:latin typeface="Arial"/>
              <a:ea typeface="Ari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6200" dirty="0">
                <a:solidFill>
                  <a:schemeClr val="tx1"/>
                </a:solidFill>
                <a:latin typeface="Times New Roman"/>
                <a:ea typeface="Arial"/>
              </a:rPr>
              <a:t>раньше всего, уже в IX веке, возродились древние и возникли новые города в Италии и на юге Франции.</a:t>
            </a:r>
            <a:endParaRPr lang="ru-RU" sz="6200" dirty="0">
              <a:solidFill>
                <a:schemeClr val="tx1"/>
              </a:solidFill>
              <a:latin typeface="Arial"/>
              <a:ea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548680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Arial"/>
              </a:rPr>
              <a:t>«Ромашка </a:t>
            </a:r>
            <a:r>
              <a:rPr lang="ru-RU" b="1" dirty="0" err="1">
                <a:latin typeface="Times New Roman"/>
                <a:ea typeface="Arial"/>
              </a:rPr>
              <a:t>Блума</a:t>
            </a:r>
            <a:r>
              <a:rPr lang="ru-RU" b="1" dirty="0">
                <a:latin typeface="Times New Roman"/>
                <a:ea typeface="Arial"/>
              </a:rPr>
              <a:t>»</a:t>
            </a:r>
            <a:r>
              <a:rPr lang="ru-RU" sz="3600" dirty="0">
                <a:latin typeface="Arial"/>
                <a:ea typeface="Arial"/>
              </a:rPr>
              <a:t/>
            </a:r>
            <a:br>
              <a:rPr lang="ru-RU" sz="3600" dirty="0">
                <a:latin typeface="Arial"/>
                <a:ea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8836" l="4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264695" cy="471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772816"/>
            <a:ext cx="6584776" cy="307389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800" dirty="0" smtClean="0">
                <a:solidFill>
                  <a:schemeClr val="tx1"/>
                </a:solidFill>
                <a:latin typeface="Times New Roman"/>
                <a:ea typeface="Arial"/>
              </a:rPr>
              <a:t>Цель </a:t>
            </a:r>
            <a:r>
              <a:rPr lang="ru-RU" sz="3800" dirty="0">
                <a:solidFill>
                  <a:schemeClr val="tx1"/>
                </a:solidFill>
                <a:latin typeface="Times New Roman"/>
                <a:ea typeface="Arial"/>
              </a:rPr>
              <a:t>технологии развития критического </a:t>
            </a:r>
            <a:r>
              <a:rPr lang="ru-RU" sz="3800" dirty="0" smtClean="0">
                <a:solidFill>
                  <a:schemeClr val="tx1"/>
                </a:solidFill>
                <a:latin typeface="Times New Roman"/>
                <a:ea typeface="Arial"/>
              </a:rPr>
              <a:t>мышления: развитие </a:t>
            </a:r>
            <a:r>
              <a:rPr lang="ru-RU" sz="3800" dirty="0">
                <a:solidFill>
                  <a:schemeClr val="tx1"/>
                </a:solidFill>
                <a:latin typeface="Times New Roman"/>
                <a:ea typeface="Arial"/>
              </a:rPr>
              <a:t>интеллектуальных способностей ученика, позволяющих ему учиться самостоятельно.</a:t>
            </a:r>
            <a:endParaRPr lang="ru-RU" sz="3800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476672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Arial"/>
              </a:rPr>
              <a:t>Шесть лепестков - шесть типов вопросов.</a:t>
            </a:r>
            <a:r>
              <a:rPr lang="ru-RU" sz="3600" dirty="0">
                <a:latin typeface="Arial"/>
                <a:ea typeface="Arial"/>
              </a:rPr>
              <a:t/>
            </a:r>
            <a:br>
              <a:rPr lang="ru-RU" sz="3600" dirty="0">
                <a:latin typeface="Arial"/>
                <a:ea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568952" cy="5256584"/>
          </a:xfrm>
        </p:spPr>
        <p:txBody>
          <a:bodyPr>
            <a:normAutofit fontScale="25000" lnSpcReduction="20000"/>
          </a:bodyPr>
          <a:lstStyle/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8800" i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Простые вопросы. </a:t>
            </a:r>
            <a:endParaRPr lang="ru-RU" sz="8800" i="1" dirty="0" smtClean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8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Уточняющие </a:t>
            </a:r>
            <a:r>
              <a:rPr lang="ru-RU" sz="8800" i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вопросы. </a:t>
            </a: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«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То есть ты говоришь, что?..», «Если я правильно понял, то?..», «Я могу ошибаться, но, по-моему, вы сказали о?..» </a:t>
            </a: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«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Ты действительно думаешь, что?..»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8800" i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Интерпретационные (объясняющие) вопросы. 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Они обычно начинаются со слова «Почему?». </a:t>
            </a:r>
            <a:endParaRPr lang="ru-RU" sz="8800" dirty="0" smtClean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8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Творческие </a:t>
            </a:r>
            <a:r>
              <a:rPr lang="ru-RU" sz="8800" i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вопросы. </a:t>
            </a: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«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Что изменилось бы в мире, будь у людей не пять пальцев на каждой руке, а три?», «Как вы думаете, как будет развиваться сюжет фильма после рекламы?» и т. д.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8800" i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Оценочные вопросы. </a:t>
            </a: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«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Почему что-то хорошо, а что-то плохо?», «Чем один урок отличается от другого?» и т. д.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8800" i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Практические вопросы. </a:t>
            </a: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«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Где вы в обычной жизни можете наблюдать диффузию?», «Как бы вы поступили на месте героя рассказа?» и т. д.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332656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Arial"/>
              </a:rPr>
              <a:t>Стратегия решения проблем </a:t>
            </a:r>
            <a:r>
              <a:rPr lang="ru-RU" b="1" dirty="0" smtClean="0">
                <a:latin typeface="Times New Roman"/>
                <a:ea typeface="Arial"/>
              </a:rPr>
              <a:t>«Идеал» </a:t>
            </a:r>
            <a:r>
              <a:rPr lang="ru-RU" b="1" dirty="0">
                <a:latin typeface="Times New Roman"/>
                <a:ea typeface="Arial"/>
              </a:rPr>
              <a:t>Джеймса </a:t>
            </a:r>
            <a:r>
              <a:rPr lang="ru-RU" b="1" dirty="0" err="1">
                <a:latin typeface="Times New Roman"/>
                <a:ea typeface="Arial"/>
              </a:rPr>
              <a:t>Брэмсфорда</a:t>
            </a:r>
            <a:r>
              <a:rPr lang="ru-RU" sz="3600" dirty="0">
                <a:latin typeface="Arial"/>
                <a:ea typeface="Arial"/>
              </a:rPr>
              <a:t/>
            </a:r>
            <a:br>
              <a:rPr lang="ru-RU" sz="3600" dirty="0">
                <a:latin typeface="Arial"/>
                <a:ea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4226024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u="sng" dirty="0">
                <a:solidFill>
                  <a:schemeClr val="tx1"/>
                </a:solidFill>
                <a:latin typeface="Times New Roman"/>
                <a:ea typeface="Arial"/>
              </a:rPr>
              <a:t>Основные этапы работы в данной стратегии таковы:</a:t>
            </a:r>
            <a:endParaRPr lang="ru-RU" sz="2000" u="sng" dirty="0">
              <a:solidFill>
                <a:schemeClr val="tx1"/>
              </a:solidFill>
              <a:latin typeface="Arial"/>
              <a:ea typeface="Ari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Arial"/>
              </a:rPr>
              <a:t>1. Сформулируйте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Arial"/>
              </a:rPr>
              <a:t>проблему в виде вопроса. Вопрос дол­жен быть предельно уточненным, конкретным, начинаться со слова «Как?», в нем должно отсутствовать отрицание (частица «не»).</a:t>
            </a:r>
            <a:endParaRPr lang="ru-RU" sz="2000" dirty="0">
              <a:solidFill>
                <a:schemeClr val="tx1"/>
              </a:solidFill>
              <a:latin typeface="Arial"/>
              <a:ea typeface="Ari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Arial"/>
              </a:rPr>
              <a:t>2. Расскажите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Arial"/>
              </a:rPr>
              <a:t>, какой важной информацией по обсуждае­мому вопросу вы владеете?</a:t>
            </a:r>
            <a:endParaRPr lang="ru-RU" sz="2000" dirty="0">
              <a:solidFill>
                <a:schemeClr val="tx1"/>
              </a:solidFill>
              <a:latin typeface="Arial"/>
              <a:ea typeface="Ari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Arial"/>
              </a:rPr>
              <a:t>3. Генерируйте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Arial"/>
              </a:rPr>
              <a:t>как можно больше вариантов решения проблемы. Этот этап осуществляется посредством исполь­зования «мозговой атаки». Любая критика здесь запрещена. Важно количество — чем больше, тем лучше.</a:t>
            </a:r>
            <a:endParaRPr lang="ru-RU" sz="2000" dirty="0">
              <a:solidFill>
                <a:schemeClr val="tx1"/>
              </a:solidFill>
              <a:latin typeface="Arial"/>
              <a:ea typeface="Ari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Arial"/>
              </a:rPr>
              <a:t>4. Выберите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Arial"/>
              </a:rPr>
              <a:t>три главных способа решения проблемы.</a:t>
            </a:r>
            <a:endParaRPr lang="ru-RU" sz="2000" dirty="0">
              <a:solidFill>
                <a:schemeClr val="tx1"/>
              </a:solidFill>
              <a:latin typeface="Arial"/>
              <a:ea typeface="Ari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/>
                <a:ea typeface="Arial"/>
              </a:rPr>
              <a:t>Определите, какой из выбранных вами способов на­илучший? </a:t>
            </a:r>
            <a:endParaRPr lang="ru-RU" sz="2000" dirty="0" smtClean="0">
              <a:solidFill>
                <a:schemeClr val="tx1"/>
              </a:solidFill>
              <a:latin typeface="Times New Roman"/>
              <a:ea typeface="Ari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Arial"/>
              </a:rPr>
              <a:t>5. Почему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Arial"/>
              </a:rPr>
              <a:t>?</a:t>
            </a:r>
            <a:endParaRPr lang="ru-RU" sz="2000" dirty="0">
              <a:solidFill>
                <a:schemeClr val="tx1"/>
              </a:solidFill>
              <a:latin typeface="Arial"/>
              <a:ea typeface="Arial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3916830"/>
              </p:ext>
            </p:extLst>
          </p:nvPr>
        </p:nvGraphicFramePr>
        <p:xfrm>
          <a:off x="1574886" y="1484784"/>
          <a:ext cx="5994226" cy="4101084"/>
        </p:xfrm>
        <a:graphic>
          <a:graphicData uri="http://schemas.openxmlformats.org/drawingml/2006/table">
            <a:tbl>
              <a:tblPr firstRow="1" firstCol="1" bandRow="1"/>
              <a:tblGrid>
                <a:gridCol w="2952328"/>
                <a:gridCol w="3041898"/>
              </a:tblGrid>
              <a:tr h="622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1. Какую главную проблему должны решить герои?</a:t>
                      </a:r>
                      <a:endParaRPr lang="ru-RU" sz="18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3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2. Какой важной информацией снабдил вас автор?</a:t>
                      </a:r>
                      <a:endParaRPr lang="ru-RU" sz="18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3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3. Что еще вы знаете, что помогло бы решить проблему?</a:t>
                      </a:r>
                      <a:endParaRPr lang="ru-RU" sz="18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2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4. Каковы три главных способа решения проблемы?</a:t>
                      </a:r>
                      <a:endParaRPr lang="ru-RU" sz="18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3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Arial"/>
                        </a:rPr>
                        <a:t>5. Какой из выбранных вами способов наилучший? Почему?</a:t>
                      </a:r>
                      <a:endParaRPr lang="ru-RU" sz="18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332656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Arial"/>
              </a:rPr>
              <a:t>Приемы стадии осмысления</a:t>
            </a:r>
            <a:r>
              <a:rPr lang="ru-RU" sz="3600" dirty="0">
                <a:latin typeface="Arial"/>
                <a:ea typeface="Arial"/>
              </a:rPr>
              <a:t/>
            </a:r>
            <a:br>
              <a:rPr lang="ru-RU" sz="3600" dirty="0">
                <a:latin typeface="Arial"/>
                <a:ea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7416824" cy="408200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Arial"/>
              </a:rPr>
              <a:t>«</a:t>
            </a:r>
            <a:r>
              <a:rPr lang="ru-RU" b="1" dirty="0" err="1">
                <a:solidFill>
                  <a:schemeClr val="tx1"/>
                </a:solidFill>
                <a:latin typeface="Times New Roman"/>
                <a:ea typeface="Arial"/>
              </a:rPr>
              <a:t>Инсерт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Arial"/>
              </a:rPr>
              <a:t>»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- это маркировка текста значками по мере его чтения «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Arial"/>
              </a:rPr>
              <a:t>Инсерт</a:t>
            </a: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» (авторы приема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Arial"/>
              </a:rPr>
              <a:t>Воган</a:t>
            </a: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Arial"/>
              </a:rPr>
              <a:t>Эстес</a:t>
            </a: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, модифика­ция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Arial"/>
              </a:rPr>
              <a:t>Мередит</a:t>
            </a: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Arial"/>
              </a:rPr>
              <a:t>Стил</a:t>
            </a: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). 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Arial"/>
              </a:rPr>
              <a:t>Самоактивизирующая</a:t>
            </a: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 системная разметка для эффективного чтения и размышлении.</a:t>
            </a:r>
            <a:endParaRPr lang="ru-RU" sz="2400" dirty="0">
              <a:solidFill>
                <a:schemeClr val="tx1"/>
              </a:solidFill>
              <a:latin typeface="Arial"/>
              <a:ea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Times New Roman"/>
                <a:ea typeface="Arial"/>
              </a:rPr>
              <a:t>«■/» -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уже знал</a:t>
            </a:r>
            <a:endParaRPr lang="ru-RU" sz="2400" dirty="0">
              <a:solidFill>
                <a:schemeClr val="tx1"/>
              </a:solidFill>
              <a:latin typeface="Arial"/>
              <a:ea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«+» - новое</a:t>
            </a:r>
            <a:endParaRPr lang="ru-RU" sz="2400" dirty="0">
              <a:solidFill>
                <a:schemeClr val="tx1"/>
              </a:solidFill>
              <a:latin typeface="Arial"/>
              <a:ea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«-» - думал иначе</a:t>
            </a:r>
            <a:endParaRPr lang="ru-RU" sz="2400" dirty="0">
              <a:solidFill>
                <a:schemeClr val="tx1"/>
              </a:solidFill>
              <a:latin typeface="Arial"/>
              <a:ea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«?» - не понял, есть вопросы</a:t>
            </a:r>
            <a:endParaRPr lang="ru-RU" sz="2400" dirty="0">
              <a:solidFill>
                <a:schemeClr val="tx1"/>
              </a:solidFill>
              <a:latin typeface="Arial"/>
              <a:ea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260648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Arial"/>
              </a:rPr>
              <a:t>«Бортовые журналы»</a:t>
            </a:r>
            <a:r>
              <a:rPr lang="ru-RU" sz="3600" dirty="0">
                <a:latin typeface="Arial"/>
                <a:ea typeface="Arial"/>
              </a:rPr>
              <a:t/>
            </a:r>
            <a:br>
              <a:rPr lang="ru-RU" sz="3600" dirty="0">
                <a:latin typeface="Arial"/>
                <a:ea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6594708"/>
              </p:ext>
            </p:extLst>
          </p:nvPr>
        </p:nvGraphicFramePr>
        <p:xfrm>
          <a:off x="1403648" y="1916832"/>
          <a:ext cx="6603627" cy="3240360"/>
        </p:xfrm>
        <a:graphic>
          <a:graphicData uri="http://schemas.openxmlformats.org/drawingml/2006/table">
            <a:tbl>
              <a:tblPr firstRow="1" firstCol="1" bandRow="1"/>
              <a:tblGrid>
                <a:gridCol w="2993644"/>
                <a:gridCol w="3609983"/>
              </a:tblGrid>
              <a:tr h="1590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Что мне известно по данной теме?/ Предположения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Arial"/>
                        </a:rPr>
                        <a:t>Что нового я узнал из текста? / Новая информация</a:t>
                      </a:r>
                      <a:endParaRPr lang="ru-RU" sz="2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9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Arial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Arial"/>
                        </a:rPr>
                        <a:t> </a:t>
                      </a:r>
                      <a:endParaRPr lang="ru-RU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332656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Arial"/>
              </a:rPr>
              <a:t>Дневники</a:t>
            </a:r>
            <a:r>
              <a:rPr lang="ru-RU" sz="3600" dirty="0">
                <a:latin typeface="Arial"/>
                <a:ea typeface="Arial"/>
              </a:rPr>
              <a:t/>
            </a:r>
            <a:br>
              <a:rPr lang="ru-RU" sz="3600" dirty="0">
                <a:latin typeface="Arial"/>
                <a:ea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5165191"/>
              </p:ext>
            </p:extLst>
          </p:nvPr>
        </p:nvGraphicFramePr>
        <p:xfrm>
          <a:off x="1403648" y="1916833"/>
          <a:ext cx="5778202" cy="2288105"/>
        </p:xfrm>
        <a:graphic>
          <a:graphicData uri="http://schemas.openxmlformats.org/drawingml/2006/table">
            <a:tbl>
              <a:tblPr firstRow="1" firstCol="1" bandRow="1"/>
              <a:tblGrid>
                <a:gridCol w="2586124"/>
                <a:gridCol w="3192078"/>
              </a:tblGrid>
              <a:tr h="821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Arial"/>
                        </a:rPr>
                        <a:t>Цитата</a:t>
                      </a:r>
                      <a:endParaRPr lang="ru-RU" sz="2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Arial"/>
                        </a:rPr>
                        <a:t>Комментарии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1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Arial"/>
                        </a:rPr>
                        <a:t> </a:t>
                      </a:r>
                      <a:endParaRPr lang="ru-RU" sz="2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Arial"/>
                        </a:rPr>
                        <a:t> </a:t>
                      </a:r>
                      <a:endParaRPr lang="ru-RU" sz="2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5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dirty="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8865938"/>
              </p:ext>
            </p:extLst>
          </p:nvPr>
        </p:nvGraphicFramePr>
        <p:xfrm>
          <a:off x="755576" y="908720"/>
          <a:ext cx="7272808" cy="5428433"/>
        </p:xfrm>
        <a:graphic>
          <a:graphicData uri="http://schemas.openxmlformats.org/drawingml/2006/table">
            <a:tbl>
              <a:tblPr firstRow="1" firstCol="1" bandRow="1"/>
              <a:tblGrid>
                <a:gridCol w="1184434"/>
                <a:gridCol w="2235703"/>
                <a:gridCol w="3852671"/>
              </a:tblGrid>
              <a:tr h="946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Arial"/>
                        </a:rPr>
                        <a:t>Цитата</a:t>
                      </a:r>
                      <a:endParaRPr lang="ru-RU" sz="20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Arial"/>
                        </a:rPr>
                        <a:t>Комментарии. Почему эта цитата привлекла ваше внимание?</a:t>
                      </a:r>
                      <a:endParaRPr lang="ru-RU" sz="20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Arial"/>
                        </a:rPr>
                        <a:t>Вопросы к учителю</a:t>
                      </a:r>
                      <a:endParaRPr lang="ru-RU" sz="20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Arial"/>
                        </a:rPr>
                        <a:t> </a:t>
                      </a:r>
                      <a:endParaRPr lang="ru-RU" sz="20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Arial"/>
                        </a:rPr>
                        <a:t> </a:t>
                      </a:r>
                      <a:endParaRPr lang="ru-RU" sz="20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Arial"/>
                        </a:rPr>
                        <a:t> </a:t>
                      </a:r>
                      <a:endParaRPr lang="ru-RU" sz="20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dirty="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628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6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Arial"/>
                        </a:rPr>
                        <a:t>Цитата</a:t>
                      </a:r>
                      <a:endParaRPr lang="ru-RU" sz="20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Arial"/>
                        </a:rPr>
                        <a:t>Почему эта цитата привлекла ваше внимание? (вопросы)</a:t>
                      </a:r>
                      <a:endParaRPr lang="ru-RU" sz="20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Arial"/>
                        </a:rPr>
                        <a:t>Комментарии по прошес­твии некоторого времени (ответы)</a:t>
                      </a:r>
                      <a:endParaRPr lang="ru-RU" sz="20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6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Arial"/>
                        </a:rPr>
                        <a:t> </a:t>
                      </a:r>
                      <a:endParaRPr lang="ru-RU" sz="20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Arial"/>
                        </a:rPr>
                        <a:t> </a:t>
                      </a:r>
                      <a:endParaRPr lang="ru-RU" sz="20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Arial"/>
                        </a:rPr>
                        <a:t> </a:t>
                      </a:r>
                      <a:endParaRPr lang="ru-RU" sz="20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dirty="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404664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Arial"/>
              </a:rPr>
              <a:t>Приемы стадии рефлексии</a:t>
            </a:r>
            <a:br>
              <a:rPr lang="ru-RU" b="1" dirty="0" smtClean="0">
                <a:latin typeface="Times New Roman"/>
                <a:ea typeface="Arial"/>
              </a:rPr>
            </a:br>
            <a:r>
              <a:rPr lang="ru-RU" b="1" dirty="0" err="1" smtClean="0">
                <a:latin typeface="Times New Roman"/>
                <a:ea typeface="Arial"/>
              </a:rPr>
              <a:t>Синквейн</a:t>
            </a:r>
            <a:r>
              <a:rPr lang="ru-RU" sz="3600" dirty="0">
                <a:latin typeface="Arial"/>
                <a:ea typeface="Arial"/>
              </a:rPr>
              <a:t/>
            </a:r>
            <a:br>
              <a:rPr lang="ru-RU" sz="3600" dirty="0">
                <a:latin typeface="Arial"/>
                <a:ea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268760"/>
            <a:ext cx="7848872" cy="4752528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100" dirty="0">
                <a:solidFill>
                  <a:schemeClr val="tx1"/>
                </a:solidFill>
                <a:latin typeface="Times New Roman"/>
                <a:ea typeface="Arial"/>
              </a:rPr>
              <a:t>1-я строка - название стихотворения, тема (обычно су­ществительное);</a:t>
            </a:r>
            <a:endParaRPr lang="ru-RU" sz="5100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100" dirty="0">
                <a:solidFill>
                  <a:schemeClr val="tx1"/>
                </a:solidFill>
                <a:latin typeface="Times New Roman"/>
                <a:ea typeface="Arial"/>
              </a:rPr>
              <a:t>2-я строка - описание темы (два прилагательных);</a:t>
            </a:r>
            <a:endParaRPr lang="ru-RU" sz="5100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100" dirty="0">
                <a:solidFill>
                  <a:schemeClr val="tx1"/>
                </a:solidFill>
                <a:latin typeface="Times New Roman"/>
                <a:ea typeface="Arial"/>
              </a:rPr>
              <a:t>3-я строка - действие (обычно три глагола, относящихся к теме);</a:t>
            </a:r>
            <a:endParaRPr lang="ru-RU" sz="5100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100" dirty="0">
                <a:solidFill>
                  <a:schemeClr val="tx1"/>
                </a:solidFill>
                <a:latin typeface="Times New Roman"/>
                <a:ea typeface="Arial"/>
              </a:rPr>
              <a:t>4-я строка - чувство (фраза из четырех слов, выражающих отношение автора к теме);</a:t>
            </a:r>
            <a:endParaRPr lang="ru-RU" sz="5100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100" dirty="0">
                <a:solidFill>
                  <a:schemeClr val="tx1"/>
                </a:solidFill>
                <a:latin typeface="Times New Roman"/>
                <a:ea typeface="Arial"/>
              </a:rPr>
              <a:t>5-я строка - повторение сути, синоним первой строки (обычно существительное).</a:t>
            </a:r>
            <a:endParaRPr lang="ru-RU" sz="5100" dirty="0">
              <a:solidFill>
                <a:schemeClr val="tx1"/>
              </a:solidFill>
              <a:latin typeface="Arial"/>
              <a:ea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0627232"/>
              </p:ext>
            </p:extLst>
          </p:nvPr>
        </p:nvGraphicFramePr>
        <p:xfrm>
          <a:off x="1115616" y="79582"/>
          <a:ext cx="6984776" cy="6729984"/>
        </p:xfrm>
        <a:graphic>
          <a:graphicData uri="http://schemas.openxmlformats.org/drawingml/2006/table">
            <a:tbl>
              <a:tblPr firstRow="1" firstCol="1" bandRow="1"/>
              <a:tblGrid>
                <a:gridCol w="3088250"/>
                <a:gridCol w="3896526"/>
              </a:tblGrid>
              <a:tr h="13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Arial"/>
                        </a:rPr>
                        <a:t>Отработка понятий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Arial"/>
                        </a:rPr>
                        <a:t>Рефлексивная оценка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4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 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Arial"/>
                        </a:rPr>
                        <a:t>пройденной темы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613">
                <a:tc row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effectLst/>
                          <a:latin typeface="Times New Roman"/>
                          <a:ea typeface="Arial"/>
                        </a:rPr>
                        <a:t>Метафора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Загадочная, необычная.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Волнует, переворачивает, удивляет.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Жизнь становится интереснее,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красочнее.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Новый мир.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effectLst/>
                          <a:latin typeface="Times New Roman"/>
                          <a:ea typeface="Arial"/>
                        </a:rPr>
                        <a:t>Сказки Пушкина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4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Знакомые и незнакомые.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4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Читаю, думаю, удивляюсь.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4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Что за прелесть эти сказки!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4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Чудо!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4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4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effectLst/>
                          <a:latin typeface="Times New Roman"/>
                          <a:ea typeface="Arial"/>
                        </a:rPr>
                        <a:t>Семинар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4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Яркий, интересный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4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Учит, вдохновляет,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4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задает вопросы.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4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Критическое мышление - путь к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4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самообразованию.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5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Arial"/>
                        </a:rPr>
                        <a:t>Открытие.</a:t>
                      </a:r>
                      <a:endParaRPr lang="ru-RU" sz="2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404664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Arial"/>
              </a:rPr>
              <a:t>Прием «Общее - уникальное»</a:t>
            </a:r>
            <a:r>
              <a:rPr lang="ru-RU" sz="3600" dirty="0">
                <a:latin typeface="Arial"/>
                <a:ea typeface="Arial"/>
              </a:rPr>
              <a:t/>
            </a:r>
            <a:br>
              <a:rPr lang="ru-RU" sz="3600" dirty="0">
                <a:latin typeface="Arial"/>
                <a:ea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484784"/>
            <a:ext cx="7016824" cy="292988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Используя графические методы (Кольца Венна), пред­ставьте (назовите, выпишите) общие и уникальные черты двух изученных явлений (персоналий, объектов и те. п.).</a:t>
            </a:r>
            <a:endParaRPr lang="ru-RU" sz="2400" dirty="0">
              <a:solidFill>
                <a:schemeClr val="tx1"/>
              </a:solidFill>
              <a:latin typeface="Arial"/>
              <a:ea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7560840" cy="429803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Arial"/>
              </a:rPr>
              <a:t>сновной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путь к самообразованию - развитие критического рефлексивного мышления, обучение рефлексии, развитие когнитивных и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Arial"/>
              </a:rPr>
              <a:t>метакогнитивных</a:t>
            </a: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 умений высокого уровня.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476672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Arial"/>
              </a:rPr>
              <a:t>Перекрестная дискуссия</a:t>
            </a:r>
            <a:r>
              <a:rPr lang="ru-RU" sz="3600" dirty="0">
                <a:latin typeface="Arial"/>
                <a:ea typeface="Arial"/>
              </a:rPr>
              <a:t/>
            </a:r>
            <a:br>
              <a:rPr lang="ru-RU" sz="3600" dirty="0">
                <a:latin typeface="Arial"/>
                <a:ea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0853895"/>
              </p:ext>
            </p:extLst>
          </p:nvPr>
        </p:nvGraphicFramePr>
        <p:xfrm>
          <a:off x="1691680" y="1988840"/>
          <a:ext cx="5994227" cy="2609348"/>
        </p:xfrm>
        <a:graphic>
          <a:graphicData uri="http://schemas.openxmlformats.org/drawingml/2006/table">
            <a:tbl>
              <a:tblPr firstRow="1" firstCol="1" bandRow="1"/>
              <a:tblGrid>
                <a:gridCol w="1960305"/>
                <a:gridCol w="1971636"/>
                <a:gridCol w="2062286"/>
              </a:tblGrid>
              <a:tr h="1273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Arial"/>
                        </a:rPr>
                        <a:t>Аргументы «за»</a:t>
                      </a:r>
                      <a:endParaRPr lang="ru-RU" sz="28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Arial"/>
                        </a:rPr>
                        <a:t>Вопрос / утверждение</a:t>
                      </a:r>
                      <a:endParaRPr lang="ru-RU" sz="28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Arial"/>
                        </a:rPr>
                        <a:t>Аргументы «против»</a:t>
                      </a:r>
                      <a:endParaRPr lang="ru-RU" sz="28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>
                        <a:effectLst/>
                        <a:latin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681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Arial"/>
                        </a:rPr>
                        <a:t>Вывод:</a:t>
                      </a:r>
                      <a:endParaRPr lang="ru-RU" sz="2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Arial"/>
              </a:rPr>
              <a:t>Тема урока: «Каким мы видим Пьера Безухова в 1-м томе романа?» (фрагмент) . Текст: Л. Н. Толстой, роман «Война и мир», т. 1, ч. 3, гл. 1-2.</a:t>
            </a:r>
            <a:r>
              <a:rPr lang="ru-RU" sz="3600" dirty="0">
                <a:latin typeface="Arial"/>
                <a:ea typeface="Arial"/>
              </a:rPr>
              <a:t/>
            </a:r>
            <a:br>
              <a:rPr lang="ru-RU" sz="3600" dirty="0">
                <a:latin typeface="Arial"/>
                <a:ea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9866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6388467"/>
              </p:ext>
            </p:extLst>
          </p:nvPr>
        </p:nvGraphicFramePr>
        <p:xfrm>
          <a:off x="0" y="0"/>
          <a:ext cx="9108504" cy="6887069"/>
        </p:xfrm>
        <a:graphic>
          <a:graphicData uri="http://schemas.openxmlformats.org/drawingml/2006/table">
            <a:tbl>
              <a:tblPr firstRow="1" firstCol="1" bandRow="1"/>
              <a:tblGrid>
                <a:gridCol w="4649817"/>
                <a:gridCol w="4458687"/>
              </a:tblGrid>
              <a:tr h="2828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</a:rPr>
                        <a:t>Виновен ли Пьер в своем браке не по любви?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3675" marR="336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</a:rPr>
                        <a:t>ДА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3675" marR="336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</a:rPr>
                        <a:t>НЕТ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3675" marR="336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74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</a:rPr>
                        <a:t>Пьер, хоть и не без некоторого испуга, принял новую жизнь, научил себя верить ничего не значащим словам.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</a:rPr>
                        <a:t>Он принял как должное внезап­ное изменение отношения к нему в салоне А. П.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</a:rPr>
                        <a:t>Шерер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</a:rPr>
                        <a:t>Пьер привык к ясной и красивой улыбке Элен.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</a:rPr>
                        <a:t>Он знал, что Элен глупа, в чувс­тве, которое она в нем возбужда­ла, осознавал что-то гадкое, но, думая о ее ничтожестве, мечтал, как она будет его женой.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</a:rPr>
                        <a:t>Решив, что женитьба на Элен была бы несчастьем, Пьер все-таки не переезжал от князя Василия.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</a:rPr>
                        <a:t>«Нечего спрашивать, хорошо это или дурно? Хорошо, потому что определенно, и нет прежнего мучительного сомнения», — та­кова была заключительная мысль Пьера о браке.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</a:rPr>
                        <a:t>Его признание на французском, прозвучавшее так бедно, потому что он с трудом вспомнил, что вообще говорят в таких случаях, отозвалось в Пьере жгучим сты­дом за себя.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3675" marR="336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</a:rPr>
                        <a:t>Пьеру как человеку искреннему и честному казалось, что все его искренне любят, раз удостаивают вниманием и лаской.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</a:rPr>
                        <a:t>Он, чувствуя, что между ним и Элен образовалась какая-то связь, воспринимал это как некое обязательство, которое он не мог не сдержать.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</a:rPr>
                        <a:t>Пьеру свойственна «чистота нравственного чувства», поэтому, однажды почувствовав близость Элен, ее плеч, шеи, глаз, он не мог думать о ней иначе, как о своей жене. Он не мог обмануть ожидания всех.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</a:rPr>
                        <a:t>«Теперь все кончено, да, я люб­лю ее», — так оправдывался Пьер в своих глазах, прежде чем сделать на французском языке признание.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3675" marR="336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271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Arial"/>
                        </a:rPr>
                        <a:t>По результатам полемики учащиеся пишут сочинение-миниатюру с одним из трех предложенных вступлений: «Да, Пьер виновен, по­тому что...» «Нет, Пьер не виновен, потому что...» «Я не могу дать однозначного ответа, потому что...»</a:t>
                      </a:r>
                      <a:endParaRPr lang="ru-RU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3675" marR="336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9866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404664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Arial"/>
              </a:rPr>
              <a:t>Стратегия «Рамка», или «Статья»</a:t>
            </a:r>
            <a:r>
              <a:rPr lang="ru-RU" sz="3600" dirty="0">
                <a:latin typeface="Arial"/>
                <a:ea typeface="Arial"/>
              </a:rPr>
              <a:t/>
            </a:r>
            <a:br>
              <a:rPr lang="ru-RU" sz="3600" dirty="0">
                <a:latin typeface="Arial"/>
                <a:ea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4409523"/>
              </p:ext>
            </p:extLst>
          </p:nvPr>
        </p:nvGraphicFramePr>
        <p:xfrm>
          <a:off x="395538" y="1628800"/>
          <a:ext cx="7920878" cy="4176464"/>
        </p:xfrm>
        <a:graphic>
          <a:graphicData uri="http://schemas.openxmlformats.org/drawingml/2006/table">
            <a:tbl>
              <a:tblPr firstRow="1" firstCol="1" bandRow="1"/>
              <a:tblGrid>
                <a:gridCol w="2445271"/>
                <a:gridCol w="2595288"/>
                <a:gridCol w="2880319"/>
              </a:tblGrid>
              <a:tr h="1044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Arial"/>
                        </a:rPr>
                        <a:t>Наиболее ценная информация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Arial"/>
                        </a:rPr>
                        <a:t>«Белые пятна»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Arial"/>
                        </a:rPr>
                        <a:t>«Корзина»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2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Перечисляются наиболее ценные источники, факты, мнения, называются авторы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Arial"/>
                        </a:rPr>
                        <a:t>Фиксируется, каких сведений было недостаточно, почему некоторые пункты плана не раскрыты</a:t>
                      </a:r>
                      <a:endParaRPr lang="ru-RU" sz="240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Arial"/>
                        </a:rPr>
                        <a:t>Называются (или наклеиваются) источники или факты, которые не пона­добились в работе</a:t>
                      </a:r>
                      <a:endParaRPr lang="ru-RU" sz="2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9866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404664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Arial"/>
              </a:rPr>
              <a:t>Прием «Двухрядный круглый стол»</a:t>
            </a:r>
            <a:r>
              <a:rPr lang="ru-RU" sz="3600" dirty="0">
                <a:latin typeface="Arial"/>
                <a:ea typeface="Arial"/>
              </a:rPr>
              <a:t/>
            </a:r>
            <a:br>
              <a:rPr lang="ru-RU" sz="3600" dirty="0">
                <a:latin typeface="Arial"/>
                <a:ea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3125" l="5722" r="96499">
                        <a14:foregroundMark x1="25363" y1="71250" x2="25363" y2="71250"/>
                        <a14:foregroundMark x1="63535" y1="67734" x2="63535" y2="67734"/>
                        <a14:foregroundMark x1="91716" y1="60859" x2="91716" y2="60859"/>
                        <a14:foregroundMark x1="48676" y1="85000" x2="48676" y2="85000"/>
                        <a14:foregroundMark x1="52434" y1="85000" x2="52434" y2="85000"/>
                        <a14:foregroundMark x1="52605" y1="82734" x2="52605" y2="82734"/>
                        <a14:foregroundMark x1="68403" y1="26172" x2="68403" y2="26172"/>
                        <a14:foregroundMark x1="67805" y1="9609" x2="67805" y2="9609"/>
                        <a14:backgroundMark x1="62169" y1="4141" x2="62169" y2="4141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20" r="3401" b="8472"/>
          <a:stretch/>
        </p:blipFill>
        <p:spPr bwMode="auto">
          <a:xfrm>
            <a:off x="2303252" y="1556792"/>
            <a:ext cx="4573003" cy="507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9866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6" y="27286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959" y="1628800"/>
            <a:ext cx="8568952" cy="4248472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buAutoNum type="arabicPeriod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Богатенкова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В.,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Муштавинская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В. Технология развития критического мышления на уроках истории и краеведения. - СПб., 2001.</a:t>
            </a:r>
          </a:p>
          <a:p>
            <a:pPr marL="514350" indent="-514350" algn="just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Заир-Бек С. И.,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Муштавинская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В. Развитие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критического мышления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уроке. - М.: Просвещение, 2004. С. 62-63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514350" indent="-514350" algn="just">
              <a:buAutoNum type="arabicPeriod"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Муштавинская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И.В. Технология развития критического мышления на уроке и в системе подготовки учителя: Учеб.-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метод.пособие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СПб.: КАРО,2009.-144с.- (Серия «Уроки для педагогов»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986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700808"/>
            <a:ext cx="6872808" cy="256984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Процесс рефлексии заключается в осознании собственных мыслей и действий, в осознании мыслей и действий другого человека.</a:t>
            </a:r>
            <a:endParaRPr lang="ru-RU" sz="2400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7160840" cy="372196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err="1" smtClean="0">
                <a:solidFill>
                  <a:schemeClr val="tx1"/>
                </a:solidFill>
                <a:latin typeface="Times New Roman"/>
                <a:ea typeface="Arial"/>
              </a:rPr>
              <a:t>Метакогнитивный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опыт - «это ментальные структуры, позволяющие осуществлять непроизвольную регуляцию процесса переработки информации и произвольную, сознательную организацию собственной интеллектуальной активности».</a:t>
            </a:r>
            <a:endParaRPr lang="ru-RU" sz="2400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8998768" cy="1470025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Arial"/>
                <a:cs typeface="+mn-cs"/>
              </a:rPr>
              <a:t>На основании индикаторов 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Arial"/>
                <a:cs typeface="+mn-cs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/>
                <a:ea typeface="Arial"/>
                <a:cs typeface="+mn-cs"/>
              </a:rPr>
            </a:br>
            <a:r>
              <a:rPr lang="ru-RU" sz="2800" b="1" dirty="0" err="1" smtClean="0">
                <a:solidFill>
                  <a:prstClr val="black"/>
                </a:solidFill>
                <a:latin typeface="Times New Roman"/>
                <a:ea typeface="Arial"/>
                <a:cs typeface="+mn-cs"/>
              </a:rPr>
              <a:t>метакогнитивного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Arial"/>
                <a:cs typeface="+mn-cs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Arial"/>
                <a:cs typeface="+mn-cs"/>
              </a:rPr>
              <a:t>опыта</a:t>
            </a:r>
            <a:r>
              <a:rPr lang="ru-RU" sz="2800" b="1" dirty="0">
                <a:solidFill>
                  <a:prstClr val="black"/>
                </a:solidFill>
                <a:latin typeface="Arial"/>
                <a:ea typeface="Arial"/>
                <a:cs typeface="+mn-cs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Arial"/>
                <a:ea typeface="Arial"/>
                <a:cs typeface="+mn-cs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/>
                <a:ea typeface="Arial"/>
                <a:cs typeface="+mn-cs"/>
              </a:rPr>
              <a:t>формируется:</a:t>
            </a:r>
            <a:r>
              <a:rPr lang="ru-RU" sz="2800" b="1" dirty="0">
                <a:solidFill>
                  <a:prstClr val="black"/>
                </a:solidFill>
                <a:latin typeface="Arial"/>
                <a:ea typeface="Arial"/>
                <a:cs typeface="+mn-cs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Arial"/>
                <a:ea typeface="Arial"/>
                <a:cs typeface="+mn-cs"/>
              </a:rPr>
            </a:b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640960" cy="465807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Arial"/>
              </a:rPr>
              <a:t>•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способность планировать;</a:t>
            </a:r>
            <a:endParaRPr lang="ru-RU" sz="2400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• способность предвосхищать;</a:t>
            </a:r>
            <a:endParaRPr lang="ru-RU" sz="2400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• способность оценивать;</a:t>
            </a:r>
            <a:endParaRPr lang="ru-RU" sz="2400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• способность «притормаживать» собственную интеллектуальную деятельность,</a:t>
            </a:r>
            <a:endParaRPr lang="ru-RU" sz="2400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• способность выбирать стратегию обучения.</a:t>
            </a:r>
            <a:endParaRPr lang="ru-RU" sz="2400" dirty="0">
              <a:solidFill>
                <a:schemeClr val="tx1"/>
              </a:solidFill>
              <a:latin typeface="Arial"/>
              <a:ea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1578" y="1556792"/>
            <a:ext cx="7612869" cy="374441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Arial"/>
              </a:rPr>
              <a:t>Под личностными результатами понимается сформировавшаяся в образовательном процессе система ценностных отношений обучающихся - к себе, к другим участникам образовательного процесса, к самому образовательному процессу и его результатам.</a:t>
            </a:r>
            <a:endParaRPr lang="ru-RU" sz="2400" dirty="0">
              <a:solidFill>
                <a:schemeClr val="tx1"/>
              </a:solidFill>
              <a:latin typeface="Arial"/>
              <a:ea typeface="Arial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32656"/>
            <a:ext cx="6400800" cy="6192688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Arial"/>
              </a:rPr>
              <a:t>• Кластеры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Arial"/>
              </a:rPr>
              <a:t>.</a:t>
            </a:r>
            <a:endParaRPr lang="ru-RU" sz="2400" dirty="0" smtClean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Arial"/>
              </a:rPr>
              <a:t>• Таблица «</a:t>
            </a:r>
            <a:r>
              <a:rPr lang="ru-RU" sz="2400" dirty="0" err="1" smtClean="0">
                <a:solidFill>
                  <a:schemeClr val="tx1"/>
                </a:solidFill>
                <a:latin typeface="Times New Roman"/>
                <a:ea typeface="Arial"/>
              </a:rPr>
              <a:t>Инсерт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Arial"/>
              </a:rPr>
              <a:t>».</a:t>
            </a:r>
            <a:endParaRPr lang="ru-RU" sz="2400" dirty="0" smtClean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Arial"/>
              </a:rPr>
              <a:t>•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Arial"/>
              </a:rPr>
              <a:t>Прием «Общее-уникальное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Arial"/>
              </a:rPr>
              <a:t>».</a:t>
            </a:r>
            <a:endParaRPr lang="ru-RU" sz="2400" dirty="0" smtClean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Arial"/>
              </a:rPr>
              <a:t>• Таблицы: концептуальная, сводная, «ПМИ» или «ПМ?».</a:t>
            </a:r>
            <a:endParaRPr lang="ru-RU" sz="2400" dirty="0" smtClean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Arial"/>
              </a:rPr>
              <a:t>•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Arial"/>
              </a:rPr>
              <a:t>Стратегия «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Arial"/>
              </a:rPr>
              <a:t>Фишбон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Arial"/>
              </a:rPr>
              <a:t>».</a:t>
            </a:r>
            <a:endParaRPr lang="ru-RU" sz="2400" dirty="0" smtClean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Arial"/>
              </a:rPr>
              <a:t>• «Бортовой журнал».</a:t>
            </a:r>
            <a:endParaRPr lang="ru-RU" sz="2400" dirty="0" smtClean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Arial"/>
              </a:rPr>
              <a:t>Умение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Arial"/>
              </a:rPr>
              <a:t>осознанного, «вдумчивого» чтения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Arial"/>
              </a:rPr>
              <a:t>:</a:t>
            </a:r>
            <a:endParaRPr lang="ru-RU" sz="2400" dirty="0" smtClean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Arial"/>
              </a:rPr>
              <a:t>• «</a:t>
            </a:r>
            <a:r>
              <a:rPr lang="ru-RU" sz="2400" dirty="0" err="1" smtClean="0">
                <a:solidFill>
                  <a:schemeClr val="tx1"/>
                </a:solidFill>
                <a:latin typeface="Times New Roman"/>
                <a:ea typeface="Arial"/>
              </a:rPr>
              <a:t>Инсерт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Arial"/>
              </a:rPr>
              <a:t>».</a:t>
            </a:r>
            <a:endParaRPr lang="ru-RU" sz="2400" dirty="0" smtClean="0">
              <a:solidFill>
                <a:schemeClr val="tx1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Arial"/>
              </a:rPr>
              <a:t>•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Arial"/>
              </a:rPr>
              <a:t>Дневники: двухчастный и трехчастный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Arial"/>
              </a:rPr>
              <a:t>.</a:t>
            </a:r>
          </a:p>
          <a:p>
            <a:pPr lvl="0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Arial"/>
              </a:rPr>
              <a:t>Чтение с остановками.</a:t>
            </a:r>
            <a:endParaRPr lang="ru-RU" sz="2400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Arial"/>
              </a:rPr>
              <a:t>• Стратегия «Идеал».</a:t>
            </a:r>
            <a:endParaRPr lang="ru-RU" sz="2400" dirty="0">
              <a:solidFill>
                <a:prstClr val="black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chemeClr val="tx1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208912" cy="6552728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600" dirty="0" smtClean="0">
                <a:solidFill>
                  <a:prstClr val="black"/>
                </a:solidFill>
                <a:latin typeface="Times New Roman"/>
                <a:ea typeface="Arial"/>
              </a:rPr>
              <a:t>• </a:t>
            </a:r>
            <a:r>
              <a:rPr lang="ru-RU" sz="2600" dirty="0">
                <a:solidFill>
                  <a:prstClr val="black"/>
                </a:solidFill>
                <a:latin typeface="Times New Roman"/>
                <a:ea typeface="Arial"/>
              </a:rPr>
              <a:t>Стратегии работы с вопросами: «Ромашка </a:t>
            </a:r>
            <a:r>
              <a:rPr lang="ru-RU" sz="2600" dirty="0" err="1">
                <a:solidFill>
                  <a:prstClr val="black"/>
                </a:solidFill>
                <a:latin typeface="Times New Roman"/>
                <a:ea typeface="Arial"/>
              </a:rPr>
              <a:t>Блума</a:t>
            </a:r>
            <a:r>
              <a:rPr lang="ru-RU" sz="2600" dirty="0">
                <a:solidFill>
                  <a:prstClr val="black"/>
                </a:solidFill>
                <a:latin typeface="Times New Roman"/>
                <a:ea typeface="Arial"/>
              </a:rPr>
              <a:t>», таблица «Толстых» и «тонких» вопросов.</a:t>
            </a:r>
            <a:endParaRPr lang="ru-RU" sz="2600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algn="just">
              <a:lnSpc>
                <a:spcPct val="115000"/>
              </a:lnSpc>
            </a:pPr>
            <a:r>
              <a:rPr lang="ru-RU" sz="2600" dirty="0">
                <a:solidFill>
                  <a:prstClr val="black"/>
                </a:solidFill>
                <a:latin typeface="Times New Roman"/>
                <a:ea typeface="Arial"/>
              </a:rPr>
              <a:t>• Таблица «ПМИ» или «ПМ?».</a:t>
            </a:r>
            <a:endParaRPr lang="ru-RU" sz="2600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algn="just">
              <a:lnSpc>
                <a:spcPct val="115000"/>
              </a:lnSpc>
            </a:pPr>
            <a:r>
              <a:rPr lang="ru-RU" sz="2600" dirty="0">
                <a:solidFill>
                  <a:prstClr val="black"/>
                </a:solidFill>
                <a:latin typeface="Times New Roman"/>
                <a:ea typeface="Arial"/>
              </a:rPr>
              <a:t>• Таблица «Сравнение источников».</a:t>
            </a:r>
            <a:endParaRPr lang="ru-RU" sz="2600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algn="just">
              <a:lnSpc>
                <a:spcPct val="115000"/>
              </a:lnSpc>
            </a:pPr>
            <a:r>
              <a:rPr lang="ru-RU" sz="2600" u="sng" dirty="0">
                <a:solidFill>
                  <a:prstClr val="black"/>
                </a:solidFill>
                <a:latin typeface="Times New Roman"/>
                <a:ea typeface="Arial"/>
              </a:rPr>
              <a:t>Умение формулировать и решать проблемы:</a:t>
            </a:r>
            <a:endParaRPr lang="ru-RU" sz="2600" u="sng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algn="just">
              <a:lnSpc>
                <a:spcPct val="115000"/>
              </a:lnSpc>
            </a:pPr>
            <a:r>
              <a:rPr lang="ru-RU" sz="2600" dirty="0">
                <a:solidFill>
                  <a:prstClr val="black"/>
                </a:solidFill>
                <a:latin typeface="Times New Roman"/>
                <a:ea typeface="Arial"/>
              </a:rPr>
              <a:t>• Стратегия «</a:t>
            </a:r>
            <a:r>
              <a:rPr lang="ru-RU" sz="2600" dirty="0" err="1">
                <a:solidFill>
                  <a:prstClr val="black"/>
                </a:solidFill>
                <a:latin typeface="Times New Roman"/>
                <a:ea typeface="Arial"/>
              </a:rPr>
              <a:t>Фишбон</a:t>
            </a:r>
            <a:r>
              <a:rPr lang="ru-RU" sz="2600" dirty="0">
                <a:solidFill>
                  <a:prstClr val="black"/>
                </a:solidFill>
                <a:latin typeface="Times New Roman"/>
                <a:ea typeface="Arial"/>
              </a:rPr>
              <a:t>».</a:t>
            </a:r>
            <a:endParaRPr lang="ru-RU" sz="2600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algn="just">
              <a:lnSpc>
                <a:spcPct val="115000"/>
              </a:lnSpc>
            </a:pPr>
            <a:r>
              <a:rPr lang="ru-RU" sz="2600" dirty="0">
                <a:solidFill>
                  <a:prstClr val="black"/>
                </a:solidFill>
                <a:latin typeface="Times New Roman"/>
                <a:ea typeface="Arial"/>
              </a:rPr>
              <a:t>• Стратегия «Идеал».</a:t>
            </a:r>
            <a:endParaRPr lang="ru-RU" sz="2600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algn="just">
              <a:lnSpc>
                <a:spcPct val="115000"/>
              </a:lnSpc>
            </a:pPr>
            <a:r>
              <a:rPr lang="ru-RU" sz="2600" u="sng" dirty="0">
                <a:solidFill>
                  <a:prstClr val="black"/>
                </a:solidFill>
                <a:latin typeface="Times New Roman"/>
                <a:ea typeface="Arial"/>
              </a:rPr>
              <a:t>Умение работать с понятиями:</a:t>
            </a:r>
            <a:endParaRPr lang="ru-RU" sz="2600" u="sng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algn="just">
              <a:lnSpc>
                <a:spcPct val="115000"/>
              </a:lnSpc>
            </a:pPr>
            <a:r>
              <a:rPr lang="ru-RU" sz="2600" dirty="0">
                <a:solidFill>
                  <a:prstClr val="black"/>
                </a:solidFill>
                <a:latin typeface="Times New Roman"/>
                <a:ea typeface="Arial"/>
              </a:rPr>
              <a:t>• Прием «Выглядит, как... Звучит, как ...»</a:t>
            </a:r>
            <a:endParaRPr lang="ru-RU" sz="2600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algn="just">
              <a:lnSpc>
                <a:spcPct val="115000"/>
              </a:lnSpc>
            </a:pPr>
            <a:r>
              <a:rPr lang="ru-RU" sz="2600" dirty="0">
                <a:solidFill>
                  <a:prstClr val="black"/>
                </a:solidFill>
                <a:latin typeface="Times New Roman"/>
                <a:ea typeface="Arial"/>
              </a:rPr>
              <a:t>• </a:t>
            </a:r>
            <a:r>
              <a:rPr lang="ru-RU" sz="2600" dirty="0" err="1">
                <a:solidFill>
                  <a:prstClr val="black"/>
                </a:solidFill>
                <a:latin typeface="Times New Roman"/>
                <a:ea typeface="Arial"/>
              </a:rPr>
              <a:t>Синквейн</a:t>
            </a:r>
            <a:r>
              <a:rPr lang="ru-RU" sz="2600" dirty="0">
                <a:solidFill>
                  <a:prstClr val="black"/>
                </a:solidFill>
                <a:latin typeface="Times New Roman"/>
                <a:ea typeface="Arial"/>
              </a:rPr>
              <a:t>.</a:t>
            </a:r>
            <a:endParaRPr lang="ru-RU" sz="2600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algn="just">
              <a:lnSpc>
                <a:spcPct val="115000"/>
              </a:lnSpc>
            </a:pPr>
            <a:r>
              <a:rPr lang="ru-RU" sz="2600" dirty="0">
                <a:solidFill>
                  <a:prstClr val="black"/>
                </a:solidFill>
                <a:latin typeface="Times New Roman"/>
                <a:ea typeface="Arial"/>
              </a:rPr>
              <a:t>• «Концептуальное колесо».</a:t>
            </a:r>
            <a:endParaRPr lang="ru-RU" sz="2600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algn="just">
              <a:lnSpc>
                <a:spcPct val="115000"/>
              </a:lnSpc>
            </a:pPr>
            <a:r>
              <a:rPr lang="ru-RU" sz="2600" dirty="0">
                <a:solidFill>
                  <a:prstClr val="black"/>
                </a:solidFill>
                <a:latin typeface="Times New Roman"/>
                <a:ea typeface="Arial"/>
              </a:rPr>
              <a:t>• </a:t>
            </a:r>
            <a:r>
              <a:rPr lang="ru-RU" sz="2600" dirty="0" err="1">
                <a:solidFill>
                  <a:prstClr val="black"/>
                </a:solidFill>
                <a:latin typeface="Times New Roman"/>
                <a:ea typeface="Arial"/>
              </a:rPr>
              <a:t>Денотатный</a:t>
            </a:r>
            <a:r>
              <a:rPr lang="ru-RU" sz="2600" dirty="0">
                <a:solidFill>
                  <a:prstClr val="black"/>
                </a:solidFill>
                <a:latin typeface="Times New Roman"/>
                <a:ea typeface="Arial"/>
              </a:rPr>
              <a:t> граф.</a:t>
            </a:r>
            <a:endParaRPr lang="ru-RU" sz="2600" dirty="0">
              <a:solidFill>
                <a:prstClr val="black"/>
              </a:solidFill>
              <a:latin typeface="Arial"/>
              <a:ea typeface="Arial"/>
            </a:endParaRPr>
          </a:p>
          <a:p>
            <a:pPr lvl="0" algn="just"/>
            <a:endParaRPr lang="ru-RU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8132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1719</Words>
  <Application>Microsoft Office PowerPoint</Application>
  <PresentationFormat>Экран (4:3)</PresentationFormat>
  <Paragraphs>235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Технологии развития критического мышления</vt:lpstr>
      <vt:lpstr>Слайд 2</vt:lpstr>
      <vt:lpstr>Слайд 3</vt:lpstr>
      <vt:lpstr>Слайд 4</vt:lpstr>
      <vt:lpstr>Слайд 5</vt:lpstr>
      <vt:lpstr>На основании индикаторов  метакогнитивного опыта формируется: </vt:lpstr>
      <vt:lpstr>Слайд 7</vt:lpstr>
      <vt:lpstr>Слайд 8</vt:lpstr>
      <vt:lpstr>Слайд 9</vt:lpstr>
      <vt:lpstr>Слайд 10</vt:lpstr>
      <vt:lpstr>Слайд 11</vt:lpstr>
      <vt:lpstr>Приемы стадии вызова </vt:lpstr>
      <vt:lpstr>Таблица «ПМИ» и «ПМ»?</vt:lpstr>
      <vt:lpstr>При чтении текста предлагается фиксировать в соответствующих графах таблицы информацию, отражающую: </vt:lpstr>
      <vt:lpstr>Таблица «Верные - неверные утверждения» </vt:lpstr>
      <vt:lpstr>Кластеры</vt:lpstr>
      <vt:lpstr>Таблица «толстых» и «тонких» вопросов </vt:lpstr>
      <vt:lpstr>Игра «Верите ли вы?» </vt:lpstr>
      <vt:lpstr>«Ромашка Блума» </vt:lpstr>
      <vt:lpstr>Шесть лепестков - шесть типов вопросов. </vt:lpstr>
      <vt:lpstr>Стратегия решения проблем «Идеал» Джеймса Брэмсфорда </vt:lpstr>
      <vt:lpstr>Слайд 22</vt:lpstr>
      <vt:lpstr>Приемы стадии осмысления </vt:lpstr>
      <vt:lpstr>«Бортовые журналы» </vt:lpstr>
      <vt:lpstr>Дневники </vt:lpstr>
      <vt:lpstr>Слайд 26</vt:lpstr>
      <vt:lpstr>Приемы стадии рефлексии Синквейн </vt:lpstr>
      <vt:lpstr>Слайд 28</vt:lpstr>
      <vt:lpstr>Прием «Общее - уникальное» </vt:lpstr>
      <vt:lpstr>Перекрестная дискуссия </vt:lpstr>
      <vt:lpstr>Тема урока: «Каким мы видим Пьера Безухова в 1-м томе романа?» (фрагмент) . Текст: Л. Н. Толстой, роман «Война и мир», т. 1, ч. 3, гл. 1-2. </vt:lpstr>
      <vt:lpstr>Слайд 32</vt:lpstr>
      <vt:lpstr>Стратегия «Рамка», или «Статья» </vt:lpstr>
      <vt:lpstr>Прием «Двухрядный круглый стол» 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16</cp:revision>
  <dcterms:created xsi:type="dcterms:W3CDTF">2025-01-29T14:36:03Z</dcterms:created>
  <dcterms:modified xsi:type="dcterms:W3CDTF">2025-02-11T05:57:58Z</dcterms:modified>
</cp:coreProperties>
</file>