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291" r:id="rId55"/>
    <p:sldId id="259" r:id="rId5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7" autoAdjust="0"/>
    <p:restoredTop sz="94660"/>
  </p:normalViewPr>
  <p:slideViewPr>
    <p:cSldViewPr snapToGrid="0">
      <p:cViewPr>
        <p:scale>
          <a:sx n="81" d="100"/>
          <a:sy n="81" d="100"/>
        </p:scale>
        <p:origin x="-88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250D-FBC5-4C32-A034-1ED75E4F2FD7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6D38-FC66-4DAA-A565-7482BD48E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69468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BCD5-AD1E-40B1-8B7B-7D0A6F89D76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D9BF-15E7-4B42-8ED1-A7BB4FDD0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52347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B462-C90E-4F97-9500-D05D69EDAC3A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4DC-B702-4477-955D-6E17D3D0C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6593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56C30-5E5A-4E29-A053-4560391E2AA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6147-0A97-48AF-BB10-1052C65D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4416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3605-5D6B-42EF-9B29-46C261473BF0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16F2-21FA-4C88-89BB-414E98CB7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28902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A23B-A89D-48CC-98E8-7F862F48656C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C67D0-E66E-45A4-BC15-47136957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1976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7A07-920E-495E-A222-2F362DB80FBF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1002-E9DD-4B7C-9554-049821C6D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21000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7E52-6166-4F55-A198-53C5570BF33A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7D3B-26F8-42E4-80B2-259090428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56262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9169-CED2-47D2-B84E-3B475B37EBC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DE32-18B6-40E7-AF0D-CC10D1628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61336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06EB-8FBD-4E29-AF18-9085DA32B9A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3227-9F7C-48FE-99B3-B7B1D02A3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5061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EE0E-8D47-4B28-8175-4FB90D0A7083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059F-10AE-4B9B-B57D-4784CD3F6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92483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E6315-DFDE-452B-9494-617DEDE5E124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634E72-E2F1-41EF-BA06-765F03012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52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24" Type="http://schemas.openxmlformats.org/officeDocument/2006/relationships/slide" Target="slide48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23" Type="http://schemas.openxmlformats.org/officeDocument/2006/relationships/slide" Target="slide46.xml"/><Relationship Id="rId28" Type="http://schemas.openxmlformats.org/officeDocument/2006/relationships/image" Target="../media/image3.jpeg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Relationship Id="rId27" Type="http://schemas.openxmlformats.org/officeDocument/2006/relationships/slide" Target="slide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5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2" Type="http://schemas.openxmlformats.org/officeDocument/2006/relationships/hyperlink" Target="http://www.razbiraeminternet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&#1089;&#1077;&#1090;&#1077;&#1074;&#1080;&#1095;&#1086;&#1082;.&#1088;&#1092;/" TargetMode="External"/><Relationship Id="rId4" Type="http://schemas.openxmlformats.org/officeDocument/2006/relationships/hyperlink" Target="http://&#1077;&#1076;&#1080;&#1085;&#1099;&#1081;&#1091;&#1088;&#1086;&#1082;.&#1076;&#1077;&#1090;&#1080;/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png.pngtree.com/element_origin_min_pic/16/06/30/165774db4dd84ab.jpg" TargetMode="External"/><Relationship Id="rId13" Type="http://schemas.openxmlformats.org/officeDocument/2006/relationships/hyperlink" Target="http://laoblogger.com/images/anti-virus-clipart-4.jpg" TargetMode="External"/><Relationship Id="rId18" Type="http://schemas.openxmlformats.org/officeDocument/2006/relationships/hyperlink" Target="http://r53.tmbreg.ru/assets/images/5675467.png" TargetMode="External"/><Relationship Id="rId26" Type="http://schemas.openxmlformats.org/officeDocument/2006/relationships/hyperlink" Target="http://rebus1.com/index.php?item=rebus_generator&amp;enter=1" TargetMode="External"/><Relationship Id="rId3" Type="http://schemas.openxmlformats.org/officeDocument/2006/relationships/hyperlink" Target="https://digital.report/wp-content/uploads/2016/08/Opredelenie-termina-Internet-Retina.jpg" TargetMode="External"/><Relationship Id="rId21" Type="http://schemas.openxmlformats.org/officeDocument/2006/relationships/hyperlink" Target="https://www.ixbt.com/monitor/nec/nec-pa241w/rear-l.jpg" TargetMode="External"/><Relationship Id="rId7" Type="http://schemas.openxmlformats.org/officeDocument/2006/relationships/hyperlink" Target="https://png.icons8.com/office/1600/bank-card-missing.png" TargetMode="External"/><Relationship Id="rId12" Type="http://schemas.openxmlformats.org/officeDocument/2006/relationships/hyperlink" Target="https://cdn.pixabay.com/photo/2017/09/26/19/58/discount-2789877_960_720.png" TargetMode="External"/><Relationship Id="rId17" Type="http://schemas.openxmlformats.org/officeDocument/2006/relationships/hyperlink" Target="http://internetaccessmonitor.ru/uploads/posts/2016-11/1480083865_1474564396_super_antivirus_lenovos_ideaphone-1508x706_c1.jpg" TargetMode="External"/><Relationship Id="rId25" Type="http://schemas.openxmlformats.org/officeDocument/2006/relationships/hyperlink" Target="https://bestbabyclub.ru/wp-content/uploads/2017/09/dokumenty1-2.png" TargetMode="External"/><Relationship Id="rId2" Type="http://schemas.openxmlformats.org/officeDocument/2006/relationships/hyperlink" Target="https://www.psychologos.ru/images/d6df66a8244674a673ad8d15ae622dc1.jpg" TargetMode="External"/><Relationship Id="rId16" Type="http://schemas.openxmlformats.org/officeDocument/2006/relationships/hyperlink" Target="https://intelserv.net.ua/upload/news/news_picture/1/vir.jpg" TargetMode="External"/><Relationship Id="rId20" Type="http://schemas.openxmlformats.org/officeDocument/2006/relationships/hyperlink" Target="http://s3.womanjournal.ru/sites/default/files/imagecache/body-590x/article/97168/images/byla_by_sheya_-_homut_naydetsya._kadr_iz_multfilma_dobrynya_nikitich_i_zmey_gorynych.jpg" TargetMode="External"/><Relationship Id="rId29" Type="http://schemas.openxmlformats.org/officeDocument/2006/relationships/hyperlink" Target="https://images-na.ssl-images-amazon.com/images/I/41GH2D+fYzL._SX425_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ugaga.ru/uploads/posts/2016-04/1459844156_pro-virusy-3.jpg" TargetMode="External"/><Relationship Id="rId11" Type="http://schemas.openxmlformats.org/officeDocument/2006/relationships/hyperlink" Target="https://static8.depositphotos.com/1004157/1054/v/950/depositphotos_10540122-stock-illustration-girl-and-the-stranger.jpg" TargetMode="External"/><Relationship Id="rId24" Type="http://schemas.openxmlformats.org/officeDocument/2006/relationships/hyperlink" Target="http://cdn.atl.clicrbs.com.br/wp-content/uploads/sites/27/2013/08/site-para-apagar-dados-da-internet.png" TargetMode="External"/><Relationship Id="rId5" Type="http://schemas.openxmlformats.org/officeDocument/2006/relationships/hyperlink" Target="http://informatika.sch880.ru/images/039.gif" TargetMode="External"/><Relationship Id="rId15" Type="http://schemas.openxmlformats.org/officeDocument/2006/relationships/hyperlink" Target="http://www.abchelp.co/wp-content/uploads/2018/04/germs-viruses-bacteria-clipart-3131773.jpg" TargetMode="External"/><Relationship Id="rId23" Type="http://schemas.openxmlformats.org/officeDocument/2006/relationships/hyperlink" Target="http://prodawez.ru/wp-content/uploads/2014/11/pravila-setevogo-etiketa.jpg" TargetMode="External"/><Relationship Id="rId28" Type="http://schemas.openxmlformats.org/officeDocument/2006/relationships/hyperlink" Target="https://pp.userapi.com/c849224/v849224612/abaab/ISeyvnMZXQo.jpg" TargetMode="External"/><Relationship Id="rId10" Type="http://schemas.openxmlformats.org/officeDocument/2006/relationships/hyperlink" Target="https://cdn.maximonline.ru/e6/44/6c/e6446c822a5f2029ce9c06c63d1df408/1200x830_1_ac43dc36fac177b6701d0d10921c2163@1200x830_0xac120005_12253340831528084729.jpg" TargetMode="External"/><Relationship Id="rId19" Type="http://schemas.openxmlformats.org/officeDocument/2006/relationships/hyperlink" Target="https://m.blog.hu/ma/maimanohaz/image/idezetek/analog-retro-cameras.jpg" TargetMode="External"/><Relationship Id="rId31" Type="http://schemas.openxmlformats.org/officeDocument/2006/relationships/hyperlink" Target="http://ntschool50.my1.ru/_si/0/58734995.jpg" TargetMode="External"/><Relationship Id="rId4" Type="http://schemas.openxmlformats.org/officeDocument/2006/relationships/hyperlink" Target="http://rebus1.com/" TargetMode="External"/><Relationship Id="rId9" Type="http://schemas.openxmlformats.org/officeDocument/2006/relationships/hyperlink" Target="https://pp.userapi.com/c622023/v622023805/df1c/Qw7qu6HcC_c.jpg" TargetMode="External"/><Relationship Id="rId14" Type="http://schemas.openxmlformats.org/officeDocument/2006/relationships/hyperlink" Target="https://encrypted-tbn0.gstatic.com/images?q=tbn:ANd9GcSGChHOgynCUFJdtRtDQmdO7gn7jPOnTsZwpQyw6aj2oYG9ZQCpVg" TargetMode="External"/><Relationship Id="rId22" Type="http://schemas.openxmlformats.org/officeDocument/2006/relationships/hyperlink" Target="https://images.kz.prom.st/69927924_w640_h640_cid192422_pid49027845-3915f4f1.jpg" TargetMode="External"/><Relationship Id="rId27" Type="http://schemas.openxmlformats.org/officeDocument/2006/relationships/hyperlink" Target="http://v-garmonii-s-soboi.ru/wp-content/uploads/2012/03/internetob.png" TargetMode="External"/><Relationship Id="rId30" Type="http://schemas.openxmlformats.org/officeDocument/2006/relationships/hyperlink" Target="https://www.coloring-book.biz/_ph/265/2/35460330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64226" y="274047"/>
            <a:ext cx="9103774" cy="5401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«Безопасный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cs typeface="+mn-cs"/>
              </a:rPr>
              <a:t>Интернет»</a:t>
            </a:r>
            <a:endParaRPr lang="ru-RU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одзаголовок 4"/>
          <p:cNvSpPr txBox="1">
            <a:spLocks/>
          </p:cNvSpPr>
          <p:nvPr/>
        </p:nvSpPr>
        <p:spPr bwMode="auto">
          <a:xfrm>
            <a:off x="436563" y="26988"/>
            <a:ext cx="110109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4.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В социальной сети с Вами познакомится ученик из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вашей школы, которого Вы ни разу не видели, и он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пригласил Вас встретится с ним в парке. Что 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637404" y="4000796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6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25750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4"/>
          <p:cNvSpPr txBox="1">
            <a:spLocks/>
          </p:cNvSpPr>
          <p:nvPr/>
        </p:nvSpPr>
        <p:spPr bwMode="auto">
          <a:xfrm>
            <a:off x="471488" y="461963"/>
            <a:ext cx="9144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4.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Предложу встретиться вместе с нашими родителями, в многолюдном месте.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926771" y="4164049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25750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4"/>
          <p:cNvSpPr txBox="1">
            <a:spLocks/>
          </p:cNvSpPr>
          <p:nvPr/>
        </p:nvSpPr>
        <p:spPr bwMode="auto">
          <a:xfrm>
            <a:off x="355600" y="357188"/>
            <a:ext cx="116935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5.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В социальной сети в группе размещена реклама о продаже смартфона со скидкой 90 процентов. Для покупки телефона  необходимо отправить деньги администратору группы. Как Вы поступите?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86933" y="4111741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7" name="Picture 2" descr="ÐÐ°ÑÑÐ¸Ð½ÐºÐ¸ Ð¿Ð¾ Ð·Ð°Ð¿ÑÐ¾ÑÑ ÑÐºÐ¸Ð´ÐºÐ° 90 Ð¿ÑÐ¾ÑÐµÐ½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805238"/>
            <a:ext cx="610552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5.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Не буду отправлять деньги, это мошенники! Заблокирую группу и оставлю жалобу на сообщество.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95277" y="3932554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1" name="Picture 2" descr="ÐÐ°ÑÑÐ¸Ð½ÐºÐ¸ Ð¿Ð¾ Ð·Ð°Ð¿ÑÐ¾ÑÑ ÑÐºÐ¸Ð´ÐºÐ° 90 Ð¿ÑÐ¾ÑÐµÐ½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587750"/>
            <a:ext cx="61055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1.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5400">
                <a:solidFill>
                  <a:srgbClr val="FFFFFF"/>
                </a:solidFill>
              </a:rPr>
              <a:t>Программа для борьбы с вредоносными файлами называется...</a:t>
            </a: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1.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7200">
                <a:solidFill>
                  <a:srgbClr val="FFFFFF"/>
                </a:solidFill>
              </a:rPr>
              <a:t>Антивирус</a:t>
            </a: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808038"/>
            <a:ext cx="45608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2.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5400">
                <a:solidFill>
                  <a:srgbClr val="FFFFFF"/>
                </a:solidFill>
              </a:rPr>
              <a:t>Зачем люди создают вирусы?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34975" y="596900"/>
            <a:ext cx="9144000" cy="22272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Ответ 2.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r>
              <a:rPr lang="ru-RU" sz="4800" dirty="0" smtClean="0"/>
              <a:t>Чтобы навредить:</a:t>
            </a:r>
          </a:p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800" dirty="0" smtClean="0"/>
              <a:t>Сломать компьютер;</a:t>
            </a:r>
          </a:p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800" dirty="0" smtClean="0"/>
              <a:t>Украсть информацию;</a:t>
            </a:r>
          </a:p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800" dirty="0" smtClean="0"/>
              <a:t>Подменить данные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8437" name="Picture 2" descr="ÐÐ°ÑÑÐ¸Ð½ÐºÐ¸ Ð¿Ð¾ Ð·Ð°Ð¿ÑÐ¾ÑÑ ÑÐ¾Ð·Ð´Ð°ÑÐµÐ»Ñ Ð²Ð¸ÑÑÑ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1262063"/>
            <a:ext cx="3883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3.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Почему вирус так называется?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4"/>
          <p:cNvSpPr txBox="1">
            <a:spLocks/>
          </p:cNvSpPr>
          <p:nvPr/>
        </p:nvSpPr>
        <p:spPr bwMode="auto">
          <a:xfrm>
            <a:off x="261938" y="0"/>
            <a:ext cx="11671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3.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Потому что он может распространяться и заражать другие компьютеры сети, как болезнь у человека может заражать других людей.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94335" y="4083026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152650"/>
            <a:ext cx="567213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6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Деление на команды</a:t>
            </a:r>
            <a:endParaRPr lang="ru-RU" sz="6600" dirty="0">
              <a:ln w="0"/>
              <a:solidFill>
                <a:schemeClr val="tx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68438"/>
            <a:ext cx="7369175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дзаголовок 4"/>
          <p:cNvSpPr txBox="1">
            <a:spLocks/>
          </p:cNvSpPr>
          <p:nvPr/>
        </p:nvSpPr>
        <p:spPr bwMode="auto">
          <a:xfrm>
            <a:off x="1524000" y="1244600"/>
            <a:ext cx="10668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4.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Как вирус попадает на компьютер?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95338" y="0"/>
            <a:ext cx="9144000" cy="22272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Ответ 4.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-    Скачивается другой файл;</a:t>
            </a:r>
          </a:p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/>
              <a:t>Подключается заражённый носитель;</a:t>
            </a:r>
          </a:p>
          <a:p>
            <a:pPr marL="571500" indent="-571500" fontAlgn="auto"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/>
              <a:t>Сайт, на котором вы находитесь в Интернете, содержит вредоносные скрипты.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94795" y="4291370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3" name="Picture 2" descr="ÐÐ°ÑÑÐ¸Ð½ÐºÐ¸ Ð¿Ð¾ Ð·Ð°Ð¿ÑÐ¾ÑÑ Ð¾ÑÑÐ¾ÑÐ¾Ð¶Ð½Ð¾ Ð²Ð¸ÑÑ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332163"/>
            <a:ext cx="5200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5.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Что делать, если вирус уже находится на вашем компьютере?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одзаголовок 4"/>
          <p:cNvSpPr txBox="1">
            <a:spLocks/>
          </p:cNvSpPr>
          <p:nvPr/>
        </p:nvSpPr>
        <p:spPr bwMode="auto">
          <a:xfrm>
            <a:off x="307975" y="109538"/>
            <a:ext cx="100838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5.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4800">
                <a:solidFill>
                  <a:srgbClr val="FFFFFF"/>
                </a:solidFill>
              </a:rPr>
              <a:t>Необходимо запустить антивирус и попробовать вылечить компьютер.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-207549" y="4117750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81" name="Picture 2" descr="ÐÐ°ÑÑÐ¸Ð½ÐºÐ¸ Ð¿Ð¾ Ð·Ð°Ð¿ÑÐ¾ÑÑ Ð°Ð½ÑÐ¸Ð²Ð¸ÑÑÑ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0"/>
          <a:stretch>
            <a:fillRect/>
          </a:stretch>
        </p:blipFill>
        <p:spPr bwMode="auto">
          <a:xfrm>
            <a:off x="4524375" y="3457575"/>
            <a:ext cx="69278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1.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Что такое персональные данные?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88816" y="3805233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5" name="Picture 2" descr="ÐÐ°ÑÑÐ¸Ð½ÐºÐ¸ Ð¿Ð¾ Ð·Ð°Ð¿ÑÐ¾ÑÑ Ð¿ÐµÑÑÐ¾Ð½Ð°Ð»ÑÐ½ÑÐµ Ð´Ð°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3128963"/>
            <a:ext cx="3810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4"/>
          <p:cNvSpPr txBox="1">
            <a:spLocks/>
          </p:cNvSpPr>
          <p:nvPr/>
        </p:nvSpPr>
        <p:spPr bwMode="auto">
          <a:xfrm>
            <a:off x="504825" y="306388"/>
            <a:ext cx="1076960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1.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Это абсолютно любая информация о конкретном человеке (физическом лице). Это те данные, которые позволяют нам узнать человека в толпе, идентифицировать и определить как конкретную личность.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05428" y="412058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9" name="Picture 2" descr="ÐÐ°ÑÑÐ¸Ð½ÐºÐ¸ Ð¿Ð¾ Ð·Ð°Ð¿ÑÐ¾ÑÑ Ð¿ÐµÑÑÐ¾Ð½Ð°Ð»ÑÐ½ÑÐµ Ð´Ð°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843338"/>
            <a:ext cx="29019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4"/>
          <p:cNvSpPr txBox="1">
            <a:spLocks/>
          </p:cNvSpPr>
          <p:nvPr/>
        </p:nvSpPr>
        <p:spPr bwMode="auto">
          <a:xfrm>
            <a:off x="471488" y="2667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2.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Можешь ли ты контролировать размещение своих фотографий в сети Интернет, если выкладываешь их в социальные сети?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70704" y="3805233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078163"/>
            <a:ext cx="4297363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2.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Нет!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697295" y="4175623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078163"/>
            <a:ext cx="4297363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4"/>
          <p:cNvSpPr txBox="1">
            <a:spLocks/>
          </p:cNvSpPr>
          <p:nvPr/>
        </p:nvSpPr>
        <p:spPr bwMode="auto">
          <a:xfrm>
            <a:off x="760413" y="2667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3.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 Может ли твой друг заходить в твой аккаунт и отправлять от твоего имени сообщения?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32290" y="3689486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70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2586038"/>
            <a:ext cx="6954837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ÐÐ°ÑÑÐ¸Ð½ÐºÐ¸ Ð¿Ð¾ Ð·Ð°Ð¿ÑÐ¾ÑÑ Ð¼Ð¾Ð½Ð¸ÑÐ¾Ñ ÑÐ·Ð°Ð´Ð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445125"/>
            <a:ext cx="17922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4"/>
          <p:cNvSpPr txBox="1">
            <a:spLocks/>
          </p:cNvSpPr>
          <p:nvPr/>
        </p:nvSpPr>
        <p:spPr bwMode="auto">
          <a:xfrm>
            <a:off x="679450" y="109538"/>
            <a:ext cx="9144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3.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Нет. Имея доступ к твоему аккаунту друг может иметь доступ не только к тем файлам, которые ты разрешил смотреть, но и ко всем остальным данных.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59612" y="4002003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2994025"/>
            <a:ext cx="583723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ÐÐ°ÑÑÐ¸Ð½ÐºÐ¸ Ð¿Ð¾ Ð·Ð°Ð¿ÑÐ¾ÑÑ Ð¼Ð¾Ð½Ð¸ÑÐ¾Ñ ÑÐ·Ð°Ð´Ð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489575"/>
            <a:ext cx="15033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073515"/>
              </p:ext>
            </p:extLst>
          </p:nvPr>
        </p:nvGraphicFramePr>
        <p:xfrm>
          <a:off x="571497" y="228605"/>
          <a:ext cx="10777820" cy="6140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05150"/>
                <a:gridCol w="1594534"/>
                <a:gridCol w="1594534"/>
                <a:gridCol w="1594534"/>
                <a:gridCol w="1594534"/>
                <a:gridCol w="1594534"/>
              </a:tblGrid>
              <a:tr h="15204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Мошенники и преступники в Интернете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C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Вредоносные программы</a:t>
                      </a:r>
                      <a:endParaRPr lang="ru-RU" sz="3200" b="1" kern="1200" dirty="0">
                        <a:solidFill>
                          <a:srgbClr val="FFC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8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9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0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1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FF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Персональные данные</a:t>
                      </a:r>
                      <a:endParaRPr lang="ru-RU" sz="3200" b="1" kern="1200" dirty="0">
                        <a:solidFill>
                          <a:srgbClr val="FFFF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rgbClr val="92D05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Ребусы</a:t>
                      </a:r>
                      <a:endParaRPr lang="ru-RU" sz="4000" b="1" kern="1200" dirty="0">
                        <a:solidFill>
                          <a:srgbClr val="92D05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7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8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9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0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1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2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innerShdw blurRad="114300">
                              <a:prstClr val="black"/>
                            </a:innerShdw>
                          </a:effectLst>
                        </a:rPr>
                        <a:t>Этикет в Интернете</a:t>
                      </a:r>
                      <a:endParaRPr lang="ru-RU" sz="3600" b="1" kern="1200" dirty="0">
                        <a:solidFill>
                          <a:schemeClr val="tx2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6126163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одзаголовок 4"/>
          <p:cNvSpPr txBox="1">
            <a:spLocks/>
          </p:cNvSpPr>
          <p:nvPr/>
        </p:nvSpPr>
        <p:spPr bwMode="auto">
          <a:xfrm>
            <a:off x="1524000" y="1244600"/>
            <a:ext cx="104441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4.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Вы хотите опубликовать в Интернете свою фотографию и фотографии своих одноклассников. Можно ли это сделать?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одзаголовок 4"/>
          <p:cNvSpPr txBox="1">
            <a:spLocks/>
          </p:cNvSpPr>
          <p:nvPr/>
        </p:nvSpPr>
        <p:spPr bwMode="auto">
          <a:xfrm>
            <a:off x="471488" y="354013"/>
            <a:ext cx="9144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4.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Можно, с согласия одноклассников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16543" y="4048301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277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2820988"/>
            <a:ext cx="33750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3576638" y="2581275"/>
            <a:ext cx="4652962" cy="1550988"/>
          </a:xfrm>
          <a:prstGeom prst="wedgeRectCallout">
            <a:avLst>
              <a:gd name="adj1" fmla="val 63744"/>
              <a:gd name="adj2" fmla="val 28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Чужие фотки без спроса не выкладывай!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одзаголовок 4"/>
          <p:cNvSpPr txBox="1">
            <a:spLocks/>
          </p:cNvSpPr>
          <p:nvPr/>
        </p:nvSpPr>
        <p:spPr bwMode="auto">
          <a:xfrm>
            <a:off x="173038" y="288925"/>
            <a:ext cx="104203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5.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Какая персональная информация, размещенная на онлайн-ресурсе, должна быть удалена из поисковой системы по запросу пользователя?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59612" y="3805233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3049588"/>
            <a:ext cx="5065712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одзаголовок 4"/>
          <p:cNvSpPr txBox="1">
            <a:spLocks/>
          </p:cNvSpPr>
          <p:nvPr/>
        </p:nvSpPr>
        <p:spPr bwMode="auto">
          <a:xfrm>
            <a:off x="598488" y="677863"/>
            <a:ext cx="9144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5.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Номер паспорта или любого другого официального документа пользователя.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98025" y="3932554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482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305175"/>
            <a:ext cx="47307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584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938213"/>
            <a:ext cx="1090295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686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938213"/>
            <a:ext cx="1090295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4941" y="4235402"/>
            <a:ext cx="661912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trike="sngStrik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КИ</a:t>
            </a: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ВИ         Р  У  С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05162" y="4558690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789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46150"/>
            <a:ext cx="1188878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1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46150"/>
            <a:ext cx="1188878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4" y="4491095"/>
            <a:ext cx="104429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КЛАВ      И      А       ТУРА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187501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994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962025"/>
            <a:ext cx="86598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096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962025"/>
            <a:ext cx="8659812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5654" y="4491095"/>
            <a:ext cx="104429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МО         НИТО   Р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1.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sz="36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Вас просят указать реквизиты банковской карты и номер на обратной стороне. Что вы сделаете?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5" name="Picture 2" descr="ÐÐ°ÑÑÐ¸Ð½ÐºÐ¸ Ð¿Ð¾ Ð·Ð°Ð¿ÑÐ¾ÑÑ Ð±Ð°Ð½ÐºÐ¾Ð²ÑÐºÐ°Ñ ÐºÐ°ÑÑÐ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3419475"/>
            <a:ext cx="331152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98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923925"/>
            <a:ext cx="11037888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301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923925"/>
            <a:ext cx="11037888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8241" y="4362784"/>
            <a:ext cx="104429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 	    РИТ       	 ЕЛ 	Ь НА Я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4036" name="Picture 2" descr="ÐÐ°ÑÑÐ¸Ð½ÐºÐ¸ Ð¿Ð¾ Ð·Ð°Ð¿ÑÐ¾ÑÑ ÑÐµÐ±ÑÑ ÑÐ»Ð¾Ð²Ð¾ Ð¿ÑÐ¾Ð³ÑÐ°Ð¼Ð¼Ð¸ÑÐ¾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22374"/>
          <a:stretch>
            <a:fillRect/>
          </a:stretch>
        </p:blipFill>
        <p:spPr bwMode="auto">
          <a:xfrm>
            <a:off x="144463" y="1808163"/>
            <a:ext cx="119205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5060" name="Picture 2" descr="ÐÐ°ÑÑÐ¸Ð½ÐºÐ¸ Ð¿Ð¾ Ð·Ð°Ð¿ÑÐ¾ÑÑ ÑÐµÐ±ÑÑ ÑÐ»Ð¾Ð²Ð¾ Ð¿ÑÐ¾Ð³ÑÐ°Ð¼Ð¼Ð¸ÑÐ¾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22374"/>
          <a:stretch>
            <a:fillRect/>
          </a:stretch>
        </p:blipFill>
        <p:spPr bwMode="auto">
          <a:xfrm>
            <a:off x="144463" y="1808163"/>
            <a:ext cx="119205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4401" y="4210347"/>
            <a:ext cx="11480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 РОГ РА М </a:t>
            </a:r>
            <a:r>
              <a:rPr lang="ru-RU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</a:t>
            </a: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ИР ОВА НИ Е 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1.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Что такое сетевой этикет?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одзаголовок 4"/>
          <p:cNvSpPr txBox="1">
            <a:spLocks/>
          </p:cNvSpPr>
          <p:nvPr/>
        </p:nvSpPr>
        <p:spPr bwMode="auto">
          <a:xfrm>
            <a:off x="714375" y="5969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1.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Это правила поведения в Интернете.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309813"/>
            <a:ext cx="571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2.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Нужно ли в Интернете соблюдать правила русского языка?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2.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Конечно, 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05910" y="4326094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915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8875" r="12260" b="15038"/>
          <a:stretch>
            <a:fillRect/>
          </a:stretch>
        </p:blipFill>
        <p:spPr bwMode="auto">
          <a:xfrm>
            <a:off x="6492875" y="3471863"/>
            <a:ext cx="4051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3.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В Интернете кто-то выражает мнение, противоположное моему. Как реагировать?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одзаголовок 4"/>
          <p:cNvSpPr txBox="1">
            <a:spLocks/>
          </p:cNvSpPr>
          <p:nvPr/>
        </p:nvSpPr>
        <p:spPr bwMode="auto">
          <a:xfrm>
            <a:off x="504825" y="319088"/>
            <a:ext cx="1027112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3.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Каждый имеет право на своё мнение, а в Интернете мы общаемся с реальными людьми. Даже если я не согласен, я всё равно уважаю других комментаторов.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51267" y="4117749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05" name="Picture 2" descr="ÐÐ°ÑÑÐ¸Ð½ÐºÐ¸ Ð¿Ð¾ Ð·Ð°Ð¿ÑÐ¾ÑÑ Ð¿Ð¾Ð»ÑÐ·Ð¾Ð²Ð°ÑÐµÐ»Ñ ÐºÐ¾Ð¼Ð¿ÑÑÑ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106738"/>
            <a:ext cx="5145088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1.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Не буду отвечать тому, кто просит это сделать, заблокирую его. Пожалуюсь на мошенничество администрации сайта.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10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9" name="Picture 2" descr="ÐÐ°ÑÑÐ¸Ð½ÐºÐ¸ Ð¿Ð¾ Ð·Ð°Ð¿ÑÐ¾ÑÑ Ð±Ð°Ð½ÐºÐ¾Ð²ÑÐºÐ°Ñ ÐºÐ°ÑÑÐ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3419475"/>
            <a:ext cx="331152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4.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Мы можем использовать смайлики и эмоджи для передачи эмоций. Что означает эта картинка?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18427" y="3987098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222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584575"/>
            <a:ext cx="44180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4.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Очень смешно!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40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637404" y="4117749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325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584575"/>
            <a:ext cx="44180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5.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А что означает этот смайл? :-/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5.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Это недовольство или озадаченность.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50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5301" name="Picture 2" descr="ÐÐ°ÑÑÐ¸Ð½ÐºÐ¸ Ð¿Ð¾ Ð·Ð°Ð¿ÑÐ¾ÑÑ Ð¾Ð·Ð°Ð´Ð°ÑÐµÐ½Ð½ÑÐ¹ ÑÐ¼Ð°Ð¹Ð»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275013"/>
            <a:ext cx="31035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одзаголовок 4"/>
          <p:cNvSpPr txBox="1">
            <a:spLocks/>
          </p:cNvSpPr>
          <p:nvPr/>
        </p:nvSpPr>
        <p:spPr bwMode="auto">
          <a:xfrm>
            <a:off x="288925" y="6042025"/>
            <a:ext cx="11703050" cy="815975"/>
          </a:xfrm>
          <a:prstGeom prst="rect">
            <a:avLst/>
          </a:prstGeom>
          <a:solidFill>
            <a:srgbClr val="00206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solidFill>
                  <a:srgbClr val="FFFFFF"/>
                </a:solidFill>
              </a:rPr>
              <a:t>Игра-викторина на тему «Безопасный Интернет». Разработала Макошина Нина Владимировна,  учитель информатики и ИКТ МОУ «Шумиловская СОШ» Приозерского района Лен. области.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895" y="-632048"/>
            <a:ext cx="10515600" cy="187469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ln>
                  <a:gradFill flip="none" rotWithShape="1">
                    <a:gsLst>
                      <a:gs pos="0">
                        <a:schemeClr val="accent1">
                          <a:lumMod val="0"/>
                          <a:lumOff val="100000"/>
                        </a:schemeClr>
                      </a:gs>
                      <a:gs pos="35000">
                        <a:schemeClr val="accent1">
                          <a:lumMod val="0"/>
                          <a:lumOff val="100000"/>
                        </a:schemeClr>
                      </a:gs>
                      <a:gs pos="100000">
                        <a:schemeClr val="accent1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10928902" y="5013286"/>
            <a:ext cx="968066" cy="1028700"/>
          </a:xfrm>
          <a:prstGeom prst="actionButtonBlank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355725" y="1243013"/>
            <a:ext cx="8505825" cy="4116387"/>
          </a:xfrm>
          <a:prstGeom prst="rect">
            <a:avLst/>
          </a:prstGeom>
          <a:solidFill>
            <a:srgbClr val="002060">
              <a:alpha val="43000"/>
            </a:srgb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Для самостоятельного изучения: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Разбираем Интернет с Гугл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www.razbiraeminternet.ru</a:t>
            </a:r>
            <a:r>
              <a:rPr lang="ru-RU" dirty="0" smtClean="0"/>
              <a:t> (курс с сертификацией)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О персональных данных для детей - </a:t>
            </a:r>
            <a:r>
              <a:rPr lang="en-US" dirty="0">
                <a:hlinkClick r:id="rId3"/>
              </a:rPr>
              <a:t>http://xn--80aalcbc2bocdadlpp9nfk.xn--d1acj3b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(тест)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Всероссийская контрольная работа по информационной безопасности - </a:t>
            </a:r>
            <a:r>
              <a:rPr lang="en-US" dirty="0">
                <a:hlinkClick r:id="rId4"/>
              </a:rPr>
              <a:t>http://xn--d1abkefqip0a2f.xn--d1acj3b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(тест с сертификацией) </a:t>
            </a:r>
          </a:p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 smtClean="0"/>
              <a:t>Международный </a:t>
            </a:r>
            <a:r>
              <a:rPr lang="ru-RU" dirty="0" err="1" smtClean="0"/>
              <a:t>квест</a:t>
            </a:r>
            <a:r>
              <a:rPr lang="ru-RU" dirty="0" smtClean="0"/>
              <a:t> «</a:t>
            </a:r>
            <a:r>
              <a:rPr lang="ru-RU" dirty="0" err="1" smtClean="0"/>
              <a:t>Сетевичок</a:t>
            </a:r>
            <a:r>
              <a:rPr lang="ru-RU" dirty="0" smtClean="0"/>
              <a:t>» - </a:t>
            </a:r>
            <a:r>
              <a:rPr lang="en-US" dirty="0">
                <a:hlinkClick r:id="rId5"/>
              </a:rPr>
              <a:t>http://www.xn--b1afankxqj2c.xn--p1ai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171450"/>
            <a:ext cx="10515600" cy="638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493" y="659757"/>
            <a:ext cx="11574683" cy="5291673"/>
          </a:xfrm>
          <a:solidFill>
            <a:srgbClr val="002060">
              <a:alpha val="44000"/>
            </a:srgbClr>
          </a:solidFill>
        </p:spPr>
        <p:txBody>
          <a:bodyPr numCol="2" rtlCol="0"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Деление на команды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"/>
              </a:rPr>
              <a:t>www.psychologos.ru/images/d6df66a8244674a673ad8d15ae622dc1.jpg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Фон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"/>
              </a:rPr>
              <a:t>digital.report/wp-content/uploads/2016/08/Opredelenie-termina-Internet-Retina.jpg</a:t>
            </a: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Ребусы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4"/>
              </a:rPr>
              <a:t>http://rebus1.com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4"/>
              </a:rPr>
              <a:t>/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Антивирус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5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5"/>
              </a:rPr>
              <a:t>informatika.sch880.ru/images/039.gif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6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6"/>
              </a:rPr>
              <a:t>bugaga.ru/uploads/posts/2016-04/1459844156_pro-virusy-3.jpg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Карта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7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7"/>
              </a:rPr>
              <a:t>png.icons8.com/office/1600/bank-card-missing.png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Отпуск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8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8"/>
              </a:rPr>
              <a:t>png.pngtree.com/element_origin_min_pic/16/06/30/165774db4dd84ab.jpg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Скрин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1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вк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9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9"/>
              </a:rPr>
              <a:t>pp.userapi.com/c622023/v622023805/df1c/Qw7qu6HcC_c.jpg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Кот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0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0"/>
              </a:rPr>
              <a:t>cdn.maximonline.ru/e6/44/6c/e6446c822a5f2029ce9c06c63d1df408/1200x830_1_ac43dc36fac177b6701d0d10921c2163@1200x830_0xac120005_12253340831528084729.jpg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Знакомство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1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1"/>
              </a:rPr>
              <a:t>static8.depositphotos.com/1004157/1054/v/950/depositphotos_10540122-stock-illustration-girl-and-the-stranger.jpg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Скидка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2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2"/>
              </a:rPr>
              <a:t>cdn.pixabay.com/photo/2017/09/26/19/58/discount-2789877_960_720.png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Антивирус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3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3"/>
              </a:rPr>
              <a:t>laoblogger.com/images/anti-virus-clipart-4.jpg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Создатель вирусов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4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4"/>
              </a:rPr>
              <a:t>encrypted-tbn0.gstatic.com/images?q=tbn:ANd9GcSGChHOgynCUFJdtRtDQmdO7gn7jPOnTsZwpQyw6aj2oYG9ZQCpVg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Вирус - 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5"/>
              </a:rPr>
              <a:t>http://www.abchelp.co/wp-content/uploads/2018/04/germs-viruses-bacteria-clipart-3131773.jpg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Вирус - 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6"/>
              </a:rPr>
              <a:t>https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6"/>
              </a:rPr>
              <a:t>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6"/>
              </a:rPr>
              <a:t>intelserv.net.ua/upload/news/news_picture/1/vir.jpg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Антивирус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7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7"/>
              </a:rPr>
              <a:t>internetaccessmonitor.ru/uploads/posts/2016-11/1480083865_1474564396_super_antivirus_lenovos_ideaphone-1508x706_c1.jpg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Персональные данные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8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8"/>
              </a:rPr>
              <a:t>r53.tmbreg.ru/assets/images/5675467.png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Фотоаппараты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9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9"/>
              </a:rPr>
              <a:t>m.blog.hu/ma/maimanohaz/image/idezetek/analog-retro-cameras.jpg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Горыныч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0"/>
              </a:rPr>
              <a:t>http://s3.womanjournal.ru/sites/default/files/imagecache/body-590x/article/97168/images/byla_by_sheya_-_homut_naydetsya._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0"/>
              </a:rPr>
              <a:t>kadr_iz_multfilma_dobrynya_nikitich_i_zmey_gorynych.jpg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Монитор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1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1"/>
              </a:rPr>
              <a:t>www.ixbt.com/monitor/nec/nec-pa241w/rear-l.jpg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Чужой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2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2"/>
              </a:rPr>
              <a:t>images.kz.prom.st/69927924_w640_h640_cid192422_pid49027845-3915f4f1.jpg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Сетевой этикет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3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3"/>
              </a:rPr>
              <a:t>prodawez.ru/wp-content/uploads/2014/11/pravila-setevogo-etiketa.jpg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Удаление данных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4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4"/>
              </a:rPr>
              <a:t>cdn.atl.clicrbs.com.br/wp-content/uploads/sites/27/2013/08/site-para-apagar-dados-da-internet.png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Документы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5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5"/>
              </a:rPr>
              <a:t>bestbabyclub.ru/wp-content/uploads/2017/09/dokumenty1-2.png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Ребусы созданы в генераторе ребусов на сайте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6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6"/>
              </a:rPr>
              <a:t>rebus1.com/index.php?item=rebus_generator&amp;enter=1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Общение в Интернете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7"/>
              </a:rPr>
              <a:t>http://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7"/>
              </a:rPr>
              <a:t>v-garmonii-s-soboi.ru/wp-content/uploads/2012/03/internetob.png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Коробка запятых и точек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8"/>
              </a:rPr>
              <a:t>https://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8"/>
              </a:rPr>
              <a:t>pp.userapi.com/c849224/v849224612/abaab/ISeyvnMZXQo.jpg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Комментатор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http://budennovsk.org/wp-content/uploads/2015/08/%D0%A1%D0%B5%D1%80%D1%8C%D1%91%D0%B7%D0%BD%D1%8B%D0%B9-%D0%BC%D0%B0%D0%BB%D1%8C%D1%87%D0%B8%D0%BA-%D1%81-%D0%BA%D0%BE%D0%BC%D0%BF%D1%8C%D1%8E%D1%82%D0%B5%D1%80%D0%BE%D0%BC.-%D0%9C%D0%B0%D0%BB%D1%8C%D1%87%D0%B8%D0%BA-%D0%B7%D0%B0%D0%B4%D1%83%D0%BC%D0%B0%D0%BB%D1%81%D1%8F.-%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D0%98%D0%BD%D1%82%D0%B5%D1%80%D0%BD%D0%B5%D1%82.jpg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Смайлик =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9"/>
              </a:rPr>
              <a:t>https://images-na.ssl-images-amazon.com/images/I/41GH2D%2BfYzL._SX425_.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9"/>
              </a:rPr>
              <a:t>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Озадаченный </a:t>
            </a:r>
            <a:r>
              <a:rPr lang="ru-RU" sz="11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смайл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0"/>
              </a:rPr>
              <a:t>https://www.coloring-book.biz/_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0"/>
              </a:rPr>
              <a:t>ph/265/2/354603305.jpg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Безопасный Интернет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1"/>
              </a:rPr>
              <a:t>http://ntschool50.my1.ru/_</a:t>
            </a:r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1"/>
              </a:rPr>
              <a:t>si/0/58734995.jpg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Часть вопросов взята из теста с сайта </a:t>
            </a:r>
            <a:r>
              <a:rPr lang="ru-RU" sz="11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единыйурок.дети</a:t>
            </a: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7348" name="Подзаголовок 4"/>
          <p:cNvSpPr txBox="1">
            <a:spLocks/>
          </p:cNvSpPr>
          <p:nvPr/>
        </p:nvSpPr>
        <p:spPr bwMode="auto">
          <a:xfrm>
            <a:off x="631825" y="5916613"/>
            <a:ext cx="10715625" cy="941387"/>
          </a:xfrm>
          <a:prstGeom prst="rect">
            <a:avLst/>
          </a:prstGeom>
          <a:solidFill>
            <a:srgbClr val="002060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solidFill>
                  <a:srgbClr val="FFFFFF"/>
                </a:solidFill>
              </a:rPr>
              <a:t>Игра-викторина на тему «Безопасный Интернет». Разработала Макошина Нина Владимировна,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000">
                <a:solidFill>
                  <a:srgbClr val="FFFFFF"/>
                </a:solidFill>
              </a:rPr>
              <a:t>учитель информатики и ИКТ МОУ «Шумиловская СОШ» Приозерского района Лен. области.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4"/>
          <p:cNvSpPr txBox="1">
            <a:spLocks/>
          </p:cNvSpPr>
          <p:nvPr/>
        </p:nvSpPr>
        <p:spPr bwMode="auto">
          <a:xfrm>
            <a:off x="1524000" y="1244600"/>
            <a:ext cx="9144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2.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Вы вместе с родителями отправляетесь в отпуск. Что нельзя 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41707" y="41429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3" name="Picture 2" descr="ÐÐ°ÑÑÐ¸Ð½ÐºÐ¸ Ð¿Ð¾ Ð·Ð°Ð¿ÑÐ¾ÑÑ Ð¾ÑÐ¿ÑÑÐº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2916238"/>
            <a:ext cx="4386262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4"/>
          <p:cNvSpPr txBox="1">
            <a:spLocks/>
          </p:cNvSpPr>
          <p:nvPr/>
        </p:nvSpPr>
        <p:spPr bwMode="auto">
          <a:xfrm>
            <a:off x="725488" y="461963"/>
            <a:ext cx="106870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2.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Нельзя выкладывать информацию об отъезде в сеть, иначе преступники могут во время вашего отсутствия забраться в вашу квартиру.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20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7" name="Picture 2" descr="ÐÐ°ÑÑÐ¸Ð½ÐºÐ¸ Ð¿Ð¾ Ð·Ð°Ð¿ÑÐ¾ÑÑ Ð¾ÑÐ¿ÑÑÐº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916238"/>
            <a:ext cx="4386262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4"/>
          <p:cNvSpPr txBox="1">
            <a:spLocks/>
          </p:cNvSpPr>
          <p:nvPr/>
        </p:nvSpPr>
        <p:spPr bwMode="auto">
          <a:xfrm>
            <a:off x="471488" y="461963"/>
            <a:ext cx="9144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Вопрос 3.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Друг в социальной сети просит у вас в долг крупную сумму, причём просит перевести деньги в электронном виде. Что нужно 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119514" y="4000796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Узнать ответ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221" name="Picture 2" descr="ÐÐ°ÑÑÐ¸Ð½ÐºÐ¸ Ð¿Ð¾ Ð·Ð°Ð¿ÑÐ¾ÑÑ Ð´ÑÑÐ³ Ð¿ÑÐ¾ÑÐ¸Ñ Ð´ÐµÐ½ÐµÐ³ Ð² ÐºÐ¾Ð½ÑÐ°ÐºÑ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151188"/>
            <a:ext cx="47371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4"/>
          <p:cNvSpPr txBox="1">
            <a:spLocks/>
          </p:cNvSpPr>
          <p:nvPr/>
        </p:nvSpPr>
        <p:spPr bwMode="auto">
          <a:xfrm>
            <a:off x="504825" y="0"/>
            <a:ext cx="110585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>Ответ 3.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3600">
                <a:solidFill>
                  <a:srgbClr val="FFFFFF"/>
                </a:solidFill>
              </a:rPr>
              <a:t/>
            </a:r>
            <a:br>
              <a:rPr lang="ru-RU" sz="3600">
                <a:solidFill>
                  <a:srgbClr val="FFFFFF"/>
                </a:solidFill>
              </a:rPr>
            </a:br>
            <a:r>
              <a:rPr lang="ru-RU" sz="3600">
                <a:solidFill>
                  <a:srgbClr val="FFFFFF"/>
                </a:solidFill>
              </a:rPr>
              <a:t>Получив просьбу дать в долг, положить деньги на телефон, заплатить за Интернет... перезвоните и уточните, действительно ли знакомый нуждается в деньгах. Если у вас нет его номера, подумайте, стал бы этот человек просить у вас денег?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+mn-cs"/>
              </a:rPr>
              <a:t>30 баллов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16543" y="4210347"/>
            <a:ext cx="3923190" cy="176182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братно!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45" name="Picture 2" descr="ÐÐ°ÑÑÐ¸Ð½ÐºÐ¸ Ð¿Ð¾ Ð·Ð°Ð¿ÑÐ¾ÑÑ Ð¼Ð¾ÑÐ°Ð»ÑÐ½Ð¾ ÑÐ¾ÑÑÐ²ÑÑÐ²ÑÑ Ð½Ð¾ Ð´ÐµÐ½ÐµÐ³ Ð½Ðµ Ð´Ð°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652838"/>
            <a:ext cx="4633912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568</Words>
  <Application>Microsoft Office PowerPoint</Application>
  <PresentationFormat>Произвольный</PresentationFormat>
  <Paragraphs>276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Calibri</vt:lpstr>
      <vt:lpstr>Arial</vt:lpstr>
      <vt:lpstr>Calibri Light</vt:lpstr>
      <vt:lpstr>Office Theme</vt:lpstr>
      <vt:lpstr>Презентация PowerPoint</vt:lpstr>
      <vt:lpstr>Деление на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Использованные ресурсы: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презентация</dc:title>
  <dc:creator>Няша</dc:creator>
  <cp:lastModifiedBy>Информатика</cp:lastModifiedBy>
  <cp:revision>79</cp:revision>
  <dcterms:created xsi:type="dcterms:W3CDTF">2018-04-06T17:58:55Z</dcterms:created>
  <dcterms:modified xsi:type="dcterms:W3CDTF">2018-11-06T07:45:05Z</dcterms:modified>
</cp:coreProperties>
</file>