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1" r:id="rId2"/>
    <p:sldId id="293" r:id="rId3"/>
    <p:sldId id="308" r:id="rId4"/>
    <p:sldId id="302" r:id="rId5"/>
    <p:sldId id="303" r:id="rId6"/>
    <p:sldId id="305" r:id="rId7"/>
    <p:sldId id="30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Нужна</a:t>
            </a:r>
            <a:r>
              <a:rPr lang="ru-RU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ли уличная баскетбольно- волейбольная площада?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9865740740740737"/>
          <c:y val="2.380952380952380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61D87E9-DE09-4AD4-AACC-DC9B276848D3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DFC9C9-24E8-4961-9100-9E0C37CE2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868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C58768-F5BD-4BD0-A8E2-B2C18247178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6B243B-F2CA-4304-9302-DE5A1251FDE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9195-03D8-4175-84C4-8071A1411B9B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5416D-2433-464D-A869-88E3B28D7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0B372-5483-47F1-ACD5-0A1F41A142FB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6A878-7486-4F96-8D81-3B36AF7E8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2B5F5-0158-4628-AD33-2E01F4C2F032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C7EA3-F22E-4F8B-888E-ED07BEBA0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8821D-3C05-416E-BBBF-CDFC35291A43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91AC-AF6E-4F3B-9DF9-8E8E5EC6E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E836-9F51-4176-AD8B-FFA82FE9712F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A7CE-65DE-46E7-90BB-948D6D4C0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09FB7-F41F-4A12-AB29-BBF42AF104DD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772C-20C9-401C-971E-86E66C9EF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EB71-17AC-4006-8139-C0F2E3540873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ECD42-13D2-4610-86BA-F4585DE2C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1E29-63F1-493A-A3F4-574409F11BB9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9C55-5CF1-48FF-A74C-FCB225087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B74B-CE62-4EE6-9A9A-F2F0942C32D5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43CE-75CD-45FD-A870-0522806A6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E939-22A7-4B6E-8924-320A3306ED3E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8D92-AAFC-4B72-8CAF-2A8B91C23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7D0FE-5643-41E4-B8D2-C634C9068314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B281-B21E-4298-844A-55E28FC81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D7E017-78C9-421C-AE37-7A61ABE28A28}" type="datetimeFigureOut">
              <a:rPr lang="ru-RU"/>
              <a:pPr>
                <a:defRPr/>
              </a:pPr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F6583-32ED-4849-82C2-A38C22A37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t.2035.university/project/kort-studenceskij-broso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0" y="5733256"/>
            <a:ext cx="9144000" cy="39074"/>
          </a:xfrm>
          <a:prstGeom prst="line">
            <a:avLst/>
          </a:prstGeom>
          <a:ln w="28575"/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31353" y="3323792"/>
            <a:ext cx="8281293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smtClean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ГБОУ </a:t>
            </a:r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СПО ЛНР «Ровеньковский технико-экономический колледж</a:t>
            </a:r>
            <a:r>
              <a:rPr lang="ru-RU" sz="14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»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cap="small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hlinkClick r:id="rId2"/>
              </a:rPr>
              <a:t>Корт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hlinkClick r:id="rId2"/>
              </a:rPr>
              <a:t>«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hlinkClick r:id="rId2"/>
              </a:rPr>
              <a:t>Студенческий Бросок»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1"/>
                </a:solidFill>
              </a:rPr>
              <a:t>Молодежный социальный проект</a:t>
            </a:r>
          </a:p>
          <a:p>
            <a:pPr marL="76200" indent="-355600">
              <a:lnSpc>
                <a:spcPts val="1650"/>
              </a:lnSpc>
              <a:spcAft>
                <a:spcPts val="0"/>
              </a:spcAft>
            </a:pPr>
            <a:endParaRPr lang="ru-RU" sz="2400" b="1" kern="100" spc="-1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-355600">
              <a:lnSpc>
                <a:spcPts val="1650"/>
              </a:lnSpc>
              <a:spcAft>
                <a:spcPts val="0"/>
              </a:spcAft>
            </a:pPr>
            <a:r>
              <a:rPr lang="ru-RU" sz="2400" b="1" kern="1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Лидер команды </a:t>
            </a:r>
            <a:r>
              <a:rPr lang="ru-RU" sz="2400" u="sng" kern="1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Костенко </a:t>
            </a:r>
            <a:r>
              <a:rPr lang="ru-RU" sz="2400" u="sng" kern="1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Диана </a:t>
            </a:r>
            <a:r>
              <a:rPr lang="ru-RU" sz="2400" u="sng" kern="100" spc="-1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Витальевна </a:t>
            </a:r>
            <a:endParaRPr lang="ru-RU" sz="2400" u="sng" kern="100" spc="-1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cap="small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Дудник Оксана </a:t>
            </a:r>
            <a:r>
              <a:rPr lang="ru-RU" sz="24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cap="small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u="sng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cap="smal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https://ecostep.kg/wp-content/uploads/2018/03/universalnaja-sportivnaja-ploshhadka-768x48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6192688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4849851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indent="-355600"/>
            <a:endParaRPr lang="ru-RU" kern="1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>
            <a:off x="59587" y="836712"/>
            <a:ext cx="9084413" cy="22159"/>
          </a:xfrm>
          <a:prstGeom prst="line">
            <a:avLst/>
          </a:prstGeom>
          <a:ln w="28575"/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363" name="Прямоугольник 13"/>
          <p:cNvSpPr>
            <a:spLocks noChangeArrowheads="1"/>
          </p:cNvSpPr>
          <p:nvPr/>
        </p:nvSpPr>
        <p:spPr bwMode="auto">
          <a:xfrm>
            <a:off x="1287825" y="332656"/>
            <a:ext cx="511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 dirty="0">
                <a:solidFill>
                  <a:srgbClr val="FF0000"/>
                </a:solidFill>
                <a:latin typeface="Calibri" pitchFamily="34" charset="0"/>
              </a:rPr>
              <a:t>Актуальность </a:t>
            </a:r>
            <a:r>
              <a:rPr lang="ru-RU" sz="2000" b="1" dirty="0" smtClean="0">
                <a:solidFill>
                  <a:srgbClr val="FF0000"/>
                </a:solidFill>
                <a:latin typeface="Calibri" pitchFamily="34" charset="0"/>
              </a:rPr>
              <a:t>проблемы проекта </a:t>
            </a:r>
            <a:endParaRPr lang="ru-RU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365" name="Прямоугольник 17"/>
          <p:cNvSpPr>
            <a:spLocks noChangeArrowheads="1"/>
          </p:cNvSpPr>
          <p:nvPr/>
        </p:nvSpPr>
        <p:spPr bwMode="auto">
          <a:xfrm>
            <a:off x="3779838" y="1341438"/>
            <a:ext cx="5076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dirty="0">
              <a:latin typeface="Calibri" pitchFamily="34" charset="0"/>
            </a:endParaRPr>
          </a:p>
          <a:p>
            <a:pPr algn="just"/>
            <a:endParaRPr lang="ru-RU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1086692"/>
            <a:ext cx="435667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- Корт «Студенческий Бросок» направлен на решение проблемы недостаточной доступности спортивных площадок для занятий баскетболом и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волейболом .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городе Ровеньки и ближайших поселках нет оборудованных мест для занятий спортом, что приводит к уменьшению активности среди молодежи и населения в целом. Проект - Корт «Студенческий Бросок» призван создать удобное и доступное пространство для занятий спортом, способствуя здоровому образу жизни и развитию спортивных навыков у людей всех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возрастов.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момент у нашего колледжа отсутствуют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специализированная спортивная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площадка,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ограничивает возможности студентов заниматься волейболом и баскетболом. Создание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поможет: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8821" y="3717032"/>
            <a:ext cx="436117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Увеличить участие студентов в спортивных мероприятиях.</a:t>
            </a:r>
          </a:p>
          <a:p>
            <a:pPr algn="just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Стимулировать здоровый образ жизни.</a:t>
            </a:r>
          </a:p>
          <a:p>
            <a:pPr algn="just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Способствовать развитию командного духа и взаимопомощи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Создание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волейбольной и баскетбольной площадок способствует развитию спортивной инфраструктуры города, что может привлечь новых жителей, инвестиции и спортивные мероприятия.</a:t>
            </a:r>
          </a:p>
          <a:p>
            <a:endParaRPr lang="ru-RU" dirty="0"/>
          </a:p>
        </p:txBody>
      </p:sp>
      <p:pic>
        <p:nvPicPr>
          <p:cNvPr id="12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7" y="1084956"/>
            <a:ext cx="3300858" cy="247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>
            <a:off x="59587" y="836712"/>
            <a:ext cx="9084413" cy="22159"/>
          </a:xfrm>
          <a:prstGeom prst="line">
            <a:avLst/>
          </a:prstGeom>
          <a:ln w="28575"/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179388" y="1412875"/>
            <a:ext cx="50403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600" dirty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endParaRPr lang="ru-RU" sz="1600" dirty="0">
              <a:latin typeface="Calibri" pitchFamily="34" charset="0"/>
            </a:endParaRPr>
          </a:p>
        </p:txBody>
      </p:sp>
      <p:sp>
        <p:nvSpPr>
          <p:cNvPr id="17419" name="Прямоугольник 13"/>
          <p:cNvSpPr>
            <a:spLocks noChangeArrowheads="1"/>
          </p:cNvSpPr>
          <p:nvPr/>
        </p:nvSpPr>
        <p:spPr bwMode="auto">
          <a:xfrm>
            <a:off x="1691680" y="332656"/>
            <a:ext cx="511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Calibri" pitchFamily="34" charset="0"/>
              </a:rPr>
              <a:t>Цели и задачи </a:t>
            </a:r>
            <a:r>
              <a:rPr lang="ru-RU" sz="2000" b="1" dirty="0" smtClean="0">
                <a:solidFill>
                  <a:srgbClr val="FF0000"/>
                </a:solidFill>
                <a:latin typeface="Calibri" pitchFamily="34" charset="0"/>
              </a:rPr>
              <a:t>проекта</a:t>
            </a:r>
            <a:endParaRPr lang="ru-RU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858871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Обеспечение доступности: Создать площадку для занятий волейболом и баскетболом, доступную для всех студентов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колледжей и жителей города Ровеньки.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Стимулирование физической активности: Повысить интерес студентов к занятиям спортом и активному отдыху.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Формирование командного духа: Способствовать развитию командных навыков и дружеских отношений среди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жителей города Ровеньки.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 среди студентов и молодежи города для определения интереса к различным видам спорта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проект, который включает в себя планировку корта и выбор материалов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материалов, работ и оборудования.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финансирования через гранты, спонсоров и местные органы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подготовительные работы на выбранной территории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необходимый инвентарь (мячи, сетки и т.д.) для волейбола и баскетбола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проводить турниры, соревнования и мастер-классы для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жителей города.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социальные сети и локальные СМИ для информирования о проекте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>
            <a:off x="0" y="836712"/>
            <a:ext cx="9084413" cy="22159"/>
          </a:xfrm>
          <a:prstGeom prst="line">
            <a:avLst/>
          </a:prstGeom>
          <a:ln w="28575"/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89516" y="1052736"/>
            <a:ext cx="8569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Важность создания спортивной площадки: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indent="-43200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Исследования показывают, что доступ к спортивным площадкам и объектам способствует увеличению физической активности среди подростков и взрослых.</a:t>
            </a:r>
          </a:p>
          <a:p>
            <a:pPr indent="-432000" algn="just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 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общественных спортивных площадок может привести к увеличению числа людей, ведущих малоподвижный образ жизни, что негативно сказывается на здоровье населения.</a:t>
            </a:r>
          </a:p>
          <a:p>
            <a:pPr indent="-432000" algn="just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волейбольных и баскетбольных площадок способствует развитию спортивной культуры в обществе, способствует социализации и формированию командного духа.</a:t>
            </a:r>
          </a:p>
          <a:p>
            <a:pPr indent="-432000" algn="just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  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спортивным объектам может повысить интерес к занятиям спортом у молодежи и поддержать их здоровый образ жизни.</a:t>
            </a:r>
          </a:p>
          <a:p>
            <a:pPr indent="-432000" algn="just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инфраструктуры для волейбола и баскетбола имеет положительное воздействие на общественное здоровье и благополучие, поэтому важно обеспечить доступность спортивных площадок для всех желающих заниматься этими видами спорта.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22458" y="188640"/>
            <a:ext cx="8351838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endParaRPr lang="ru-RU" sz="16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новой спортивной площадки;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привлечение к повышению мотивации и регулярным занятиям физической культурой и спортом учащихся, молодежи и жителей города;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-Улучшение состояния здоровья населения за счет повышения доступности и качества занятий физической культурой и спортом для предупреждения заболеваний, поддержания высокой работоспособности;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-Повысит роль физкультуры и спорта в деле профилактики правонарушений, преодоления распространения наркомании и алкоголизма;</a:t>
            </a:r>
          </a:p>
          <a:p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-Привлечение учащихся, молодежь и жителей города к активному участию в спортивно-оздоровительных мероприятиях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</a:t>
            </a:r>
            <a:r>
              <a:rPr lang="ru-RU" sz="16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экономической эффективности проекта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Создание волейбольной и баскетбольной площадок в общественном пространстве направлено на улучшение физической активности населения, развитие спортивной инфраструктуры и повышение качества жизни в городе. </a:t>
            </a:r>
          </a:p>
          <a:p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 данным опроса мы выяснили, что 72%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 что постройка данной площадки необходима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3708400" y="404813"/>
            <a:ext cx="511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ru-RU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53229350"/>
              </p:ext>
            </p:extLst>
          </p:nvPr>
        </p:nvGraphicFramePr>
        <p:xfrm>
          <a:off x="2411760" y="4509120"/>
          <a:ext cx="410445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714529"/>
              </p:ext>
            </p:extLst>
          </p:nvPr>
        </p:nvGraphicFramePr>
        <p:xfrm>
          <a:off x="251520" y="604913"/>
          <a:ext cx="8671916" cy="61364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0464"/>
                <a:gridCol w="2383318"/>
                <a:gridCol w="2848963"/>
                <a:gridCol w="939439"/>
                <a:gridCol w="1105234"/>
                <a:gridCol w="884498"/>
              </a:tblGrid>
              <a:tr h="388942">
                <a:tc>
                  <a:txBody>
                    <a:bodyPr/>
                    <a:lstStyle/>
                    <a:p>
                      <a:pPr marL="2540" marR="15875" algn="ctr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Изображение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marR="137795"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 ество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6225" marR="90170" indent="-175260"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ед.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8942">
                <a:tc>
                  <a:txBody>
                    <a:bodyPr/>
                    <a:lstStyle/>
                    <a:p>
                      <a:pPr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7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Светодиодный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светильник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-150-850-</a:t>
                      </a: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WL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(150Вт)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77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</a:t>
                      </a:r>
                      <a:r>
                        <a:rPr lang="ru-RU" sz="12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ОКК-8-</a:t>
                      </a:r>
                      <a:r>
                        <a:rPr lang="ru-RU" sz="1200" spc="-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4(3)</a:t>
                      </a:r>
                      <a:r>
                        <a:rPr lang="ru-RU" sz="1200" spc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оцинкованная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- 9 м.;</a:t>
                      </a:r>
                    </a:p>
                    <a:p>
                      <a:pPr marL="67310" marR="28257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кронштейн</a:t>
                      </a:r>
                      <a:r>
                        <a:rPr lang="ru-RU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К2- </a:t>
                      </a: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1,5-1,5-1-1;</a:t>
                      </a:r>
                      <a:r>
                        <a:rPr lang="ru-RU" sz="1200" spc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фундамент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ФМ-0,159-2,5-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300-М27.4-20.00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</a:t>
                      </a:r>
                      <a:r>
                        <a:rPr lang="en-US" sz="12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5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Башня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 marR="282575"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баскетбольная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сеткой)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15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Стойки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 marR="2825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волейбольные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сеткой)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5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Трибуна</a:t>
                      </a:r>
                      <a:r>
                        <a:rPr lang="ru-RU" sz="1200" spc="-7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spc="-7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человек с</a:t>
                      </a: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козырьком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7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7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r>
                        <a:rPr lang="en-US" sz="12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7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r>
                        <a:rPr lang="en-US" sz="12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10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Урна</a:t>
                      </a:r>
                      <a:r>
                        <a:rPr lang="en-US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бетонная</a:t>
                      </a:r>
                      <a:r>
                        <a:rPr lang="en-US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en-US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ведром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4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99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Резиновая</a:t>
                      </a:r>
                      <a:r>
                        <a:rPr lang="en-US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крошка 10 мм.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ограждения</a:t>
                      </a:r>
                      <a:r>
                        <a:rPr lang="ru-RU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Gardis Fit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х 4 мм 3000х1930 мм.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0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0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</a:t>
                      </a:r>
                      <a:r>
                        <a:rPr lang="en-US" sz="12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23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2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Столб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Gardis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60х60х1,5мм,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высота</a:t>
                      </a:r>
                      <a:r>
                        <a:rPr lang="ru-RU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r>
                        <a:rPr lang="ru-RU" sz="12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875" marR="13335" algn="ctr">
                        <a:spcAft>
                          <a:spcPts val="0"/>
                        </a:spcAft>
                      </a:pPr>
                      <a:r>
                        <a:rPr lang="en-US" sz="105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80"/>
                        </a:spcBef>
                        <a:spcAft>
                          <a:spcPts val="5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5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Калитка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spcAft>
                          <a:spcPts val="0"/>
                        </a:spcAft>
                      </a:pPr>
                      <a:r>
                        <a:rPr lang="en-US" sz="105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распашная КР.200.100.F3D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ru-RU" sz="1050" spc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050" spc="-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en-US" sz="105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en-US" sz="105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0162">
                <a:tc>
                  <a:txBody>
                    <a:bodyPr/>
                    <a:lstStyle/>
                    <a:p>
                      <a:pPr marL="6350" marR="13335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spc="-25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spc="-10">
                          <a:effectLst/>
                        </a:rPr>
                        <a:t>Итого</a:t>
                      </a:r>
                      <a:endParaRPr lang="ru-RU" sz="105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8064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1 197 </a:t>
                      </a:r>
                      <a:r>
                        <a:rPr lang="en-US" sz="1050" spc="-25" dirty="0">
                          <a:effectLst/>
                        </a:rPr>
                        <a:t>175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21999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БЮДЖЕТ ПРОЕКТА</a:t>
            </a:r>
            <a:endParaRPr lang="ru-RU" dirty="0"/>
          </a:p>
        </p:txBody>
      </p:sp>
      <p:pic>
        <p:nvPicPr>
          <p:cNvPr id="9" name="Image 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59654"/>
            <a:ext cx="1009650" cy="52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1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7329"/>
            <a:ext cx="504825" cy="72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51900"/>
            <a:ext cx="4953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00" y="2742450"/>
            <a:ext cx="174307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9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74" y="3304425"/>
            <a:ext cx="115252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20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89" y="3923550"/>
            <a:ext cx="781050" cy="65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21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13" y="4580218"/>
            <a:ext cx="961801" cy="51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22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13" y="5095127"/>
            <a:ext cx="961801" cy="53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23"/>
          <p:cNvPicPr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74" y="5634096"/>
            <a:ext cx="1066800" cy="61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 24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06" y="6247605"/>
            <a:ext cx="998568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Технические характеристики:</a:t>
            </a:r>
          </a:p>
          <a:p>
            <a:r>
              <a:rPr lang="ru-RU" dirty="0"/>
              <a:t>   </a:t>
            </a:r>
            <a:r>
              <a:rPr lang="ru-RU" dirty="0">
                <a:solidFill>
                  <a:schemeClr val="tx2"/>
                </a:solidFill>
              </a:rPr>
              <a:t>- Размеры волейбольной площадки: 18 м х 9 м.</a:t>
            </a:r>
          </a:p>
          <a:p>
            <a:r>
              <a:rPr lang="ru-RU" dirty="0">
                <a:solidFill>
                  <a:schemeClr val="tx2"/>
                </a:solidFill>
              </a:rPr>
              <a:t>   - Размеры баскетбольной площадки: 28 м х 15 м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  <a:p>
            <a:r>
              <a:rPr lang="ru-RU" dirty="0" smtClean="0">
                <a:solidFill>
                  <a:schemeClr val="tx2"/>
                </a:solidFill>
              </a:rPr>
              <a:t>Для </a:t>
            </a:r>
            <a:r>
              <a:rPr lang="ru-RU" dirty="0">
                <a:solidFill>
                  <a:schemeClr val="tx2"/>
                </a:solidFill>
              </a:rPr>
              <a:t>реализации проекта </a:t>
            </a:r>
            <a:r>
              <a:rPr lang="ru-RU" dirty="0" smtClean="0">
                <a:solidFill>
                  <a:schemeClr val="tx2"/>
                </a:solidFill>
              </a:rPr>
              <a:t>потребуется:</a:t>
            </a:r>
            <a:r>
              <a:rPr lang="en-US" dirty="0">
                <a:solidFill>
                  <a:srgbClr val="FF0000"/>
                </a:solidFill>
              </a:rPr>
              <a:t>1 197 </a:t>
            </a:r>
            <a:r>
              <a:rPr lang="en-US" spc="-25" dirty="0" smtClean="0">
                <a:solidFill>
                  <a:srgbClr val="FF0000"/>
                </a:solidFill>
              </a:rPr>
              <a:t>175</a:t>
            </a:r>
            <a:r>
              <a:rPr lang="ru-RU" spc="-25" dirty="0" smtClean="0">
                <a:solidFill>
                  <a:srgbClr val="FF0000"/>
                </a:solidFill>
              </a:rPr>
              <a:t> руб</a:t>
            </a:r>
            <a:r>
              <a:rPr lang="ru-RU" spc="-25" dirty="0" smtClean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Мы планируем привлечь финансирование через спонсоров, гранты и участие в конкурсах на развитие спорта.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Создание волейбольного и баскетбольного корта — это шаг к улучшению спортивной инфраструктуры нашего колледжа, который значительно повысит качество жизни </a:t>
            </a:r>
            <a:r>
              <a:rPr lang="ru-RU" dirty="0" smtClean="0">
                <a:solidFill>
                  <a:schemeClr val="tx2"/>
                </a:solidFill>
              </a:rPr>
              <a:t>студентов и жителей города Ровеньки. </a:t>
            </a:r>
            <a:r>
              <a:rPr lang="ru-RU" dirty="0">
                <a:solidFill>
                  <a:schemeClr val="tx2"/>
                </a:solidFill>
              </a:rPr>
              <a:t>Мы уверены, что этот проект станет не только местом для занятий спортом, но и площадкой для общения, дружбы и формирования здорового образа жизни.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Благодарю за внимание и надеюсь на вашу поддержку в реализации этого важного проекта!</a:t>
            </a:r>
          </a:p>
        </p:txBody>
      </p:sp>
    </p:spTree>
    <p:extLst>
      <p:ext uri="{BB962C8B-B14F-4D97-AF65-F5344CB8AC3E}">
        <p14:creationId xmlns:p14="http://schemas.microsoft.com/office/powerpoint/2010/main" val="40588495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809</Words>
  <Application>Microsoft Office PowerPoint</Application>
  <PresentationFormat>Экран (4:3)</PresentationFormat>
  <Paragraphs>187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BogatovDS</dc:creator>
  <cp:lastModifiedBy>user</cp:lastModifiedBy>
  <cp:revision>110</cp:revision>
  <dcterms:created xsi:type="dcterms:W3CDTF">2015-11-05T12:29:46Z</dcterms:created>
  <dcterms:modified xsi:type="dcterms:W3CDTF">2024-10-24T05:21:49Z</dcterms:modified>
</cp:coreProperties>
</file>