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40FE-A9A5-4E99-A4F6-4EED1B756F3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8DCB-0290-4376-A196-0CCE9E0B9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8DCB-0290-4376-A196-0CCE9E0B98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8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8DCB-0290-4376-A196-0CCE9E0B98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FECEF1-C732-4929-89B0-7928B93BFEF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8F0DB-9A6B-4A09-94F6-953318F263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5454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Решение текстовых задач алгебраическим способом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5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1. Лыжник проехал 18 км с определенной скоростью, а оставшееся 6 км со скоростью на 6 км/ч меньше первоначальной. Найдите скорость Лыжника на втором участке пути, если на весь путь он затратил 1,5 ч.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092224"/>
                  </p:ext>
                </p:extLst>
              </p:nvPr>
            </p:nvGraphicFramePr>
            <p:xfrm>
              <a:off x="395536" y="1628800"/>
              <a:ext cx="7839394" cy="2312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7715"/>
                    <a:gridCol w="1567715"/>
                    <a:gridCol w="1567715"/>
                    <a:gridCol w="1567715"/>
                    <a:gridCol w="1568534"/>
                  </a:tblGrid>
                  <a:tr h="4557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</a:t>
                          </a:r>
                          <a:r>
                            <a:rPr lang="ru-RU" sz="2400" dirty="0">
                              <a:effectLst/>
                            </a:rPr>
                            <a:t>, км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V</a:t>
                          </a:r>
                          <a:r>
                            <a:rPr lang="ru-RU" sz="2400" dirty="0">
                              <a:effectLst/>
                            </a:rPr>
                            <a:t>, км/ч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</a:t>
                          </a:r>
                          <a:r>
                            <a:rPr lang="ru-RU" sz="2400">
                              <a:effectLst/>
                            </a:rPr>
                            <a:t>, ч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9112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18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всего времени затрачено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effectLst/>
                                  <a:latin typeface="Cambria Math"/>
                                </a:rPr>
                                <m:t>1, 5= </m:t>
                              </m:r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146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2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х-6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х−3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092224"/>
                  </p:ext>
                </p:extLst>
              </p:nvPr>
            </p:nvGraphicFramePr>
            <p:xfrm>
              <a:off x="395536" y="1628800"/>
              <a:ext cx="7839394" cy="23231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7715"/>
                    <a:gridCol w="1567715"/>
                    <a:gridCol w="1567715"/>
                    <a:gridCol w="1567715"/>
                    <a:gridCol w="1568534"/>
                  </a:tblGrid>
                  <a:tr h="4557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</a:t>
                          </a:r>
                          <a:r>
                            <a:rPr lang="ru-RU" sz="2400" dirty="0">
                              <a:effectLst/>
                            </a:rPr>
                            <a:t>, км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V</a:t>
                          </a:r>
                          <a:r>
                            <a:rPr lang="ru-RU" sz="2400" dirty="0">
                              <a:effectLst/>
                            </a:rPr>
                            <a:t>, км/ч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</a:t>
                          </a:r>
                          <a:r>
                            <a:rPr lang="ru-RU" sz="2400">
                              <a:effectLst/>
                            </a:rPr>
                            <a:t>, ч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9112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18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778" t="-58389" r="-100000" b="-10939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778" t="-28431" b="-1961"/>
                          </a:stretch>
                        </a:blipFill>
                      </a:tcPr>
                    </a:tc>
                  </a:tr>
                  <a:tr h="9561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2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х-6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778" t="-150318" r="-100000" b="-38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51720" y="4293096"/>
                <a:ext cx="4572000" cy="1155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dirty="0"/>
                  <a:t>Составим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х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х−6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93096"/>
                <a:ext cx="4572000" cy="1155509"/>
              </a:xfrm>
              <a:prstGeom prst="rect">
                <a:avLst/>
              </a:prstGeom>
              <a:blipFill rotWithShape="1">
                <a:blip r:embed="rId4"/>
                <a:stretch>
                  <a:fillRect l="-2133"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8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555608"/>
            <a:ext cx="5076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Катание на лыжах способствует укреплению опорно-двигательного аппарата, помогает выработать такие физические качества, как быстрота, ловкость, выносливость, укрепляет дыхательную, сердечно-сосудистую и мышечную систему. Кроме того, занятия любым видом спорта формируют характер, учат дисциплине и стремлению к достижению цели.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2188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5" y="3472377"/>
            <a:ext cx="3108141" cy="26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3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Велосипедист </a:t>
            </a:r>
            <a:r>
              <a:rPr lang="ru-RU" dirty="0"/>
              <a:t>ехал с постоянной скоростью 16 км от города до турбазы. Возвращаясь обратно, он снизил скорость на 4 км/ч. На весь путь туда и обратно </a:t>
            </a:r>
            <a:r>
              <a:rPr lang="ru-RU" dirty="0" smtClean="0"/>
              <a:t>велосипедист </a:t>
            </a:r>
            <a:r>
              <a:rPr lang="ru-RU" dirty="0"/>
              <a:t>затратил </a:t>
            </a:r>
            <a:r>
              <a:rPr lang="ru-RU" dirty="0" smtClean="0"/>
              <a:t>2 </a:t>
            </a:r>
            <a:r>
              <a:rPr lang="ru-RU" dirty="0"/>
              <a:t>ч 20 мин. Найдите скорость, с которой велосипедист ехал от турбазы до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63494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760640" cy="43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034800"/>
                  </p:ext>
                </p:extLst>
              </p:nvPr>
            </p:nvGraphicFramePr>
            <p:xfrm>
              <a:off x="251518" y="404664"/>
              <a:ext cx="8784978" cy="16629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6812"/>
                    <a:gridCol w="1756812"/>
                    <a:gridCol w="1756812"/>
                    <a:gridCol w="1642334"/>
                    <a:gridCol w="1872208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</a:t>
                          </a:r>
                          <a:r>
                            <a:rPr lang="ru-RU" sz="2000">
                              <a:effectLst/>
                            </a:rPr>
                            <a:t>, км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</a:t>
                          </a:r>
                          <a:r>
                            <a:rPr lang="ru-RU" sz="2000">
                              <a:effectLst/>
                            </a:rPr>
                            <a:t>, км/ч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</a:t>
                          </a:r>
                          <a:r>
                            <a:rPr lang="ru-RU" sz="2000">
                              <a:effectLst/>
                            </a:rPr>
                            <a:t>, ч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Г  - Т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х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всего времени затрачено </a:t>
                          </a:r>
                          <a14:m>
                            <m:oMath xmlns:m="http://schemas.openxmlformats.org/officeDocument/2006/math"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2ч. 20 мин=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Т – Г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х-4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х−4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034800"/>
                  </p:ext>
                </p:extLst>
              </p:nvPr>
            </p:nvGraphicFramePr>
            <p:xfrm>
              <a:off x="251518" y="404664"/>
              <a:ext cx="8784978" cy="16629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6812"/>
                    <a:gridCol w="1756812"/>
                    <a:gridCol w="1756812"/>
                    <a:gridCol w="1642334"/>
                    <a:gridCol w="1872208"/>
                  </a:tblGrid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</a:t>
                          </a:r>
                          <a:r>
                            <a:rPr lang="ru-RU" sz="2000">
                              <a:effectLst/>
                            </a:rPr>
                            <a:t>, км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</a:t>
                          </a:r>
                          <a:r>
                            <a:rPr lang="ru-RU" sz="2000">
                              <a:effectLst/>
                            </a:rPr>
                            <a:t>, км/ч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</a:t>
                          </a:r>
                          <a:r>
                            <a:rPr lang="ru-RU" sz="2000">
                              <a:effectLst/>
                            </a:rPr>
                            <a:t>, ч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562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Г  - Т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х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21561" t="-63551" r="-114498" b="-10186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69381" t="-31628" r="-326" b="-465"/>
                          </a:stretch>
                        </a:blipFill>
                      </a:tcPr>
                    </a:tc>
                  </a:tr>
                  <a:tr h="6562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Т – Г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х-4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21561" t="-162037" r="-114498" b="-9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930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Велосипедист </a:t>
            </a:r>
            <a:r>
              <a:rPr lang="ru-RU" dirty="0"/>
              <a:t>ехал с постоянной скоростью 16 км от города до турбазы. Возвращаясь обратно, он снизил скорость на 4 км/ч. На весь путь туда и обратно </a:t>
            </a:r>
            <a:r>
              <a:rPr lang="ru-RU" dirty="0" smtClean="0"/>
              <a:t>велосипедист </a:t>
            </a:r>
            <a:r>
              <a:rPr lang="ru-RU" dirty="0"/>
              <a:t>затратил </a:t>
            </a:r>
            <a:r>
              <a:rPr lang="ru-RU" dirty="0" smtClean="0"/>
              <a:t>2 </a:t>
            </a:r>
            <a:r>
              <a:rPr lang="ru-RU" dirty="0"/>
              <a:t>ч 20 мин. Найдите скорость, с которой велосипедист ехал от турбазы до города.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760640" cy="49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8" y="1904674"/>
            <a:ext cx="2072630" cy="7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8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56579" cy="22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856579" cy="216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77378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Велосипед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отлично тренирует вестибулярный аппарат и координацию движений, позволяет сочетать нагрузки разной степени сложности, но исключает давление массы всего тела на ноги, в результате значительно снижается риск развития проблем с суставами и сосудами, поэтому такой вид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спорта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часто рекомендуют тем, у кого есть заболевания опорно-двигательного аппарата или варикозное расширение вен.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61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3.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Первый пешеход прошел 6 км, а второй пешеход 5 км. Скорость первого пешехода на 1 км/ ч меньше, чем скорость второго. Найдите скорость первого пешехода, если известно, что он был в пути на 30 мин дольше второго.</a:t>
            </a:r>
            <a:endParaRPr lang="ru-RU" b="1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91301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5377998" cy="390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364022"/>
                  </p:ext>
                </p:extLst>
              </p:nvPr>
            </p:nvGraphicFramePr>
            <p:xfrm>
              <a:off x="665668" y="332656"/>
              <a:ext cx="8082795" cy="2264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6390"/>
                    <a:gridCol w="1616390"/>
                    <a:gridCol w="1616390"/>
                    <a:gridCol w="1616390"/>
                    <a:gridCol w="161723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 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S</a:t>
                          </a:r>
                          <a:r>
                            <a:rPr lang="ru-RU" sz="2200">
                              <a:effectLst/>
                            </a:rPr>
                            <a:t>, км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V</a:t>
                          </a:r>
                          <a:r>
                            <a:rPr lang="ru-RU" sz="2200">
                              <a:effectLst/>
                            </a:rPr>
                            <a:t>, км/ч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t</a:t>
                          </a:r>
                          <a:r>
                            <a:rPr lang="ru-RU" sz="2200">
                              <a:effectLst/>
                            </a:rPr>
                            <a:t>, 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1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5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первый дольше второго на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200">
                                    <a:effectLst/>
                                    <a:latin typeface="Cambria Math"/>
                                  </a:rPr>
                                  <m:t>30 мин= </m:t>
                                </m:r>
                                <m:f>
                                  <m:fPr>
                                    <m:ctrlPr>
                                      <a:rPr lang="ru-RU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2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5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 + 1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х+1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364022"/>
                  </p:ext>
                </p:extLst>
              </p:nvPr>
            </p:nvGraphicFramePr>
            <p:xfrm>
              <a:off x="665668" y="332656"/>
              <a:ext cx="8082795" cy="2264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6390"/>
                    <a:gridCol w="1616390"/>
                    <a:gridCol w="1616390"/>
                    <a:gridCol w="1616390"/>
                    <a:gridCol w="1617235"/>
                  </a:tblGrid>
                  <a:tr h="385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 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S</a:t>
                          </a:r>
                          <a:r>
                            <a:rPr lang="ru-RU" sz="2200">
                              <a:effectLst/>
                            </a:rPr>
                            <a:t>, км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V</a:t>
                          </a:r>
                          <a:r>
                            <a:rPr lang="ru-RU" sz="2200">
                              <a:effectLst/>
                            </a:rPr>
                            <a:t>, км/ч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t</a:t>
                          </a:r>
                          <a:r>
                            <a:rPr lang="ru-RU" sz="2200">
                              <a:effectLst/>
                            </a:rPr>
                            <a:t>, 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218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1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5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377" t="-63559" r="-100377" b="-16186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377" t="-24351" r="-377" b="-325"/>
                          </a:stretch>
                        </a:blipFill>
                      </a:tcPr>
                    </a:tc>
                  </a:tr>
                  <a:tr h="11567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2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5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 + 1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377" t="-101579" r="-100377" b="-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824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5377998" cy="390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9567439"/>
                  </p:ext>
                </p:extLst>
              </p:nvPr>
            </p:nvGraphicFramePr>
            <p:xfrm>
              <a:off x="665668" y="332656"/>
              <a:ext cx="8082795" cy="2264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6390"/>
                    <a:gridCol w="1616390"/>
                    <a:gridCol w="1616390"/>
                    <a:gridCol w="1616390"/>
                    <a:gridCol w="161723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 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S</a:t>
                          </a:r>
                          <a:r>
                            <a:rPr lang="ru-RU" sz="2200">
                              <a:effectLst/>
                            </a:rPr>
                            <a:t>, км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V</a:t>
                          </a:r>
                          <a:r>
                            <a:rPr lang="ru-RU" sz="2200">
                              <a:effectLst/>
                            </a:rPr>
                            <a:t>, км/ч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t</a:t>
                          </a:r>
                          <a:r>
                            <a:rPr lang="ru-RU" sz="2200">
                              <a:effectLst/>
                            </a:rPr>
                            <a:t>, 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1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5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первый дольше второго на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200">
                                    <a:effectLst/>
                                    <a:latin typeface="Cambria Math"/>
                                  </a:rPr>
                                  <m:t>30 мин= </m:t>
                                </m:r>
                                <m:f>
                                  <m:fPr>
                                    <m:ctrlPr>
                                      <a:rPr lang="ru-RU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2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5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 + 1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200">
                                        <a:effectLst/>
                                        <a:latin typeface="Cambria Math"/>
                                      </a:rPr>
                                      <m:t>х+1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9567439"/>
                  </p:ext>
                </p:extLst>
              </p:nvPr>
            </p:nvGraphicFramePr>
            <p:xfrm>
              <a:off x="665668" y="332656"/>
              <a:ext cx="8082795" cy="2264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6390"/>
                    <a:gridCol w="1616390"/>
                    <a:gridCol w="1616390"/>
                    <a:gridCol w="1616390"/>
                    <a:gridCol w="1617235"/>
                  </a:tblGrid>
                  <a:tr h="385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 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S</a:t>
                          </a:r>
                          <a:r>
                            <a:rPr lang="ru-RU" sz="2200">
                              <a:effectLst/>
                            </a:rPr>
                            <a:t>, км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V</a:t>
                          </a:r>
                          <a:r>
                            <a:rPr lang="ru-RU" sz="2200">
                              <a:effectLst/>
                            </a:rPr>
                            <a:t>, км/ч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</a:rPr>
                            <a:t>t</a:t>
                          </a:r>
                          <a:r>
                            <a:rPr lang="ru-RU" sz="2200">
                              <a:effectLst/>
                            </a:rPr>
                            <a:t>, ч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218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1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 dirty="0">
                              <a:effectLst/>
                            </a:rPr>
                            <a:t>5</a:t>
                          </a:r>
                          <a:endParaRPr lang="ru-RU" sz="2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377" t="-63559" r="-100377" b="-16186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377" t="-24351" r="-377" b="-325"/>
                          </a:stretch>
                        </a:blipFill>
                      </a:tcPr>
                    </a:tc>
                  </a:tr>
                  <a:tr h="11567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2 пешеход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5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200">
                              <a:effectLst/>
                            </a:rPr>
                            <a:t>х + 1</a:t>
                          </a:r>
                          <a:endParaRPr lang="ru-RU" sz="2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377" t="-101579" r="-100377" b="-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268519" cy="6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71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97475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95449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4010" y="26064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Главная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польза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прогулок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на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свежем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воздухе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заключается в положительном влиянии на здоровье в целом. Физическая активность в сочетании с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прогулкой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на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природе способствует укреплению иммунитета, причем даже в периоды холодов. Ежедневные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прогулки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YS Text"/>
              </a:rPr>
              <a:t> улучшают работу сердца и сосудов, снижают артериальное давление, ускоряется обмен веществ, улучшается сон.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59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1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95325"/>
            <a:ext cx="72390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21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719138"/>
            <a:ext cx="56673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4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57195" cy="234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495" y="270892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Александра Вячеславовна Трусова (род. 23 июня 2004, Рязань, Россия) — российская фигуристка, выступающая в одиночном катании.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Серебряный призёр XXIV зимних Олимпийских игр (2022). Бронзовый призёр чемпионата мира (2021). Двукратный бронзовый призёр чемпионата Европы (2020, 2022). Бронзовый призёр финала Гран-при (2019). Чемпионка России (2022), серебряный призёр чемпионата России (2019) и двукратный бронзовый призёр чемпионата России (2020, 2021). Вторая в истории двукратная чемпионка мира среди юниоров (2018, 2019). Победитель (2017) и серебряный призёр (2018) финалов юниорского Гран-при.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Мастер спорта России международного класса (2019), Мастер спорта России (2020), Заслуженный мастер спорта России (2022). Обладатель медали ордена «За заслуги перед Отечеством» I степени (2022).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79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812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7613"/>
            <a:ext cx="6120680" cy="59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9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8964" y="4293096"/>
            <a:ext cx="2160240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4 – «5»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3 – «4»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2 – «3»</a:t>
            </a:r>
            <a:endParaRPr lang="ru-RU" sz="3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1214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12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4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1. Лыжник проехал 18 км с определенной скоростью, а оставшееся 6 км со скоростью на 6 км/ч меньше первоначальной. Найдите скорость Лыжника на втором участке пути, если на весь путь он затратил 1,5 ч.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153966"/>
                  </p:ext>
                </p:extLst>
              </p:nvPr>
            </p:nvGraphicFramePr>
            <p:xfrm>
              <a:off x="395536" y="1628800"/>
              <a:ext cx="7839394" cy="2312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7715"/>
                    <a:gridCol w="1567715"/>
                    <a:gridCol w="1567715"/>
                    <a:gridCol w="1567715"/>
                    <a:gridCol w="1568534"/>
                  </a:tblGrid>
                  <a:tr h="4557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</a:t>
                          </a:r>
                          <a:r>
                            <a:rPr lang="ru-RU" sz="2400" dirty="0">
                              <a:effectLst/>
                            </a:rPr>
                            <a:t>, км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V</a:t>
                          </a:r>
                          <a:r>
                            <a:rPr lang="ru-RU" sz="2400" dirty="0">
                              <a:effectLst/>
                            </a:rPr>
                            <a:t>, км/ч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</a:t>
                          </a:r>
                          <a:r>
                            <a:rPr lang="ru-RU" sz="2400">
                              <a:effectLst/>
                            </a:rPr>
                            <a:t>, ч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9112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18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всего времени затрачено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effectLst/>
                                  <a:latin typeface="Cambria Math"/>
                                </a:rPr>
                                <m:t>1, 5= </m:t>
                              </m:r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146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2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х-6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х−</m:t>
                                    </m:r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153966"/>
                  </p:ext>
                </p:extLst>
              </p:nvPr>
            </p:nvGraphicFramePr>
            <p:xfrm>
              <a:off x="395536" y="1628800"/>
              <a:ext cx="7839394" cy="2312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7715"/>
                    <a:gridCol w="1567715"/>
                    <a:gridCol w="1567715"/>
                    <a:gridCol w="1567715"/>
                    <a:gridCol w="1568534"/>
                  </a:tblGrid>
                  <a:tr h="4557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</a:t>
                          </a:r>
                          <a:r>
                            <a:rPr lang="ru-RU" sz="2400" dirty="0">
                              <a:effectLst/>
                            </a:rPr>
                            <a:t>, км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V</a:t>
                          </a:r>
                          <a:r>
                            <a:rPr lang="ru-RU" sz="2400" dirty="0">
                              <a:effectLst/>
                            </a:rPr>
                            <a:t>, км/ч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</a:t>
                          </a:r>
                          <a:r>
                            <a:rPr lang="ru-RU" sz="2400">
                              <a:effectLst/>
                            </a:rPr>
                            <a:t>, ч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9112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18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778" t="-58000" r="-100000" b="-108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778" t="-28525" b="-2295"/>
                          </a:stretch>
                        </a:blipFill>
                      </a:tcPr>
                    </a:tc>
                  </a:tr>
                  <a:tr h="9454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2 часть дороги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х-6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778" t="-152903" r="-100000" b="-45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55738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665</Words>
  <Application>Microsoft Office PowerPoint</Application>
  <PresentationFormat>Экран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10</cp:revision>
  <dcterms:created xsi:type="dcterms:W3CDTF">2023-10-22T17:48:43Z</dcterms:created>
  <dcterms:modified xsi:type="dcterms:W3CDTF">2025-02-03T18:44:51Z</dcterms:modified>
</cp:coreProperties>
</file>