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24744" y="1988840"/>
            <a:ext cx="6622504" cy="1159769"/>
          </a:xfrm>
        </p:spPr>
        <p:txBody>
          <a:bodyPr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индивидуальный проект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 Материалам и изделиям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5596" y="3284984"/>
            <a:ext cx="6400800" cy="1219200"/>
          </a:xfrm>
        </p:spPr>
        <p:txBody>
          <a:bodyPr>
            <a:normAutofit/>
          </a:bodyPr>
          <a:lstStyle/>
          <a:p>
            <a:r>
              <a:rPr lang="ru-RU" sz="3600" b="1" i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Тема: Кристаллическое строение металлов</a:t>
            </a:r>
            <a:endParaRPr lang="ru-RU" sz="3600" b="1" i="1" u="sng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88640"/>
            <a:ext cx="77048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МИНИСТЕРСТВО ОБРАЗОВАНИЯ И НАУКИ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ДОНЕЦКОЙ НАРОДНОЙ РЕСПУБЛИКИ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ГОСУДАРСТВЕННОЕ ПРОФЕССИОНАЛЬНОЕ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ОБРАЗОВАТЕЛЬНОЕ УЧРЕЖДЕНИЕ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«ГОРЛОВСКИЙ КОЛЛЕДЖ ГОРОДСКОГО ХОЗЯЙСТВА»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4427984" y="4725144"/>
            <a:ext cx="4168552" cy="1584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ru-RU" sz="2800" b="1" i="1" u="sng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Гулидова</a:t>
            </a:r>
            <a:r>
              <a:rPr lang="ru-RU" sz="2800" b="1" i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Г.Ю.</a:t>
            </a:r>
            <a:endParaRPr lang="ru-RU" sz="2800" b="1" i="1" u="sng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651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Гранецентрированная решетка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Параметры: 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a=b=c </a:t>
            </a:r>
          </a:p>
          <a:p>
            <a:r>
              <a:rPr lang="el-GR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α=β=γ=90° </a:t>
            </a:r>
          </a:p>
          <a:p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Z=14 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Ni, Cu, </a:t>
            </a:r>
            <a:r>
              <a:rPr lang="el-GR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γ-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Fe, Au, Ag,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l,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Pb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060848"/>
            <a:ext cx="3962400" cy="384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8280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Дефекты в кристаллах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3538736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Однако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 рассмотренные типы ячеек могут иметь и естественные недостатки, или так называемые дефекты. Это может быть связано с разными причинами: посторонними атомами и примесями в металлах, внешними воздействиями и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прочим.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204864"/>
            <a:ext cx="4848437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68549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Дефекты в кристаллах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3250704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Дефекты следующие: 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Точечные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Они бывают трех основных видов: вакансии, примеси или дислоцированные атомы. Приводят к ухудшению магнитных свойств металла, электро- и теплопроводности его. 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Линейные, или дислокационные. Выделяют краевые и винтовые. Ухудшают прочность и качество материала. 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Поверхностные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дефекты. Влияют на внешний вид и структуру металлов. </a:t>
            </a:r>
          </a:p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1" y="1556792"/>
            <a:ext cx="3312368" cy="2429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159" y="3986668"/>
            <a:ext cx="4038179" cy="2499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34411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2060848"/>
            <a:ext cx="79928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В настоящее время разработаны методики устранения дефектов и получения чистых кристаллов. Однако совсем искоренить их не удается, идеальной кристаллической решетки не существует. </a:t>
            </a:r>
          </a:p>
        </p:txBody>
      </p:sp>
    </p:spTree>
    <p:extLst>
      <p:ext uri="{BB962C8B-B14F-4D97-AF65-F5344CB8AC3E}">
        <p14:creationId xmlns:p14="http://schemas.microsoft.com/office/powerpoint/2010/main" val="25760728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Литература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Моряков О.С. Материаловедение (по техническим  специальностям) – М.: ОИЦ «Академия», 2015.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Черепахин А.А. Материаловедение – М.: ООО «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КноРус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», 2013.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Кушнир В.С., Верещака А.С.,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Схиртладзе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А.Г., Негров Д.А.,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Бургонова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О.Ю. Материаловедение – учебник для студентов вузов – Омск, Из-во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ОмГТУ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2008.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635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Общее понятие о металлах</a:t>
            </a:r>
            <a:endParaRPr lang="ru-RU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132856"/>
            <a:ext cx="41148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15752" y="1772816"/>
            <a:ext cx="386821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      С </a:t>
            </a:r>
            <a:r>
              <a:rPr lang="ru-RU" sz="2000" dirty="0"/>
              <a:t>точки зрения химии, к данным атомам принято относить те, что имеют: </a:t>
            </a:r>
          </a:p>
          <a:p>
            <a:pPr algn="just"/>
            <a:r>
              <a:rPr lang="ru-RU" sz="2000" dirty="0"/>
              <a:t>•малое число электронов на внешнем уровне; </a:t>
            </a:r>
          </a:p>
          <a:p>
            <a:pPr algn="just"/>
            <a:r>
              <a:rPr lang="ru-RU" sz="2000" dirty="0"/>
              <a:t>•проявляют сильные восстановительные свойства; </a:t>
            </a:r>
          </a:p>
          <a:p>
            <a:pPr algn="just"/>
            <a:r>
              <a:rPr lang="ru-RU" sz="2000" dirty="0"/>
              <a:t>•имеют большой атомный радиус; </a:t>
            </a:r>
          </a:p>
          <a:p>
            <a:pPr algn="just"/>
            <a:r>
              <a:rPr lang="ru-RU" sz="2000" dirty="0"/>
              <a:t>• как простые вещества обладают рядом специфических физических свойств. </a:t>
            </a:r>
          </a:p>
        </p:txBody>
      </p:sp>
    </p:spTree>
    <p:extLst>
      <p:ext uri="{BB962C8B-B14F-4D97-AF65-F5344CB8AC3E}">
        <p14:creationId xmlns:p14="http://schemas.microsoft.com/office/powerpoint/2010/main" val="1283235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Общее понятие о металлах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420888"/>
            <a:ext cx="4280723" cy="2779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12168" y="1772816"/>
            <a:ext cx="345638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    В </a:t>
            </a:r>
            <a:r>
              <a:rPr lang="ru-RU" sz="2000" dirty="0"/>
              <a:t>периодической системе для металлов отводится большая часть всей таблицы. Самыми распространенными являются: </a:t>
            </a:r>
          </a:p>
          <a:p>
            <a:pPr algn="just"/>
            <a:r>
              <a:rPr lang="ru-RU" sz="2000" dirty="0"/>
              <a:t>•кальций; </a:t>
            </a:r>
          </a:p>
          <a:p>
            <a:pPr algn="just"/>
            <a:r>
              <a:rPr lang="ru-RU" sz="2000" dirty="0"/>
              <a:t>•натрий; </a:t>
            </a:r>
          </a:p>
          <a:p>
            <a:pPr algn="just"/>
            <a:r>
              <a:rPr lang="ru-RU" sz="2000" dirty="0"/>
              <a:t>•титан; </a:t>
            </a:r>
          </a:p>
          <a:p>
            <a:pPr algn="just"/>
            <a:r>
              <a:rPr lang="ru-RU" sz="2000" dirty="0"/>
              <a:t>•железо; </a:t>
            </a:r>
          </a:p>
          <a:p>
            <a:pPr algn="just"/>
            <a:r>
              <a:rPr lang="ru-RU" sz="2000" dirty="0"/>
              <a:t>•магний; </a:t>
            </a:r>
          </a:p>
          <a:p>
            <a:pPr algn="just"/>
            <a:r>
              <a:rPr lang="ru-RU" sz="2000" dirty="0"/>
              <a:t>•алюминий; </a:t>
            </a:r>
          </a:p>
          <a:p>
            <a:pPr algn="just"/>
            <a:r>
              <a:rPr lang="ru-RU" sz="2000" dirty="0"/>
              <a:t>•калий. </a:t>
            </a:r>
          </a:p>
        </p:txBody>
      </p:sp>
    </p:spTree>
    <p:extLst>
      <p:ext uri="{BB962C8B-B14F-4D97-AF65-F5344CB8AC3E}">
        <p14:creationId xmlns:p14="http://schemas.microsoft.com/office/powerpoint/2010/main" val="3643487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Типы кристаллических решеток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2962672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Четырнадцать вариантов строения решетки принято объединять в три основных типа: </a:t>
            </a:r>
          </a:p>
          <a:p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Объемно-центрированная 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кубическая 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Гексагональная 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плотноупакованная 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Гранецентрированная 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кубическая 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289270"/>
            <a:ext cx="4996086" cy="2966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7469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496944" cy="1988840"/>
          </a:xfrm>
        </p:spPr>
        <p:txBody>
          <a:bodyPr/>
          <a:lstStyle/>
          <a:p>
            <a:r>
              <a:rPr lang="ru-RU" dirty="0" smtClean="0"/>
              <a:t>Объёмно- центрированная решетка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   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Строение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кристаллической решетки металлов данного типа представляет собой следующую структуру. Это куб, в узлах которого находится восемь атомов. Еще один располагается в центре свободного внутреннего пространства ячейки, что и объясняет название "объемно-центрированная". Это один из вариантов наиболее простого строения элементарной ячейки, а значит, и всей решетки в целом. Такой тип имеют следующие металлы: </a:t>
            </a:r>
          </a:p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•молибден; </a:t>
            </a:r>
          </a:p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•ванадий; </a:t>
            </a:r>
          </a:p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•хром; </a:t>
            </a:r>
          </a:p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•марганец; </a:t>
            </a:r>
          </a:p>
          <a:p>
            <a:r>
              <a:rPr lang="el-G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•α-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железо; </a:t>
            </a:r>
          </a:p>
          <a:p>
            <a:r>
              <a:rPr lang="el-G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•β-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железо и другие.</a:t>
            </a:r>
            <a:r>
              <a:rPr lang="ru-RU" dirty="0"/>
              <a:t>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861048"/>
            <a:ext cx="4623190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9488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348880"/>
          </a:xfrm>
        </p:spPr>
        <p:txBody>
          <a:bodyPr/>
          <a:lstStyle/>
          <a:p>
            <a:r>
              <a:rPr lang="ru-RU" dirty="0"/>
              <a:t>Объёмно- центрированная решетка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564904"/>
            <a:ext cx="8229600" cy="38164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Параметры: </a:t>
            </a: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l-PL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a=b=c 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l-PL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α=β=γ=90</a:t>
            </a:r>
            <a:r>
              <a:rPr lang="pl-PL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° 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l-PL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Z=9 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l-PL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pl-PL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Mo, V, α-Fe, Nb, K, Na… 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348880"/>
            <a:ext cx="424815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8147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Гексагональная решетка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  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Кристаллическое 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строение металлов, обладающих данным типом решетки, следующее. В основе элементарной ячейки лежит шестигранная призма. В ее узлах располагается 12 атомов, еще два по основаниям и три атома свободно лежат внутри пространства в центре структуры. Всего семнадцать атомов. Подобную сложную конфигурацию имеют такие металлы, как: </a:t>
            </a:r>
          </a:p>
          <a:p>
            <a:r>
              <a:rPr lang="el-GR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•α-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титан; </a:t>
            </a:r>
          </a:p>
          <a:p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•магний; </a:t>
            </a:r>
          </a:p>
          <a:p>
            <a:r>
              <a:rPr lang="el-GR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•α-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кобальт; </a:t>
            </a:r>
          </a:p>
          <a:p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•цинк; </a:t>
            </a:r>
          </a:p>
          <a:p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•кадмий; </a:t>
            </a:r>
          </a:p>
          <a:p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•осмий. </a:t>
            </a:r>
          </a:p>
          <a:p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501008"/>
            <a:ext cx="4320480" cy="2723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8593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Гексагональная </a:t>
            </a:r>
            <a:r>
              <a:rPr lang="ru-RU" dirty="0" smtClean="0"/>
              <a:t>решетка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Параметры: 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a=b=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d≠c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l-GR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β=γ=90°; 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 = 14 (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Гекса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r>
              <a:rPr lang="el-GR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α=120°; 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Z=17 (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ГПУ) </a:t>
            </a:r>
          </a:p>
          <a:p>
            <a:r>
              <a:rPr lang="da-DK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Mg, Ti, Cd, Zn, Os, Со …</a:t>
            </a:r>
            <a:r>
              <a:rPr lang="da-DK" dirty="0"/>
              <a:t> 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772816"/>
            <a:ext cx="3465190" cy="4379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7850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Гранецентрированная решетка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  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Кристаллическое 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строение металлов, имеющих гранецентрированную кубическую решетку, представляет собой следующую структуру. Это куб, который включает в свой состав четырнадцать атомов. Восемь из них формируют узлы решетки, а еще шесть расположены по одному на каждой грани. Подобную структуру имеют: </a:t>
            </a:r>
          </a:p>
          <a:p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•алюминий; </a:t>
            </a:r>
          </a:p>
          <a:p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•никель; </a:t>
            </a:r>
          </a:p>
          <a:p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•свинец; </a:t>
            </a:r>
          </a:p>
          <a:p>
            <a:r>
              <a:rPr lang="el-GR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•γ-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железо; </a:t>
            </a:r>
          </a:p>
          <a:p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•медь; </a:t>
            </a:r>
          </a:p>
          <a:p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•серебро; </a:t>
            </a:r>
          </a:p>
          <a:p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•золото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861048"/>
            <a:ext cx="5508104" cy="2194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74391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33</TotalTime>
  <Words>642</Words>
  <Application>Microsoft Office PowerPoint</Application>
  <PresentationFormat>Экран (4:3)</PresentationFormat>
  <Paragraphs>86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Исполнительная</vt:lpstr>
      <vt:lpstr>индивидуальный проект по Материалам и изделиям</vt:lpstr>
      <vt:lpstr>Общее понятие о металлах</vt:lpstr>
      <vt:lpstr>Общее понятие о металлах</vt:lpstr>
      <vt:lpstr>Типы кристаллических решеток</vt:lpstr>
      <vt:lpstr>Объёмно- центрированная решетка</vt:lpstr>
      <vt:lpstr>Объёмно- центрированная решетка</vt:lpstr>
      <vt:lpstr>Гексагональная решетка</vt:lpstr>
      <vt:lpstr>Гексагональная решетка</vt:lpstr>
      <vt:lpstr>Гранецентрированная решетка</vt:lpstr>
      <vt:lpstr>Гранецентрированная решетка</vt:lpstr>
      <vt:lpstr>Дефекты в кристаллах</vt:lpstr>
      <vt:lpstr>Дефекты в кристаллах</vt:lpstr>
      <vt:lpstr>Вывод</vt:lpstr>
      <vt:lpstr>Литература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индивидуальный проект по Материалам и изделиям</dc:title>
  <dc:creator>user</dc:creator>
  <cp:lastModifiedBy>user</cp:lastModifiedBy>
  <cp:revision>7</cp:revision>
  <dcterms:created xsi:type="dcterms:W3CDTF">2025-02-07T09:42:10Z</dcterms:created>
  <dcterms:modified xsi:type="dcterms:W3CDTF">2025-02-07T11:13:46Z</dcterms:modified>
</cp:coreProperties>
</file>