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59" r:id="rId1"/>
  </p:sldMasterIdLst>
  <p:sldIdLst>
    <p:sldId id="272" r:id="rId2"/>
    <p:sldId id="257" r:id="rId3"/>
    <p:sldId id="258" r:id="rId4"/>
    <p:sldId id="273" r:id="rId5"/>
    <p:sldId id="260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-58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73AED-2AE3-40B7-AA29-70DB989C429C}" type="datetimeFigureOut">
              <a:rPr lang="ru-RU" smtClean="0"/>
              <a:pPr/>
              <a:t>16.02.2025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F70F9-6EBE-46E0-A5AC-FD7A1863B2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94008591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73AED-2AE3-40B7-AA29-70DB989C429C}" type="datetimeFigureOut">
              <a:rPr lang="ru-RU" smtClean="0"/>
              <a:pPr/>
              <a:t>16.02.2025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F70F9-6EBE-46E0-A5AC-FD7A1863B2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47374399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73AED-2AE3-40B7-AA29-70DB989C429C}" type="datetimeFigureOut">
              <a:rPr lang="ru-RU" smtClean="0"/>
              <a:pPr/>
              <a:t>16.02.2025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F70F9-6EBE-46E0-A5AC-FD7A1863B2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95160394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73AED-2AE3-40B7-AA29-70DB989C429C}" type="datetimeFigureOut">
              <a:rPr lang="ru-RU" smtClean="0"/>
              <a:pPr/>
              <a:t>16.02.2025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F70F9-6EBE-46E0-A5AC-FD7A1863B2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855665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73AED-2AE3-40B7-AA29-70DB989C429C}" type="datetimeFigureOut">
              <a:rPr lang="ru-RU" smtClean="0"/>
              <a:pPr/>
              <a:t>16.02.2025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F70F9-6EBE-46E0-A5AC-FD7A1863B2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0817971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73AED-2AE3-40B7-AA29-70DB989C429C}" type="datetimeFigureOut">
              <a:rPr lang="ru-RU" smtClean="0"/>
              <a:pPr/>
              <a:t>16.02.2025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F70F9-6EBE-46E0-A5AC-FD7A1863B2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213649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73AED-2AE3-40B7-AA29-70DB989C429C}" type="datetimeFigureOut">
              <a:rPr lang="ru-RU" smtClean="0"/>
              <a:pPr/>
              <a:t>16.02.2025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F70F9-6EBE-46E0-A5AC-FD7A1863B2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3878217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73AED-2AE3-40B7-AA29-70DB989C429C}" type="datetimeFigureOut">
              <a:rPr lang="ru-RU" smtClean="0"/>
              <a:pPr/>
              <a:t>16.02.2025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F70F9-6EBE-46E0-A5AC-FD7A1863B2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79295246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73AED-2AE3-40B7-AA29-70DB989C429C}" type="datetimeFigureOut">
              <a:rPr lang="ru-RU" smtClean="0"/>
              <a:pPr/>
              <a:t>16.02.2025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F70F9-6EBE-46E0-A5AC-FD7A1863B2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69683039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73AED-2AE3-40B7-AA29-70DB989C429C}" type="datetimeFigureOut">
              <a:rPr lang="ru-RU" smtClean="0"/>
              <a:pPr/>
              <a:t>16.02.2025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F70F9-6EBE-46E0-A5AC-FD7A1863B2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24128123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73AED-2AE3-40B7-AA29-70DB989C429C}" type="datetimeFigureOut">
              <a:rPr lang="ru-RU" smtClean="0"/>
              <a:pPr/>
              <a:t>16.02.2025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F70F9-6EBE-46E0-A5AC-FD7A1863B2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605532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73AED-2AE3-40B7-AA29-70DB989C429C}" type="datetimeFigureOut">
              <a:rPr lang="ru-RU" smtClean="0"/>
              <a:pPr/>
              <a:t>16.02.2025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AF70F9-6EBE-46E0-A5AC-FD7A1863B2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2798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0" r:id="rId1"/>
    <p:sldLayoutId id="2147484361" r:id="rId2"/>
    <p:sldLayoutId id="2147484362" r:id="rId3"/>
    <p:sldLayoutId id="2147484363" r:id="rId4"/>
    <p:sldLayoutId id="2147484364" r:id="rId5"/>
    <p:sldLayoutId id="2147484365" r:id="rId6"/>
    <p:sldLayoutId id="2147484366" r:id="rId7"/>
    <p:sldLayoutId id="2147484367" r:id="rId8"/>
    <p:sldLayoutId id="2147484368" r:id="rId9"/>
    <p:sldLayoutId id="2147484369" r:id="rId10"/>
    <p:sldLayoutId id="2147484370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inform-progulka.by/images/cms-image-000023650.jpg" TargetMode="External"/><Relationship Id="rId3" Type="http://schemas.openxmlformats.org/officeDocument/2006/relationships/hyperlink" Target="http://naukaveselo.ru/pochemu-na-novyiy-god-daryat-podarki.html" TargetMode="External"/><Relationship Id="rId7" Type="http://schemas.openxmlformats.org/officeDocument/2006/relationships/hyperlink" Target="https://avatars.mds.yandex.net/get-pdb/1043578/f7767600-ba9f-419d-95da-bcbb34e4e34a/s1200?webp=false" TargetMode="External"/><Relationship Id="rId2" Type="http://schemas.openxmlformats.org/officeDocument/2006/relationships/hyperlink" Target="https://webkamerton.ru/sites/default/files/wp-content/thumbnails/podarki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ache3.youla.io/files/images/780_780/5c/18/5c18f092e7696a73a04875e5.jpg" TargetMode="External"/><Relationship Id="rId11" Type="http://schemas.openxmlformats.org/officeDocument/2006/relationships/hyperlink" Target="http://www.klintsy.ru/newyear/istorija-proiskhozhdenija-novogodnikh-podarkov_3806.html" TargetMode="External"/><Relationship Id="rId5" Type="http://schemas.openxmlformats.org/officeDocument/2006/relationships/hyperlink" Target="https://avatars.mds.yandex.net/get-pdb/49816/af307743-4176-410d-b2af-c047b3826a17/s1200" TargetMode="External"/><Relationship Id="rId10" Type="http://schemas.openxmlformats.org/officeDocument/2006/relationships/hyperlink" Target="https://im0-tub-ru.yandex.net/i?id=e18a43c48b99c16b05401cba6448fc49&amp;n=33&amp;w=204&amp;h=150" TargetMode="External"/><Relationship Id="rId4" Type="http://schemas.openxmlformats.org/officeDocument/2006/relationships/hyperlink" Target="https://i.ytimg.com/vi/VkEUKV1v0Rc/maxresdefault.jpg" TargetMode="External"/><Relationship Id="rId9" Type="http://schemas.openxmlformats.org/officeDocument/2006/relationships/hyperlink" Target="https://ratatum.com/wp-content/uploads/2018/10/524c63c05c85c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10.wdp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image" Target="../media/image18.png"/><Relationship Id="rId17" Type="http://schemas.microsoft.com/office/2007/relationships/hdphoto" Target="../media/hdphoto12.wdp"/><Relationship Id="rId2" Type="http://schemas.openxmlformats.org/officeDocument/2006/relationships/image" Target="../media/image13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5" Type="http://schemas.microsoft.com/office/2007/relationships/hdphoto" Target="../media/hdphoto11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8.wdp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2246671" y="41444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Творческий </a:t>
            </a:r>
            <a:r>
              <a:rPr lang="ru-RU" b="1" dirty="0" smtClean="0"/>
              <a:t>проект</a:t>
            </a:r>
            <a:br>
              <a:rPr lang="ru-RU" b="1" dirty="0" smtClean="0"/>
            </a:br>
            <a:r>
              <a:rPr lang="ru-RU" b="1" dirty="0" smtClean="0"/>
              <a:t>«Новогодний подарок»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14202382" y="6543040"/>
            <a:ext cx="1728497" cy="314960"/>
          </a:xfrm>
        </p:spPr>
        <p:txBody>
          <a:bodyPr>
            <a:noAutofit/>
          </a:bodyPr>
          <a:lstStyle/>
          <a:p>
            <a:pPr algn="r"/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4880" y="2224454"/>
            <a:ext cx="3419987" cy="414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0650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333136" y="620111"/>
            <a:ext cx="5796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Расчёт себестоимости изделия</a:t>
            </a:r>
            <a:endParaRPr lang="ru-RU" sz="32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56951052"/>
              </p:ext>
            </p:extLst>
          </p:nvPr>
        </p:nvGraphicFramePr>
        <p:xfrm>
          <a:off x="1135627" y="1690688"/>
          <a:ext cx="9556954" cy="4537162"/>
        </p:xfrm>
        <a:graphic>
          <a:graphicData uri="http://schemas.openxmlformats.org/drawingml/2006/table">
            <a:tbl>
              <a:tblPr firstRow="1" firstCol="1" bandRow="1" bandCol="1">
                <a:tableStyleId>{073A0DAA-6AF3-43AB-8588-CEC1D06C72B9}</a:tableStyleId>
              </a:tblPr>
              <a:tblGrid>
                <a:gridCol w="2317516">
                  <a:extLst>
                    <a:ext uri="{9D8B030D-6E8A-4147-A177-3AD203B41FA5}">
                      <a16:colId xmlns="" xmlns:a16="http://schemas.microsoft.com/office/drawing/2014/main" val="3666963930"/>
                    </a:ext>
                  </a:extLst>
                </a:gridCol>
                <a:gridCol w="2341050">
                  <a:extLst>
                    <a:ext uri="{9D8B030D-6E8A-4147-A177-3AD203B41FA5}">
                      <a16:colId xmlns="" xmlns:a16="http://schemas.microsoft.com/office/drawing/2014/main" val="3805965427"/>
                    </a:ext>
                  </a:extLst>
                </a:gridCol>
                <a:gridCol w="2464323">
                  <a:extLst>
                    <a:ext uri="{9D8B030D-6E8A-4147-A177-3AD203B41FA5}">
                      <a16:colId xmlns="" xmlns:a16="http://schemas.microsoft.com/office/drawing/2014/main" val="2287921517"/>
                    </a:ext>
                  </a:extLst>
                </a:gridCol>
                <a:gridCol w="2434065">
                  <a:extLst>
                    <a:ext uri="{9D8B030D-6E8A-4147-A177-3AD203B41FA5}">
                      <a16:colId xmlns="" xmlns:a16="http://schemas.microsoft.com/office/drawing/2014/main" val="2399523690"/>
                    </a:ext>
                  </a:extLst>
                </a:gridCol>
              </a:tblGrid>
              <a:tr h="8455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50" dirty="0">
                          <a:effectLst/>
                        </a:rPr>
                        <a:t>Бутылка шампанского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318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50">
                          <a:effectLst/>
                        </a:rPr>
                        <a:t>240 руб.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318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50">
                          <a:effectLst/>
                        </a:rPr>
                        <a:t>1 шт.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50">
                          <a:effectLst/>
                        </a:rPr>
                        <a:t>140 руб.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593455679"/>
                  </a:ext>
                </a:extLst>
              </a:tr>
              <a:tr h="8455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50" dirty="0">
                          <a:effectLst/>
                        </a:rPr>
                        <a:t>Салфетки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318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50" dirty="0">
                          <a:effectLst/>
                        </a:rPr>
                        <a:t>0 руб.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318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50" dirty="0">
                          <a:effectLst/>
                        </a:rPr>
                        <a:t>б/у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50">
                          <a:effectLst/>
                        </a:rPr>
                        <a:t>из домашних запасов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054000325"/>
                  </a:ext>
                </a:extLst>
              </a:tr>
              <a:tr h="4132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50">
                          <a:effectLst/>
                        </a:rPr>
                        <a:t>Клей ПВА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50" dirty="0">
                          <a:effectLst/>
                        </a:rPr>
                        <a:t>30 руб./шт.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318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50">
                          <a:effectLst/>
                        </a:rPr>
                        <a:t>1 бан.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50">
                          <a:effectLst/>
                        </a:rPr>
                        <a:t>30 руб.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536940583"/>
                  </a:ext>
                </a:extLst>
              </a:tr>
              <a:tr h="8455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50">
                          <a:effectLst/>
                        </a:rPr>
                        <a:t>Акриловые краски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318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50" dirty="0">
                          <a:effectLst/>
                        </a:rPr>
                        <a:t>100 руб.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318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50" dirty="0">
                          <a:effectLst/>
                        </a:rPr>
                        <a:t>1 </a:t>
                      </a:r>
                      <a:r>
                        <a:rPr lang="ru-RU" sz="2400" kern="50" dirty="0" err="1">
                          <a:effectLst/>
                        </a:rPr>
                        <a:t>уп</a:t>
                      </a:r>
                      <a:r>
                        <a:rPr lang="ru-RU" sz="2400" kern="50" dirty="0">
                          <a:effectLst/>
                        </a:rPr>
                        <a:t>.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318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50">
                          <a:effectLst/>
                        </a:rPr>
                        <a:t>100 руб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549299779"/>
                  </a:ext>
                </a:extLst>
              </a:tr>
              <a:tr h="8455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50" dirty="0">
                          <a:effectLst/>
                        </a:rPr>
                        <a:t>Клеевой </a:t>
                      </a:r>
                      <a:r>
                        <a:rPr lang="ru-RU" sz="2400" kern="50" dirty="0" smtClean="0">
                          <a:effectLst/>
                        </a:rPr>
                        <a:t>пистолет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5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Стержни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318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50">
                          <a:effectLst/>
                        </a:rPr>
                        <a:t>0 руб.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318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50" dirty="0">
                          <a:effectLst/>
                        </a:rPr>
                        <a:t>б/у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50" dirty="0">
                          <a:effectLst/>
                        </a:rPr>
                        <a:t>из домашних</a:t>
                      </a:r>
                      <a:endParaRPr lang="ru-RU" sz="24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50" dirty="0">
                          <a:effectLst/>
                        </a:rPr>
                        <a:t>запасов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339441099"/>
                  </a:ext>
                </a:extLst>
              </a:tr>
              <a:tr h="4132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50">
                          <a:effectLst/>
                        </a:rPr>
                        <a:t>Итог: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318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5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318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5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318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kern="50" dirty="0">
                          <a:effectLst/>
                        </a:rPr>
                        <a:t>270 руб.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4284571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1676016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6148" y="615026"/>
            <a:ext cx="4736690" cy="1325563"/>
          </a:xfrm>
        </p:spPr>
        <p:txBody>
          <a:bodyPr/>
          <a:lstStyle/>
          <a:p>
            <a:r>
              <a:rPr lang="ru-RU" sz="3200" b="1" dirty="0"/>
              <a:t>Экологическая </a:t>
            </a:r>
            <a:r>
              <a:rPr lang="ru-RU" sz="3200" b="1" dirty="0" smtClean="0"/>
              <a:t>экспертиза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09766" y="1635416"/>
            <a:ext cx="83478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Материалы, используемые в моей работе, проходят контроль и тестирование. Небольшой вред приносит горячий клей и краска в баллончике. Количество этих материалов минимально, поэтому я считаю, что большой проблемы от этого не будет. В целом моя работа не приносит вред жизнедеятельности человека и окружающему нас миру.</a:t>
            </a:r>
          </a:p>
        </p:txBody>
      </p:sp>
    </p:spTree>
    <p:extLst>
      <p:ext uri="{BB962C8B-B14F-4D97-AF65-F5344CB8AC3E}">
        <p14:creationId xmlns:p14="http://schemas.microsoft.com/office/powerpoint/2010/main" xmlns="" val="26449814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30329" y="365125"/>
            <a:ext cx="2642419" cy="1325563"/>
          </a:xfrm>
        </p:spPr>
        <p:txBody>
          <a:bodyPr/>
          <a:lstStyle/>
          <a:p>
            <a:r>
              <a:rPr lang="ru-RU" b="1" dirty="0"/>
              <a:t> </a:t>
            </a:r>
            <a:r>
              <a:rPr lang="ru-RU" sz="3200" b="1" dirty="0" smtClean="0"/>
              <a:t>Самооценка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70271" y="1294291"/>
            <a:ext cx="10210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Я думаю, что мой подарок порадует своего хозяина и на долго останется в его памяти. </a:t>
            </a:r>
            <a:r>
              <a:rPr lang="ru-RU" sz="2400" dirty="0" smtClean="0"/>
              <a:t>Считаю</a:t>
            </a:r>
            <a:r>
              <a:rPr lang="ru-RU" sz="2400" dirty="0"/>
              <a:t>, что с поставленная цель мной достигнута. В дальнейшем планирую продолжить работу в этом направлении и создавать новые интересные </a:t>
            </a:r>
            <a:r>
              <a:rPr lang="ru-RU" sz="2400" dirty="0" smtClean="0"/>
              <a:t>подарки</a:t>
            </a:r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>
                        <a14:foregroundMark x1="37889" y1="45572" x2="39222" y2="56683"/>
                        <a14:foregroundMark x1="53222" y1="35910" x2="88333" y2="12238"/>
                        <a14:foregroundMark x1="54889" y1="32850" x2="71667" y2="82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4602" y="2572660"/>
            <a:ext cx="6247446" cy="43107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98530" y="3265437"/>
            <a:ext cx="2407625" cy="321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60447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6587" y="188144"/>
            <a:ext cx="3350342" cy="1325563"/>
          </a:xfrm>
        </p:spPr>
        <p:txBody>
          <a:bodyPr/>
          <a:lstStyle/>
          <a:p>
            <a:r>
              <a:rPr lang="ru-RU" b="1" dirty="0"/>
              <a:t> </a:t>
            </a:r>
            <a:r>
              <a:rPr lang="ru-RU" sz="3200" b="1" dirty="0"/>
              <a:t>Реклама </a:t>
            </a:r>
            <a:r>
              <a:rPr lang="ru-RU" sz="3200" b="1" dirty="0" smtClean="0"/>
              <a:t>изделия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91235" y="1911875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/>
              <a:t>Человеку для счастья и хорошего настроения просто необходимы яркие, позитивные эмоции, чем и послужит изготовленный мной подарок-сувенир.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>
                        <a14:foregroundMark x1="64175" y1="36670" x2="72950" y2="44657"/>
                        <a14:foregroundMark x1="89575" y1="42332" x2="90825" y2="95913"/>
                        <a14:foregroundMark x1="80175" y1="71954" x2="92400" y2="75216"/>
                        <a14:foregroundMark x1="67325" y1="63480" x2="67325" y2="84177"/>
                        <a14:foregroundMark x1="68875" y1="84177" x2="79550" y2="71954"/>
                        <a14:foregroundMark x1="74850" y1="44657" x2="61975" y2="30109"/>
                        <a14:foregroundMark x1="83300" y1="44657" x2="84250" y2="35283"/>
                        <a14:foregroundMark x1="86125" y1="36220" x2="93950" y2="39970"/>
                        <a14:foregroundMark x1="93950" y1="41845" x2="94275" y2="63480"/>
                        <a14:foregroundMark x1="86750" y1="62992" x2="75775" y2="70529"/>
                        <a14:foregroundMark x1="64500" y1="63480" x2="64500" y2="86989"/>
                        <a14:foregroundMark x1="65425" y1="89801" x2="85500" y2="78065"/>
                        <a14:foregroundMark x1="80175" y1="80877" x2="86750" y2="98275"/>
                        <a14:foregroundMark x1="92075" y1="98275" x2="98975" y2="59730"/>
                        <a14:foregroundMark x1="95525" y1="94976" x2="97400" y2="98725"/>
                        <a14:foregroundMark x1="74525" y1="42332" x2="62300" y2="27259"/>
                        <a14:foregroundMark x1="62925" y1="28196" x2="73900" y2="39970"/>
                        <a14:foregroundMark x1="83000" y1="48894" x2="84550" y2="54068"/>
                        <a14:foregroundMark x1="83925" y1="46532" x2="85175" y2="53618"/>
                        <a14:foregroundMark x1="95225" y1="58793" x2="98675" y2="58305"/>
                        <a14:foregroundMark x1="94600" y1="69104" x2="94600" y2="691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13735453" y="6858000"/>
            <a:ext cx="1926078" cy="12842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45120" y="2347188"/>
            <a:ext cx="3657599" cy="414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96139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2634" y="179146"/>
            <a:ext cx="8801746" cy="1325563"/>
          </a:xfrm>
        </p:spPr>
        <p:txBody>
          <a:bodyPr>
            <a:normAutofit/>
          </a:bodyPr>
          <a:lstStyle/>
          <a:p>
            <a:r>
              <a:rPr lang="ru-RU" sz="3200" b="1" dirty="0"/>
              <a:t>Список использованных источников информации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96683" y="1311640"/>
            <a:ext cx="82657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webkamerton.ru/sites/default/files/wp-content/thumbnails/podarki.jpg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96683" y="1839404"/>
            <a:ext cx="71544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naukaveselo.ru/pochemu-na-novyiy-god-daryat-podarki.html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6683" y="2297756"/>
            <a:ext cx="5466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i.ytimg.com/vi/VkEUKV1v0Rc/maxresdefault.jpg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96683" y="2790814"/>
            <a:ext cx="93816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avatars.mds.yandex.net/get-pdb/49816/af307743-4176-410d-b2af-c047b3826a17/s1200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96683" y="331857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cache3.youla.io/files/images/780_780/5c/18/5c18f092e7696a73a04875e5.jpg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96683" y="3846342"/>
            <a:ext cx="111019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https://</a:t>
            </a:r>
            <a:r>
              <a:rPr lang="en-US" dirty="0" smtClean="0">
                <a:hlinkClick r:id="rId7"/>
              </a:rPr>
              <a:t>avatars.mds.yandex.net/get-pdb/1043578/f7767600-ba9f-419d-95da-bcbb34e4e34a/s1200?webp=false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96683" y="4364933"/>
            <a:ext cx="6015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8"/>
              </a:rPr>
              <a:t>https://</a:t>
            </a:r>
            <a:r>
              <a:rPr lang="en-US" dirty="0" smtClean="0">
                <a:hlinkClick r:id="rId8"/>
              </a:rPr>
              <a:t>inform-progulka.by/images/cms-image-000023650.jpg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96683" y="4874441"/>
            <a:ext cx="76613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9"/>
              </a:rPr>
              <a:t>https://</a:t>
            </a:r>
            <a:r>
              <a:rPr lang="en-US" dirty="0" smtClean="0">
                <a:hlinkClick r:id="rId9"/>
              </a:rPr>
              <a:t>ratatum.com/wp-content/uploads/2018/10/524c63c05c85c.jpg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96774" y="5383949"/>
            <a:ext cx="107300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10"/>
              </a:rPr>
              <a:t>https://</a:t>
            </a:r>
            <a:r>
              <a:rPr lang="en-US" dirty="0" smtClean="0">
                <a:hlinkClick r:id="rId10"/>
              </a:rPr>
              <a:t>im0-tub-ru.yandex.net/i?id=e18a43c48b99c16b05401cba6448fc49&amp;n=33&amp;w=204&amp;h=150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96683" y="5902540"/>
            <a:ext cx="93406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11"/>
              </a:rPr>
              <a:t>http://</a:t>
            </a:r>
            <a:r>
              <a:rPr lang="en-US" dirty="0" smtClean="0">
                <a:hlinkClick r:id="rId11"/>
              </a:rPr>
              <a:t>www.klintsy.ru/newyear/istorija-proiskhozhdenija-novogodnikh-podarkov_3806.html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36865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17691" y="353962"/>
            <a:ext cx="2344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Содержани</a:t>
            </a:r>
            <a:r>
              <a:rPr lang="ru-RU" sz="2800" dirty="0" smtClean="0"/>
              <a:t>е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32503" y="719075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/>
              <a:t>1</a:t>
            </a:r>
            <a:r>
              <a:rPr lang="ru-RU" sz="2400" dirty="0" smtClean="0"/>
              <a:t>.  </a:t>
            </a:r>
            <a:r>
              <a:rPr lang="ru-RU" sz="2400" dirty="0"/>
              <a:t>Введение</a:t>
            </a:r>
          </a:p>
          <a:p>
            <a:r>
              <a:rPr lang="ru-RU" sz="2400" dirty="0"/>
              <a:t>2</a:t>
            </a:r>
            <a:r>
              <a:rPr lang="ru-RU" sz="2400" dirty="0" smtClean="0"/>
              <a:t>.  </a:t>
            </a:r>
            <a:r>
              <a:rPr lang="ru-RU" sz="2400" dirty="0"/>
              <a:t>Идея проекта</a:t>
            </a:r>
          </a:p>
          <a:p>
            <a:r>
              <a:rPr lang="ru-RU" sz="2400" dirty="0"/>
              <a:t>3</a:t>
            </a:r>
            <a:r>
              <a:rPr lang="ru-RU" sz="2400" dirty="0" smtClean="0"/>
              <a:t>.  Схема </a:t>
            </a:r>
            <a:r>
              <a:rPr lang="ru-RU" sz="2400" dirty="0"/>
              <a:t>выполнения проекта</a:t>
            </a:r>
          </a:p>
          <a:p>
            <a:r>
              <a:rPr lang="ru-RU" sz="2400" dirty="0"/>
              <a:t>4</a:t>
            </a:r>
            <a:r>
              <a:rPr lang="ru-RU" sz="2400" dirty="0" smtClean="0"/>
              <a:t>.  </a:t>
            </a:r>
            <a:r>
              <a:rPr lang="ru-RU" sz="2400" dirty="0"/>
              <a:t>Выявления основных параметров </a:t>
            </a:r>
          </a:p>
          <a:p>
            <a:r>
              <a:rPr lang="ru-RU" sz="2400" dirty="0"/>
              <a:t>5</a:t>
            </a:r>
            <a:r>
              <a:rPr lang="ru-RU" sz="2400" dirty="0" smtClean="0"/>
              <a:t>.  </a:t>
            </a:r>
            <a:r>
              <a:rPr lang="ru-RU" sz="2400" dirty="0"/>
              <a:t>История появления первых подарков</a:t>
            </a:r>
          </a:p>
          <a:p>
            <a:r>
              <a:rPr lang="ru-RU" sz="2400" dirty="0"/>
              <a:t>6</a:t>
            </a:r>
            <a:r>
              <a:rPr lang="ru-RU" sz="2400" dirty="0" smtClean="0"/>
              <a:t>.  </a:t>
            </a:r>
            <a:r>
              <a:rPr lang="ru-RU" sz="2400" dirty="0"/>
              <a:t>Варианты изделий</a:t>
            </a:r>
          </a:p>
          <a:p>
            <a:r>
              <a:rPr lang="ru-RU" sz="2400" dirty="0"/>
              <a:t>7</a:t>
            </a:r>
            <a:r>
              <a:rPr lang="ru-RU" sz="2400" dirty="0" smtClean="0"/>
              <a:t>.  </a:t>
            </a:r>
            <a:r>
              <a:rPr lang="ru-RU" sz="2400" dirty="0"/>
              <a:t>Обоснование моего выбора </a:t>
            </a:r>
          </a:p>
          <a:p>
            <a:r>
              <a:rPr lang="ru-RU" sz="2400" dirty="0"/>
              <a:t>8</a:t>
            </a:r>
            <a:r>
              <a:rPr lang="ru-RU" sz="2400" dirty="0" smtClean="0"/>
              <a:t>.  </a:t>
            </a:r>
            <a:r>
              <a:rPr lang="ru-RU" sz="2400" dirty="0"/>
              <a:t>Материалы и инструменты </a:t>
            </a:r>
          </a:p>
          <a:p>
            <a:r>
              <a:rPr lang="ru-RU" sz="2400" dirty="0"/>
              <a:t>9</a:t>
            </a:r>
            <a:r>
              <a:rPr lang="ru-RU" sz="2400" dirty="0" smtClean="0"/>
              <a:t>.  </a:t>
            </a:r>
            <a:r>
              <a:rPr lang="ru-RU" sz="2400" dirty="0"/>
              <a:t>Последовательность выполнения работы</a:t>
            </a:r>
          </a:p>
          <a:p>
            <a:r>
              <a:rPr lang="ru-RU" sz="2400" dirty="0" smtClean="0"/>
              <a:t>10 .Основные </a:t>
            </a:r>
            <a:r>
              <a:rPr lang="ru-RU" sz="2400" dirty="0"/>
              <a:t>правила техники безопасности </a:t>
            </a:r>
          </a:p>
          <a:p>
            <a:r>
              <a:rPr lang="ru-RU" sz="2400" dirty="0" smtClean="0"/>
              <a:t>11.Расчет </a:t>
            </a:r>
            <a:r>
              <a:rPr lang="ru-RU" sz="2400" dirty="0"/>
              <a:t>себестоимости изделия</a:t>
            </a:r>
          </a:p>
          <a:p>
            <a:r>
              <a:rPr lang="ru-RU" sz="2400" dirty="0" smtClean="0"/>
              <a:t>12. Экологическая </a:t>
            </a:r>
            <a:r>
              <a:rPr lang="ru-RU" sz="2400" dirty="0"/>
              <a:t>экспертиза</a:t>
            </a:r>
          </a:p>
          <a:p>
            <a:r>
              <a:rPr lang="ru-RU" sz="2400" dirty="0" smtClean="0"/>
              <a:t>13.Самооценка</a:t>
            </a:r>
            <a:endParaRPr lang="ru-RU" sz="2400" dirty="0"/>
          </a:p>
          <a:p>
            <a:r>
              <a:rPr lang="ru-RU" sz="2400" dirty="0" smtClean="0"/>
              <a:t>14.Реклама </a:t>
            </a:r>
            <a:r>
              <a:rPr lang="ru-RU" sz="2400" dirty="0"/>
              <a:t>изделия</a:t>
            </a:r>
          </a:p>
          <a:p>
            <a:r>
              <a:rPr lang="ru-RU" sz="2400" dirty="0" smtClean="0"/>
              <a:t>15.Список </a:t>
            </a:r>
            <a:r>
              <a:rPr lang="ru-RU" sz="2400" dirty="0"/>
              <a:t>использованных ресурсов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89974" l="0" r="96009">
                        <a14:foregroundMark x1="29558" y1="21484" x2="32902" y2="19922"/>
                        <a14:foregroundMark x1="40561" y1="46094" x2="89213" y2="41667"/>
                        <a14:foregroundMark x1="65696" y1="14063" x2="73031" y2="57422"/>
                        <a14:foregroundMark x1="28910" y1="19401" x2="33118" y2="18229"/>
                        <a14:foregroundMark x1="27940" y1="19010" x2="31068" y2="17188"/>
                        <a14:foregroundMark x1="31715" y1="17839" x2="36462" y2="18490"/>
                        <a14:foregroundMark x1="27077" y1="20052" x2="29234" y2="17057"/>
                        <a14:foregroundMark x1="26537" y1="21224" x2="28587" y2="16797"/>
                        <a14:foregroundMark x1="26753" y1="20443" x2="32794" y2="17057"/>
                        <a14:foregroundMark x1="29558" y1="18620" x2="31607" y2="16276"/>
                        <a14:foregroundMark x1="28910" y1="19010" x2="35383" y2="16667"/>
                        <a14:foregroundMark x1="29558" y1="20703" x2="34951" y2="10938"/>
                        <a14:foregroundMark x1="31284" y1="22656" x2="29558" y2="8594"/>
                        <a14:foregroundMark x1="30529" y1="23438" x2="23732" y2="7422"/>
                        <a14:foregroundMark x1="53290" y1="18099" x2="51456" y2="76953"/>
                        <a14:foregroundMark x1="59331" y1="26302" x2="59978" y2="53385"/>
                        <a14:foregroundMark x1="62460" y1="17578" x2="67314" y2="10417"/>
                        <a14:foregroundMark x1="68177" y1="9115" x2="72708" y2="11849"/>
                        <a14:foregroundMark x1="70874" y1="14974" x2="80690" y2="15885"/>
                        <a14:foregroundMark x1="70011" y1="9635" x2="72168" y2="9635"/>
                        <a14:foregroundMark x1="27184" y1="85938" x2="28910" y2="77865"/>
                        <a14:foregroundMark x1="41208" y1="86849" x2="40561" y2="75911"/>
                        <a14:backgroundMark x1="24703" y1="15234" x2="40777" y2="13151"/>
                        <a14:backgroundMark x1="19417" y1="14453" x2="32902" y2="4297"/>
                        <a14:backgroundMark x1="22762" y1="14453" x2="29018" y2="10156"/>
                        <a14:backgroundMark x1="24703" y1="8333" x2="24703" y2="11979"/>
                        <a14:backgroundMark x1="24380" y1="13151" x2="35707" y2="11589"/>
                        <a14:backgroundMark x1="25566" y1="17578" x2="36030" y2="13802"/>
                        <a14:backgroundMark x1="37433" y1="16276" x2="28371" y2="15234"/>
                        <a14:backgroundMark x1="69148" y1="12630" x2="69148" y2="12630"/>
                        <a14:backgroundMark x1="70119" y1="12630" x2="69364" y2="11589"/>
                        <a14:backgroundMark x1="32794" y1="61849" x2="33441" y2="89974"/>
                        <a14:backgroundMark x1="19417" y1="87630" x2="23193" y2="81510"/>
                        <a14:backgroundMark x1="40777" y1="77865" x2="40777" y2="769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8503" y="1400402"/>
            <a:ext cx="5153611" cy="426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62684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75070" y="1588104"/>
            <a:ext cx="789530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На </a:t>
            </a:r>
            <a:r>
              <a:rPr lang="ru-RU" sz="2400" dirty="0"/>
              <a:t>новый год принято дарить подарки. Завернутые в цветную бумагу коробочки сегодня – знак внимания, любви и заботы, способ сделать приятное близкому человеку. Чтобы достичь этого, вовсе нет необходимости затрачивать большие средства. То, на что не придется тратить деньги можно сделать своими руками. </a:t>
            </a:r>
          </a:p>
          <a:p>
            <a:r>
              <a:rPr lang="ru-RU" sz="2400" dirty="0"/>
              <a:t>Увлекаясь рукоделием, можно создать красивый и неповторимый интерьер. Каждое рукотворное произведение должно быть выполнено по заранее продуманному плану, для конкретной цели и в определенном цвете.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>
                        <a14:foregroundMark x1="97667" y1="71600" x2="88167" y2="58000"/>
                        <a14:backgroundMark x1="94333" y1="48133" x2="99500" y2="54933"/>
                        <a14:backgroundMark x1="97167" y1="53867" x2="99500" y2="58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92281" y="1983351"/>
            <a:ext cx="3899719" cy="48746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22722" y="576431"/>
            <a:ext cx="2551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Введение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13628221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15403" y="0"/>
            <a:ext cx="8284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5914148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03005" y="2029879"/>
            <a:ext cx="79690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Подарок</a:t>
            </a:r>
            <a:r>
              <a:rPr lang="ru-RU" sz="2400" dirty="0"/>
              <a:t>, который я сделаю должен отвечать следующим требованиям:</a:t>
            </a:r>
          </a:p>
          <a:p>
            <a:r>
              <a:rPr lang="ru-RU" sz="2400" dirty="0" smtClean="0"/>
              <a:t>• Должен </a:t>
            </a:r>
            <a:r>
              <a:rPr lang="ru-RU" sz="2400" dirty="0"/>
              <a:t>быть выполнен аккуратно и качественно.</a:t>
            </a:r>
          </a:p>
          <a:p>
            <a:r>
              <a:rPr lang="ru-RU" sz="2400" dirty="0" smtClean="0"/>
              <a:t>• Хорошо </a:t>
            </a:r>
            <a:r>
              <a:rPr lang="ru-RU" sz="2400" dirty="0"/>
              <a:t>передавать новогоднюю атмосферу.</a:t>
            </a:r>
          </a:p>
          <a:p>
            <a:r>
              <a:rPr lang="ru-RU" sz="2400" dirty="0" smtClean="0"/>
              <a:t>• По </a:t>
            </a:r>
            <a:r>
              <a:rPr lang="ru-RU" sz="2400" dirty="0"/>
              <a:t>возможности не сложный в исполнение.</a:t>
            </a:r>
          </a:p>
          <a:p>
            <a:r>
              <a:rPr lang="ru-RU" sz="2400" dirty="0" smtClean="0"/>
              <a:t>• Иметь </a:t>
            </a:r>
            <a:r>
              <a:rPr lang="ru-RU" sz="2400" dirty="0"/>
              <a:t>экономически выгодную себестоимость.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64426" y="486696"/>
            <a:ext cx="6179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Выявления основных параметров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>
                        <a14:foregroundMark x1="22435" y1="6370" x2="23788" y2="91704"/>
                        <a14:backgroundMark x1="62345" y1="45481" x2="63472" y2="465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81083" y="2905432"/>
            <a:ext cx="5193966" cy="395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59645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57251" y="442451"/>
            <a:ext cx="3569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Варианты изделий</a:t>
            </a:r>
            <a:endParaRPr lang="ru-RU" sz="32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403" y="1027226"/>
            <a:ext cx="3383573" cy="21764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21863" y="4074973"/>
            <a:ext cx="2834886" cy="23166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90075" y="1161349"/>
            <a:ext cx="3011685" cy="190821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63572" y="4193856"/>
            <a:ext cx="2932430" cy="207891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51619" y="1825870"/>
            <a:ext cx="2517866" cy="24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25906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34886" y="436443"/>
            <a:ext cx="5380038" cy="1325563"/>
          </a:xfrm>
        </p:spPr>
        <p:txBody>
          <a:bodyPr/>
          <a:lstStyle/>
          <a:p>
            <a:r>
              <a:rPr lang="ru-RU" b="1" dirty="0"/>
              <a:t> </a:t>
            </a:r>
            <a:r>
              <a:rPr lang="ru-RU" sz="3200" b="1" dirty="0" smtClean="0"/>
              <a:t>Материалы и инструменты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>
                        <a14:backgroundMark x1="28267" y1="70707" x2="8207" y2="27946"/>
                        <a14:backgroundMark x1="29179" y1="11448" x2="65350" y2="41414"/>
                        <a14:backgroundMark x1="6079" y1="9091" x2="2736" y2="1684"/>
                        <a14:backgroundMark x1="15805" y1="25589" x2="33435" y2="70034"/>
                        <a14:backgroundMark x1="12766" y1="73737" x2="50152" y2="89562"/>
                        <a14:backgroundMark x1="13678" y1="79125" x2="8207" y2="42424"/>
                        <a14:backgroundMark x1="11246" y1="63636" x2="6687" y2="99663"/>
                        <a14:backgroundMark x1="28875" y1="49158" x2="56535" y2="99663"/>
                        <a14:backgroundMark x1="61398" y1="84175" x2="65350" y2="88889"/>
                        <a14:backgroundMark x1="52888" y1="79125" x2="64134" y2="85859"/>
                        <a14:backgroundMark x1="59878" y1="59596" x2="79331" y2="76768"/>
                        <a14:backgroundMark x1="58055" y1="15488" x2="99392" y2="37710"/>
                        <a14:backgroundMark x1="74772" y1="54545" x2="89362" y2="61953"/>
                        <a14:backgroundMark x1="56535" y1="73737" x2="68997" y2="90909"/>
                        <a14:backgroundMark x1="93921" y1="68350" x2="83891" y2="58249"/>
                        <a14:backgroundMark x1="72948" y1="93939" x2="57751" y2="76768"/>
                        <a14:backgroundMark x1="74164" y1="91582" x2="61398" y2="818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679160">
            <a:off x="3860188" y="1295471"/>
            <a:ext cx="2134636" cy="19270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222" b="89976" l="9907" r="89783">
                        <a14:backgroundMark x1="30341" y1="55012" x2="30341" y2="129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20888">
            <a:off x="8275256" y="359479"/>
            <a:ext cx="2807976" cy="355561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98417" l="9966" r="899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76386">
            <a:off x="4364370" y="3047993"/>
            <a:ext cx="1739462" cy="239101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2167" b="90000" l="3605" r="9626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716844">
            <a:off x="5756783" y="3158856"/>
            <a:ext cx="1830791" cy="146658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100000" l="0" r="90000">
                        <a14:foregroundMark x1="56350" y1="21832" x2="67950" y2="9780"/>
                        <a14:foregroundMark x1="24350" y1="94904" x2="24350" y2="918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78258">
            <a:off x="6757806" y="1380799"/>
            <a:ext cx="2759701" cy="200354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0" b="100000" l="8759" r="89051">
                        <a14:foregroundMark x1="37226" y1="80667" x2="43066" y2="56667"/>
                        <a14:foregroundMark x1="40876" y1="80667" x2="43066" y2="42000"/>
                        <a14:foregroundMark x1="40876" y1="90667" x2="39416" y2="66000"/>
                        <a14:foregroundMark x1="40876" y1="94000" x2="43796" y2="75333"/>
                        <a14:backgroundMark x1="35036" y1="58000" x2="35036" y2="24667"/>
                        <a14:backgroundMark x1="40876" y1="84667" x2="40876" y2="92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57619">
            <a:off x="7049507" y="3971147"/>
            <a:ext cx="1671062" cy="182963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1577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1457" y="3047047"/>
            <a:ext cx="2641722" cy="195487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7910" y="1115851"/>
            <a:ext cx="2042865" cy="204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24662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462008" y="247394"/>
            <a:ext cx="7488237" cy="1325562"/>
          </a:xfrm>
        </p:spPr>
        <p:txBody>
          <a:bodyPr>
            <a:normAutofit/>
          </a:bodyPr>
          <a:lstStyle/>
          <a:p>
            <a:r>
              <a:rPr lang="ru-RU" sz="3200" b="1" dirty="0"/>
              <a:t>Последовательность выполнения </a:t>
            </a:r>
            <a:r>
              <a:rPr lang="ru-RU" sz="3200" b="1" dirty="0" smtClean="0"/>
              <a:t>работы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2323" y="3788633"/>
            <a:ext cx="1950889" cy="26032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3144" y="1572956"/>
            <a:ext cx="1969179" cy="24934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99146" y="1464777"/>
            <a:ext cx="2018297" cy="269310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7444" y="3702421"/>
            <a:ext cx="2082659" cy="277478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63446" y="1379186"/>
            <a:ext cx="1950889" cy="260321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667475" y="3764247"/>
            <a:ext cx="1969179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86300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255498" y="221514"/>
            <a:ext cx="5799289" cy="1325563"/>
          </a:xfrm>
        </p:spPr>
        <p:txBody>
          <a:bodyPr/>
          <a:lstStyle/>
          <a:p>
            <a:r>
              <a:rPr lang="ru-RU" b="1" dirty="0"/>
              <a:t> </a:t>
            </a:r>
            <a:r>
              <a:rPr lang="ru-RU" sz="3200" b="1" dirty="0"/>
              <a:t>Правила техники </a:t>
            </a:r>
            <a:r>
              <a:rPr lang="ru-RU" sz="3200" b="1" dirty="0" smtClean="0"/>
              <a:t>безопасности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55116" y="-221226"/>
            <a:ext cx="4488313" cy="38146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17080">
            <a:off x="1049298" y="1110198"/>
            <a:ext cx="3495097" cy="353259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05299" y="4088217"/>
            <a:ext cx="5240088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При работе с ножницами:</a:t>
            </a:r>
          </a:p>
          <a:p>
            <a:r>
              <a:rPr lang="ru-RU" sz="2000" dirty="0" smtClean="0"/>
              <a:t>• Хранить </a:t>
            </a:r>
            <a:r>
              <a:rPr lang="ru-RU" sz="2000" dirty="0"/>
              <a:t>ножницы в определённом месте.</a:t>
            </a:r>
          </a:p>
          <a:p>
            <a:r>
              <a:rPr lang="ru-RU" sz="2000" dirty="0" smtClean="0"/>
              <a:t>• На </a:t>
            </a:r>
            <a:r>
              <a:rPr lang="ru-RU" sz="2000" dirty="0"/>
              <a:t>рабочем столе ножницы должны лежать с сомкнутыми лезвиями.</a:t>
            </a:r>
          </a:p>
          <a:p>
            <a:r>
              <a:rPr lang="ru-RU" sz="2000" dirty="0" smtClean="0"/>
              <a:t>• Передавать </a:t>
            </a:r>
            <a:r>
              <a:rPr lang="ru-RU" sz="2000" dirty="0"/>
              <a:t>ножницы кольцами вперёд.</a:t>
            </a:r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639488" y="2848525"/>
            <a:ext cx="5734410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При работе с горячим клеем</a:t>
            </a:r>
          </a:p>
          <a:p>
            <a:r>
              <a:rPr lang="ru-RU" sz="2000" dirty="0" smtClean="0"/>
              <a:t>• Перед </a:t>
            </a:r>
            <a:r>
              <a:rPr lang="ru-RU" sz="2000" dirty="0"/>
              <a:t>включением убедиться в отсутствии повреждений на корпусе пистолета и шнуре.</a:t>
            </a:r>
          </a:p>
          <a:p>
            <a:r>
              <a:rPr lang="ru-RU" sz="2000" dirty="0" smtClean="0"/>
              <a:t>• Если </a:t>
            </a:r>
            <a:r>
              <a:rPr lang="ru-RU" sz="2000" dirty="0"/>
              <a:t>на пистолете остался старый клей, его необходимо удалить.</a:t>
            </a:r>
          </a:p>
          <a:p>
            <a:r>
              <a:rPr lang="ru-RU" sz="2000" dirty="0" smtClean="0"/>
              <a:t>• Включённый </a:t>
            </a:r>
            <a:r>
              <a:rPr lang="ru-RU" sz="2000" dirty="0"/>
              <a:t>пистолет устанавливается на ровную устойчивую поверхность.</a:t>
            </a:r>
          </a:p>
          <a:p>
            <a:r>
              <a:rPr lang="ru-RU" sz="2000" dirty="0" smtClean="0"/>
              <a:t>• Нив </a:t>
            </a:r>
            <a:r>
              <a:rPr lang="ru-RU" sz="2000" dirty="0"/>
              <a:t>коем случае нельзя прикасаться руками к металлическому носику термопистолета.</a:t>
            </a:r>
          </a:p>
          <a:p>
            <a:r>
              <a:rPr lang="ru-RU" sz="2000" dirty="0" smtClean="0"/>
              <a:t>• Длинные </a:t>
            </a:r>
            <a:r>
              <a:rPr lang="ru-RU" sz="2000" dirty="0"/>
              <a:t>волосы максимально убрать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32080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</TotalTime>
  <Words>497</Words>
  <Application>Microsoft Office PowerPoint</Application>
  <PresentationFormat>Произвольный</PresentationFormat>
  <Paragraphs>85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Творческий проект «Новогодний подарок» </vt:lpstr>
      <vt:lpstr>Слайд 2</vt:lpstr>
      <vt:lpstr>Слайд 3</vt:lpstr>
      <vt:lpstr>Слайд 4</vt:lpstr>
      <vt:lpstr>Слайд 5</vt:lpstr>
      <vt:lpstr>Слайд 6</vt:lpstr>
      <vt:lpstr> Материалы и инструменты </vt:lpstr>
      <vt:lpstr>Последовательность выполнения работы </vt:lpstr>
      <vt:lpstr> Правила техники безопасности</vt:lpstr>
      <vt:lpstr> </vt:lpstr>
      <vt:lpstr>Экологическая экспертиза </vt:lpstr>
      <vt:lpstr> Самооценка </vt:lpstr>
      <vt:lpstr> Реклама изделия</vt:lpstr>
      <vt:lpstr>Список использованных источников информации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Творческий проект     Подарок бабушке </dc:title>
  <dc:creator>Марина Кледева</dc:creator>
  <cp:lastModifiedBy>Пользователь Windows</cp:lastModifiedBy>
  <cp:revision>31</cp:revision>
  <dcterms:created xsi:type="dcterms:W3CDTF">2017-12-02T17:46:32Z</dcterms:created>
  <dcterms:modified xsi:type="dcterms:W3CDTF">2025-02-16T05:45:11Z</dcterms:modified>
</cp:coreProperties>
</file>