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8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30.01.2025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30.01.2025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30.01.2025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30.01.2025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30.01.2025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827584" y="332656"/>
            <a:ext cx="7772400" cy="1470025"/>
          </a:xfrm>
        </p:spPr>
        <p:txBody>
          <a:bodyPr>
            <a:normAutofit fontScale="90000"/>
          </a:bodyPr>
          <a:lstStyle/>
          <a:p>
            <a:pPr lvl="0">
              <a:spcBef>
                <a:spcPts val="0"/>
              </a:spcBef>
            </a:pPr>
            <a:r>
              <a:rPr lang="ru-RU" sz="1800" b="1" i="1" dirty="0">
                <a:latin typeface="Georgia" pitchFamily="18" charset="0"/>
                <a:ea typeface="Calibri" pitchFamily="34" charset="0"/>
                <a:cs typeface="Times New Roman" pitchFamily="18" charset="0"/>
              </a:rPr>
              <a:t>муниципальное дошкольное  автономное образовательное учреждение  «Детский сад №50»</a:t>
            </a:r>
            <a:br>
              <a:rPr lang="ru-RU" sz="1800" b="1" i="1" dirty="0">
                <a:latin typeface="Georgia" pitchFamily="18" charset="0"/>
                <a:ea typeface="Calibri" pitchFamily="34" charset="0"/>
                <a:cs typeface="Times New Roman" pitchFamily="18" charset="0"/>
              </a:rPr>
            </a:br>
            <a:r>
              <a:rPr lang="ru-RU" sz="1800" b="1" i="1" dirty="0">
                <a:latin typeface="Georgia" pitchFamily="18" charset="0"/>
                <a:ea typeface="Calibri" pitchFamily="34" charset="0"/>
                <a:cs typeface="Times New Roman" pitchFamily="18" charset="0"/>
              </a:rPr>
              <a:t>г. Оренбурга</a:t>
            </a:r>
            <a:r>
              <a:rPr lang="ru-RU" sz="1800" b="1" i="1" dirty="0">
                <a:latin typeface="Georgia" pitchFamily="18" charset="0"/>
                <a:ea typeface="+mn-ea"/>
                <a:cs typeface="+mn-cs"/>
              </a:rPr>
              <a:t/>
            </a:r>
            <a:br>
              <a:rPr lang="ru-RU" sz="1800" b="1" i="1" dirty="0">
                <a:latin typeface="Georgia" pitchFamily="18" charset="0"/>
                <a:ea typeface="+mn-ea"/>
                <a:cs typeface="+mn-cs"/>
              </a:rPr>
            </a:br>
            <a:endParaRPr lang="ru-RU" b="1" i="1" dirty="0">
              <a:latin typeface="Georgia" pitchFamily="18" charset="0"/>
            </a:endParaRPr>
          </a:p>
        </p:txBody>
      </p:sp>
      <p:sp>
        <p:nvSpPr>
          <p:cNvPr id="3" name="Подзаголовок 2"/>
          <p:cNvSpPr>
            <a:spLocks noGrp="1"/>
          </p:cNvSpPr>
          <p:nvPr>
            <p:ph type="subTitle" idx="1"/>
          </p:nvPr>
        </p:nvSpPr>
        <p:spPr>
          <a:xfrm>
            <a:off x="1475656" y="2204864"/>
            <a:ext cx="6624736" cy="1752600"/>
          </a:xfrm>
        </p:spPr>
        <p:txBody>
          <a:bodyPr>
            <a:normAutofit/>
          </a:bodyPr>
          <a:lstStyle/>
          <a:p>
            <a:r>
              <a:rPr lang="ru-RU" b="1" i="1" dirty="0">
                <a:solidFill>
                  <a:schemeClr val="tx1"/>
                </a:solidFill>
                <a:latin typeface="Georgia" pitchFamily="18" charset="0"/>
              </a:rPr>
              <a:t>Мини-музей куклы </a:t>
            </a:r>
            <a:r>
              <a:rPr lang="ru-RU" b="1" i="1" dirty="0" smtClean="0">
                <a:solidFill>
                  <a:schemeClr val="tx1"/>
                </a:solidFill>
                <a:latin typeface="Georgia" pitchFamily="18" charset="0"/>
              </a:rPr>
              <a:t>- обереги</a:t>
            </a:r>
            <a:endParaRPr lang="ru-RU" b="1" i="1" dirty="0">
              <a:solidFill>
                <a:schemeClr val="tx1"/>
              </a:solidFill>
              <a:latin typeface="Georgia" pitchFamily="18" charset="0"/>
            </a:endParaRPr>
          </a:p>
        </p:txBody>
      </p:sp>
      <p:sp>
        <p:nvSpPr>
          <p:cNvPr id="4" name="Прямоугольник 3"/>
          <p:cNvSpPr/>
          <p:nvPr/>
        </p:nvSpPr>
        <p:spPr>
          <a:xfrm>
            <a:off x="4210390" y="6237312"/>
            <a:ext cx="772969" cy="369332"/>
          </a:xfrm>
          <a:prstGeom prst="rect">
            <a:avLst/>
          </a:prstGeom>
        </p:spPr>
        <p:txBody>
          <a:bodyPr wrap="none">
            <a:spAutoFit/>
          </a:bodyPr>
          <a:lstStyle/>
          <a:p>
            <a:r>
              <a:rPr lang="ru-RU" b="1" i="1" dirty="0" smtClean="0">
                <a:latin typeface="Georgia" pitchFamily="18" charset="0"/>
              </a:rPr>
              <a:t>2025</a:t>
            </a:r>
            <a:endParaRPr lang="ru-RU" dirty="0"/>
          </a:p>
        </p:txBody>
      </p:sp>
      <p:sp>
        <p:nvSpPr>
          <p:cNvPr id="5" name="Прямоугольник 4"/>
          <p:cNvSpPr/>
          <p:nvPr/>
        </p:nvSpPr>
        <p:spPr>
          <a:xfrm>
            <a:off x="4458545" y="4725144"/>
            <a:ext cx="4204997" cy="646331"/>
          </a:xfrm>
          <a:prstGeom prst="rect">
            <a:avLst/>
          </a:prstGeom>
        </p:spPr>
        <p:txBody>
          <a:bodyPr wrap="none">
            <a:spAutoFit/>
          </a:bodyPr>
          <a:lstStyle/>
          <a:p>
            <a:r>
              <a:rPr lang="ru-RU" b="1" i="1" dirty="0" smtClean="0">
                <a:latin typeface="Georgia" pitchFamily="18" charset="0"/>
              </a:rPr>
              <a:t>Подготовила воспитатель:</a:t>
            </a:r>
          </a:p>
          <a:p>
            <a:r>
              <a:rPr lang="ru-RU" b="1" i="1" dirty="0" smtClean="0">
                <a:latin typeface="Georgia" pitchFamily="18" charset="0"/>
              </a:rPr>
              <a:t>Ряховских Светлана Сергеевна </a:t>
            </a:r>
            <a:endParaRPr lang="ru-RU"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989955"/>
            <a:ext cx="2822278" cy="2116708"/>
          </a:xfrm>
          <a:prstGeom prst="rect">
            <a:avLst/>
          </a:prstGeom>
          <a:solidFill>
            <a:srgbClr val="FFFFFF">
              <a:shade val="85000"/>
            </a:srgbClr>
          </a:solidFill>
          <a:ln w="57150">
            <a:solidFill>
              <a:schemeClr val="accent6">
                <a:lumMod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4321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67544" y="332656"/>
            <a:ext cx="7992888" cy="1754326"/>
          </a:xfrm>
          <a:prstGeom prst="rect">
            <a:avLst/>
          </a:prstGeom>
        </p:spPr>
        <p:txBody>
          <a:bodyPr wrap="square">
            <a:spAutoFit/>
          </a:bodyPr>
          <a:lstStyle/>
          <a:p>
            <a:pPr algn="r"/>
            <a:r>
              <a:rPr lang="ru-RU" b="1" i="1" dirty="0">
                <a:latin typeface="Georgia" pitchFamily="18" charset="0"/>
              </a:rPr>
              <a:t>Тряпичная кукла как хранитель семейных традиций на Руси</a:t>
            </a:r>
          </a:p>
          <a:p>
            <a:pPr algn="r"/>
            <a:r>
              <a:rPr lang="ru-RU" b="1" i="1" dirty="0">
                <a:latin typeface="Georgia" pitchFamily="18" charset="0"/>
              </a:rPr>
              <a:t>Без нее, без куклы, мир бы рассыпался,</a:t>
            </a:r>
          </a:p>
          <a:p>
            <a:pPr algn="r"/>
            <a:r>
              <a:rPr lang="ru-RU" b="1" i="1" dirty="0">
                <a:latin typeface="Georgia" pitchFamily="18" charset="0"/>
              </a:rPr>
              <a:t>развалился, и дети перестали бы походить</a:t>
            </a:r>
          </a:p>
          <a:p>
            <a:pPr algn="r"/>
            <a:r>
              <a:rPr lang="ru-RU" b="1" i="1" dirty="0">
                <a:latin typeface="Georgia" pitchFamily="18" charset="0"/>
              </a:rPr>
              <a:t>на родителей, и народ бы рассеялся</a:t>
            </a:r>
          </a:p>
          <a:p>
            <a:pPr algn="r"/>
            <a:r>
              <a:rPr lang="ru-RU" b="1" i="1" dirty="0">
                <a:latin typeface="Georgia" pitchFamily="18" charset="0"/>
              </a:rPr>
              <a:t>пылью по лицу земли.</a:t>
            </a:r>
          </a:p>
          <a:p>
            <a:pPr algn="r"/>
            <a:r>
              <a:rPr lang="ru-RU" b="1" i="1" dirty="0">
                <a:latin typeface="Georgia" pitchFamily="18" charset="0"/>
              </a:rPr>
              <a:t>А. Синявский</a:t>
            </a:r>
          </a:p>
        </p:txBody>
      </p:sp>
      <p:sp>
        <p:nvSpPr>
          <p:cNvPr id="8" name="Прямоугольник 7"/>
          <p:cNvSpPr/>
          <p:nvPr/>
        </p:nvSpPr>
        <p:spPr>
          <a:xfrm>
            <a:off x="683567" y="2492896"/>
            <a:ext cx="7776865" cy="3693319"/>
          </a:xfrm>
          <a:prstGeom prst="rect">
            <a:avLst/>
          </a:prstGeom>
        </p:spPr>
        <p:txBody>
          <a:bodyPr wrap="square">
            <a:spAutoFit/>
          </a:bodyPr>
          <a:lstStyle/>
          <a:p>
            <a:pPr algn="just"/>
            <a:r>
              <a:rPr lang="ru-RU" i="1" dirty="0">
                <a:latin typeface="Georgia" pitchFamily="18" charset="0"/>
              </a:rPr>
              <a:t>Не секрет, что за последние десятилетия мы утратили народные традиции и вместе с ними большую часть нравственных ценностей. Приобщение детей к русской народной культуре является сегодня актуальной темой. Детям обязательно нужно знать историю своего народа, его традиции, культуру, промыслы, чтобы почувствовать себя частью своего  народа, ощутить гордость за свою страну. Чтобы сохранить и передать следующим поколениям культурные и нравственные ценности нашего народа, нужно возвращать в нашу жизнь и жизнь наших детей самодельную  куклу. Матерчатых кукол делали с незапамятных времен. Тряпичная кукла была широко распространена в России, любима и почитаема детьми и взрослыми всех сословий. С ней играли и в царских дворцах, и в крестьянских избах. </a:t>
            </a:r>
          </a:p>
        </p:txBody>
      </p:sp>
    </p:spTree>
    <p:extLst>
      <p:ext uri="{BB962C8B-B14F-4D97-AF65-F5344CB8AC3E}">
        <p14:creationId xmlns:p14="http://schemas.microsoft.com/office/powerpoint/2010/main" val="3438231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 y="7937"/>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6" descr="https://4.downloader.disk.yandex.ru/preview/d4796f0f2764025167e939ed4b6526d370d8fd716f065945726269c0bf3361df/inf/_Fa4eFVP5vhqm7sZjmLwr2tHjPF26s-ivXsNHEKQ0wQuzOobSCPIkGKfTP5CD2v0pqp7FraD-bhb97NG9bC3og%3D%3D?uid=975443441&amp;filename=IMG_20250122_092716.jpg&amp;disposition=inline&amp;hash=&amp;limit=0&amp;content_type=image%2Fjpeg&amp;owner_uid=975443441&amp;tknv=v2&amp;size=1263x9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697570" y="836712"/>
            <a:ext cx="7704856" cy="1200329"/>
          </a:xfrm>
          <a:prstGeom prst="rect">
            <a:avLst/>
          </a:prstGeom>
        </p:spPr>
        <p:txBody>
          <a:bodyPr wrap="square">
            <a:spAutoFit/>
          </a:bodyPr>
          <a:lstStyle/>
          <a:p>
            <a:pPr algn="just"/>
            <a:r>
              <a:rPr lang="ru-RU" b="1" i="1" dirty="0">
                <a:latin typeface="Georgia" pitchFamily="18" charset="0"/>
              </a:rPr>
              <a:t>Цель</a:t>
            </a:r>
            <a:r>
              <a:rPr lang="ru-RU" b="1" i="1" dirty="0" smtClean="0">
                <a:latin typeface="Georgia" pitchFamily="18" charset="0"/>
              </a:rPr>
              <a:t>:</a:t>
            </a:r>
            <a:r>
              <a:rPr lang="ru-RU" i="1" dirty="0" smtClean="0">
                <a:latin typeface="Georgia" pitchFamily="18" charset="0"/>
              </a:rPr>
              <a:t> Изучить </a:t>
            </a:r>
            <a:r>
              <a:rPr lang="ru-RU" i="1" dirty="0" smtClean="0">
                <a:latin typeface="Georgia" pitchFamily="18" charset="0"/>
              </a:rPr>
              <a:t>русские народные тряпичные </a:t>
            </a:r>
            <a:r>
              <a:rPr lang="ru-RU" i="1" smtClean="0">
                <a:latin typeface="Georgia" pitchFamily="18" charset="0"/>
              </a:rPr>
              <a:t>куклы – обереги,  </a:t>
            </a:r>
            <a:r>
              <a:rPr lang="ru-RU" i="1" dirty="0">
                <a:latin typeface="Georgia" pitchFamily="18" charset="0"/>
              </a:rPr>
              <a:t>и научить правильно понимать  значение кукол, используя их не только в игре, но и в </a:t>
            </a:r>
            <a:r>
              <a:rPr lang="ru-RU" i="1" dirty="0" smtClean="0">
                <a:latin typeface="Georgia" pitchFamily="18" charset="0"/>
              </a:rPr>
              <a:t>воспитании.</a:t>
            </a:r>
            <a:endParaRPr lang="ru-RU" i="1" dirty="0">
              <a:latin typeface="Georgia" pitchFamily="18" charset="0"/>
            </a:endParaRPr>
          </a:p>
          <a:p>
            <a:endParaRPr lang="ru-RU" dirty="0"/>
          </a:p>
        </p:txBody>
      </p:sp>
      <p:sp>
        <p:nvSpPr>
          <p:cNvPr id="5" name="Прямоугольник 4"/>
          <p:cNvSpPr/>
          <p:nvPr/>
        </p:nvSpPr>
        <p:spPr>
          <a:xfrm>
            <a:off x="697570" y="2276872"/>
            <a:ext cx="7704856" cy="2031325"/>
          </a:xfrm>
          <a:prstGeom prst="rect">
            <a:avLst/>
          </a:prstGeom>
        </p:spPr>
        <p:txBody>
          <a:bodyPr wrap="square">
            <a:spAutoFit/>
          </a:bodyPr>
          <a:lstStyle/>
          <a:p>
            <a:r>
              <a:rPr lang="ru-RU" b="1" i="1" dirty="0" smtClean="0">
                <a:latin typeface="Georgia" pitchFamily="18" charset="0"/>
              </a:rPr>
              <a:t>Задачи: </a:t>
            </a:r>
          </a:p>
          <a:p>
            <a:pPr marL="285750" indent="-285750" algn="just">
              <a:buFont typeface="Wingdings" pitchFamily="2" charset="2"/>
              <a:buChar char="ü"/>
            </a:pPr>
            <a:r>
              <a:rPr lang="ru-RU" i="1" dirty="0" smtClean="0">
                <a:latin typeface="Georgia" pitchFamily="18" charset="0"/>
              </a:rPr>
              <a:t>Изучить </a:t>
            </a:r>
            <a:r>
              <a:rPr lang="ru-RU" i="1" dirty="0">
                <a:latin typeface="Georgia" pitchFamily="18" charset="0"/>
              </a:rPr>
              <a:t>информацию  из истории </a:t>
            </a:r>
            <a:r>
              <a:rPr lang="ru-RU" i="1" dirty="0" smtClean="0">
                <a:latin typeface="Georgia" pitchFamily="18" charset="0"/>
              </a:rPr>
              <a:t>кукол-оберегов;</a:t>
            </a:r>
          </a:p>
          <a:p>
            <a:pPr marL="285750" indent="-285750" algn="just">
              <a:buFont typeface="Wingdings" pitchFamily="2" charset="2"/>
              <a:buChar char="ü"/>
            </a:pPr>
            <a:r>
              <a:rPr lang="ru-RU" i="1" dirty="0" smtClean="0">
                <a:latin typeface="Georgia" pitchFamily="18" charset="0"/>
              </a:rPr>
              <a:t>Познакомить </a:t>
            </a:r>
            <a:r>
              <a:rPr lang="ru-RU" i="1" dirty="0">
                <a:latin typeface="Georgia" pitchFamily="18" charset="0"/>
              </a:rPr>
              <a:t>с разными видами кукол-оберегов, выявить у них   </a:t>
            </a:r>
            <a:r>
              <a:rPr lang="ru-RU" i="1" dirty="0" smtClean="0">
                <a:latin typeface="Georgia" pitchFamily="18" charset="0"/>
              </a:rPr>
              <a:t>характерные особенности;</a:t>
            </a:r>
          </a:p>
          <a:p>
            <a:pPr marL="285750" indent="-285750" algn="just">
              <a:buFont typeface="Wingdings" pitchFamily="2" charset="2"/>
              <a:buChar char="ü"/>
            </a:pPr>
            <a:r>
              <a:rPr lang="ru-RU" i="1" dirty="0" smtClean="0">
                <a:latin typeface="Georgia" pitchFamily="18" charset="0"/>
              </a:rPr>
              <a:t>Выполнить </a:t>
            </a:r>
            <a:r>
              <a:rPr lang="ru-RU" i="1" dirty="0">
                <a:latin typeface="Georgia" pitchFamily="18" charset="0"/>
              </a:rPr>
              <a:t>по традиционным технологиям образцы русских </a:t>
            </a:r>
            <a:r>
              <a:rPr lang="ru-RU" i="1" dirty="0" smtClean="0">
                <a:latin typeface="Georgia" pitchFamily="18" charset="0"/>
              </a:rPr>
              <a:t>обрядовых </a:t>
            </a:r>
            <a:r>
              <a:rPr lang="ru-RU" i="1" dirty="0">
                <a:latin typeface="Georgia" pitchFamily="18" charset="0"/>
              </a:rPr>
              <a:t>кукол-оберегов.</a:t>
            </a:r>
          </a:p>
          <a:p>
            <a:r>
              <a:rPr lang="ru-RU" i="1" dirty="0" smtClean="0">
                <a:latin typeface="Georgia" pitchFamily="18" charset="0"/>
              </a:rPr>
              <a:t> </a:t>
            </a:r>
            <a:endParaRPr lang="ru-RU" i="1" dirty="0">
              <a:latin typeface="Georgia" pitchFamily="18" charset="0"/>
            </a:endParaRPr>
          </a:p>
        </p:txBody>
      </p:sp>
      <p:sp>
        <p:nvSpPr>
          <p:cNvPr id="7" name="Прямоугольник 6"/>
          <p:cNvSpPr/>
          <p:nvPr/>
        </p:nvSpPr>
        <p:spPr>
          <a:xfrm>
            <a:off x="697571" y="4659416"/>
            <a:ext cx="7618846" cy="923330"/>
          </a:xfrm>
          <a:prstGeom prst="rect">
            <a:avLst/>
          </a:prstGeom>
        </p:spPr>
        <p:txBody>
          <a:bodyPr wrap="square">
            <a:spAutoFit/>
          </a:bodyPr>
          <a:lstStyle/>
          <a:p>
            <a:pPr algn="ctr"/>
            <a:r>
              <a:rPr lang="ru-RU" b="1" i="1" dirty="0">
                <a:latin typeface="Georgia" pitchFamily="18" charset="0"/>
              </a:rPr>
              <a:t>Вырастая в окружении кукол, мы практически ничего не знаем о них. А ведь мы очень любим свои куклы и хотели бы все о них узнать.</a:t>
            </a:r>
          </a:p>
        </p:txBody>
      </p:sp>
    </p:spTree>
    <p:extLst>
      <p:ext uri="{BB962C8B-B14F-4D97-AF65-F5344CB8AC3E}">
        <p14:creationId xmlns:p14="http://schemas.microsoft.com/office/powerpoint/2010/main" val="1589787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96697" y="174516"/>
            <a:ext cx="4982454" cy="400110"/>
          </a:xfrm>
          <a:prstGeom prst="rect">
            <a:avLst/>
          </a:prstGeom>
        </p:spPr>
        <p:txBody>
          <a:bodyPr wrap="none">
            <a:spAutoFit/>
          </a:bodyPr>
          <a:lstStyle/>
          <a:p>
            <a:r>
              <a:rPr lang="ru-RU" sz="2000" b="1" i="1" dirty="0">
                <a:latin typeface="Georgia" pitchFamily="18" charset="0"/>
              </a:rPr>
              <a:t>Народная кукла – символ, </a:t>
            </a:r>
            <a:r>
              <a:rPr lang="ru-RU" sz="2000" b="1" i="1" dirty="0" smtClean="0">
                <a:latin typeface="Georgia" pitchFamily="18" charset="0"/>
              </a:rPr>
              <a:t>оберег.</a:t>
            </a:r>
            <a:endParaRPr lang="ru-RU" sz="2000" b="1" i="1" dirty="0">
              <a:latin typeface="Georgia" pitchFamily="18"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624" t="27498" b="8915"/>
          <a:stretch/>
        </p:blipFill>
        <p:spPr bwMode="auto">
          <a:xfrm>
            <a:off x="7141070" y="4437112"/>
            <a:ext cx="1567134" cy="190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5593"/>
          <a:stretch/>
        </p:blipFill>
        <p:spPr bwMode="auto">
          <a:xfrm>
            <a:off x="7096495" y="476672"/>
            <a:ext cx="1584325" cy="157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6365" b="5695"/>
          <a:stretch/>
        </p:blipFill>
        <p:spPr bwMode="auto">
          <a:xfrm>
            <a:off x="7132474" y="2481516"/>
            <a:ext cx="15843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7" y="692696"/>
            <a:ext cx="6408712" cy="1477328"/>
          </a:xfrm>
          <a:prstGeom prst="rect">
            <a:avLst/>
          </a:prstGeom>
        </p:spPr>
        <p:txBody>
          <a:bodyPr wrap="square">
            <a:spAutoFit/>
          </a:bodyPr>
          <a:lstStyle/>
          <a:p>
            <a:pPr algn="just"/>
            <a:r>
              <a:rPr lang="ru-RU" b="1" i="1" dirty="0" smtClean="0">
                <a:latin typeface="Georgia" pitchFamily="18" charset="0"/>
              </a:rPr>
              <a:t>«Колокольчик» -  </a:t>
            </a:r>
            <a:r>
              <a:rPr lang="ru-RU" i="1" dirty="0" smtClean="0">
                <a:latin typeface="Georgia" pitchFamily="18" charset="0"/>
              </a:rPr>
              <a:t>Наши </a:t>
            </a:r>
            <a:r>
              <a:rPr lang="ru-RU" i="1" dirty="0">
                <a:latin typeface="Georgia" pitchFamily="18" charset="0"/>
              </a:rPr>
              <a:t>предки считали, что кукла Колокольчик приносит хорошие новости</a:t>
            </a:r>
            <a:r>
              <a:rPr lang="ru-RU" i="1" dirty="0" smtClean="0">
                <a:latin typeface="Georgia" pitchFamily="18" charset="0"/>
              </a:rPr>
              <a:t>. Отводит </a:t>
            </a:r>
            <a:r>
              <a:rPr lang="ru-RU" i="1" dirty="0">
                <a:latin typeface="Georgia" pitchFamily="18" charset="0"/>
              </a:rPr>
              <a:t>она от дома и дурные вести. Верили, что зло просто будет обходить семью, где есть такой оберег, десятой </a:t>
            </a:r>
            <a:r>
              <a:rPr lang="ru-RU" i="1" dirty="0" smtClean="0">
                <a:latin typeface="Georgia" pitchFamily="18" charset="0"/>
              </a:rPr>
              <a:t>дорогой. </a:t>
            </a:r>
            <a:endParaRPr lang="ru-RU" i="1" dirty="0">
              <a:latin typeface="Georgia" pitchFamily="18" charset="0"/>
            </a:endParaRPr>
          </a:p>
        </p:txBody>
      </p:sp>
      <p:sp>
        <p:nvSpPr>
          <p:cNvPr id="4" name="Прямоугольник 3"/>
          <p:cNvSpPr/>
          <p:nvPr/>
        </p:nvSpPr>
        <p:spPr>
          <a:xfrm>
            <a:off x="683567" y="2170024"/>
            <a:ext cx="6408712" cy="2031325"/>
          </a:xfrm>
          <a:prstGeom prst="rect">
            <a:avLst/>
          </a:prstGeom>
        </p:spPr>
        <p:txBody>
          <a:bodyPr wrap="square">
            <a:spAutoFit/>
          </a:bodyPr>
          <a:lstStyle/>
          <a:p>
            <a:pPr algn="just"/>
            <a:r>
              <a:rPr lang="ru-RU" b="1" i="1" dirty="0">
                <a:latin typeface="Georgia" pitchFamily="18" charset="0"/>
              </a:rPr>
              <a:t>«Рождественский ангел» </a:t>
            </a:r>
            <a:r>
              <a:rPr lang="ru-RU" i="1" dirty="0">
                <a:latin typeface="Georgia" pitchFamily="18" charset="0"/>
              </a:rPr>
              <a:t>— это древняя славянская кукла, которая носит </a:t>
            </a:r>
            <a:r>
              <a:rPr lang="ru-RU" i="1" dirty="0" err="1">
                <a:latin typeface="Georgia" pitchFamily="18" charset="0"/>
              </a:rPr>
              <a:t>обереговый</a:t>
            </a:r>
            <a:r>
              <a:rPr lang="ru-RU" i="1" dirty="0">
                <a:latin typeface="Georgia" pitchFamily="18" charset="0"/>
              </a:rPr>
              <a:t> характер и символизирует </a:t>
            </a:r>
            <a:r>
              <a:rPr lang="ru-RU" i="1" dirty="0" smtClean="0">
                <a:latin typeface="Georgia" pitchFamily="18" charset="0"/>
              </a:rPr>
              <a:t>Ангела-хранителя. Предназначена </a:t>
            </a:r>
            <a:r>
              <a:rPr lang="ru-RU" i="1" dirty="0">
                <a:latin typeface="Georgia" pitchFamily="18" charset="0"/>
              </a:rPr>
              <a:t>для защиты дома и человека от дурного сглаза и влияния. Обычно её размещают в </a:t>
            </a:r>
            <a:r>
              <a:rPr lang="ru-RU" i="1" dirty="0" smtClean="0">
                <a:latin typeface="Georgia" pitchFamily="18" charset="0"/>
              </a:rPr>
              <a:t>комнате. Зимой </a:t>
            </a:r>
            <a:r>
              <a:rPr lang="ru-RU" i="1" dirty="0">
                <a:latin typeface="Georgia" pitchFamily="18" charset="0"/>
              </a:rPr>
              <a:t>такой оберег может стать оригинальным рождественским украшением на стол или ёлку. </a:t>
            </a:r>
          </a:p>
        </p:txBody>
      </p:sp>
      <p:sp>
        <p:nvSpPr>
          <p:cNvPr id="5" name="Прямоугольник 4"/>
          <p:cNvSpPr/>
          <p:nvPr/>
        </p:nvSpPr>
        <p:spPr>
          <a:xfrm>
            <a:off x="683567" y="4353788"/>
            <a:ext cx="6408711" cy="2308324"/>
          </a:xfrm>
          <a:prstGeom prst="rect">
            <a:avLst/>
          </a:prstGeom>
        </p:spPr>
        <p:txBody>
          <a:bodyPr wrap="square">
            <a:spAutoFit/>
          </a:bodyPr>
          <a:lstStyle/>
          <a:p>
            <a:pPr algn="just"/>
            <a:r>
              <a:rPr lang="ru-RU" b="1" i="1" dirty="0">
                <a:latin typeface="Georgia" pitchFamily="18" charset="0"/>
              </a:rPr>
              <a:t>Кукла-оберег «</a:t>
            </a:r>
            <a:r>
              <a:rPr lang="ru-RU" b="1" i="1" dirty="0" err="1">
                <a:latin typeface="Georgia" pitchFamily="18" charset="0"/>
              </a:rPr>
              <a:t>Крупеничка</a:t>
            </a:r>
            <a:r>
              <a:rPr lang="ru-RU" b="1" i="1" dirty="0">
                <a:latin typeface="Georgia" pitchFamily="18" charset="0"/>
              </a:rPr>
              <a:t>» (</a:t>
            </a:r>
            <a:r>
              <a:rPr lang="ru-RU" b="1" i="1" dirty="0" err="1">
                <a:latin typeface="Georgia" pitchFamily="18" charset="0"/>
              </a:rPr>
              <a:t>Зерновушка</a:t>
            </a:r>
            <a:r>
              <a:rPr lang="ru-RU" b="1" i="1" dirty="0">
                <a:latin typeface="Georgia" pitchFamily="18" charset="0"/>
              </a:rPr>
              <a:t>) </a:t>
            </a:r>
            <a:r>
              <a:rPr lang="ru-RU" i="1" dirty="0">
                <a:latin typeface="Georgia" pitchFamily="18" charset="0"/>
              </a:rPr>
              <a:t>— славянская </a:t>
            </a:r>
            <a:r>
              <a:rPr lang="ru-RU" i="1" dirty="0" err="1">
                <a:latin typeface="Georgia" pitchFamily="18" charset="0"/>
              </a:rPr>
              <a:t>обережная</a:t>
            </a:r>
            <a:r>
              <a:rPr lang="ru-RU" i="1" dirty="0">
                <a:latin typeface="Georgia" pitchFamily="18" charset="0"/>
              </a:rPr>
              <a:t> кукла, притягивающая в дом достаток и богатство. Основным её символом является крупа, которая означает хороший урожай и прибыль. </a:t>
            </a:r>
          </a:p>
          <a:p>
            <a:pPr algn="just"/>
            <a:r>
              <a:rPr lang="ru-RU" i="1" dirty="0" smtClean="0">
                <a:latin typeface="Georgia" pitchFamily="18" charset="0"/>
              </a:rPr>
              <a:t>Назначение </a:t>
            </a:r>
            <a:r>
              <a:rPr lang="ru-RU" i="1" dirty="0">
                <a:latin typeface="Georgia" pitchFamily="18" charset="0"/>
              </a:rPr>
              <a:t>куклы — охранять всех членов семьи от голода и неурожая, привлечь в дом достаток и обеспечить жильцам сытую жизнь. </a:t>
            </a:r>
          </a:p>
        </p:txBody>
      </p:sp>
    </p:spTree>
    <p:extLst>
      <p:ext uri="{BB962C8B-B14F-4D97-AF65-F5344CB8AC3E}">
        <p14:creationId xmlns:p14="http://schemas.microsoft.com/office/powerpoint/2010/main" val="341836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descr="C:\Users\Asus\Desktop\фото к горн\IMG_20190401_071643.jpg"/>
          <p:cNvPicPr>
            <a:picLocks noChangeAspect="1" noChangeArrowheads="1"/>
          </p:cNvPicPr>
          <p:nvPr/>
        </p:nvPicPr>
        <p:blipFill>
          <a:blip r:embed="rId3" cstate="print"/>
          <a:srcRect l="76354" t="30648" r="1056" b="18584"/>
          <a:stretch>
            <a:fillRect/>
          </a:stretch>
        </p:blipFill>
        <p:spPr bwMode="auto">
          <a:xfrm>
            <a:off x="7164288" y="692696"/>
            <a:ext cx="1368152" cy="1976219"/>
          </a:xfrm>
          <a:prstGeom prst="rect">
            <a:avLst/>
          </a:prstGeom>
          <a:noFill/>
        </p:spPr>
      </p:pic>
      <p:sp>
        <p:nvSpPr>
          <p:cNvPr id="3" name="Прямоугольник 2"/>
          <p:cNvSpPr/>
          <p:nvPr/>
        </p:nvSpPr>
        <p:spPr>
          <a:xfrm>
            <a:off x="683567" y="908720"/>
            <a:ext cx="6352381" cy="923330"/>
          </a:xfrm>
          <a:prstGeom prst="rect">
            <a:avLst/>
          </a:prstGeom>
        </p:spPr>
        <p:txBody>
          <a:bodyPr wrap="square">
            <a:spAutoFit/>
          </a:bodyPr>
          <a:lstStyle/>
          <a:p>
            <a:pPr algn="just"/>
            <a:r>
              <a:rPr lang="ru-RU" b="1" i="1" dirty="0">
                <a:latin typeface="Georgia" pitchFamily="18" charset="0"/>
              </a:rPr>
              <a:t>Кукла-оберег «На здоровье» </a:t>
            </a:r>
            <a:r>
              <a:rPr lang="ru-RU" i="1" dirty="0">
                <a:latin typeface="Georgia" pitchFamily="18" charset="0"/>
              </a:rPr>
              <a:t>— это целительная кукла, которая, по поверьям, помогает выманить хворь из человека и способствует выздоровлению. </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12" r="-1"/>
          <a:stretch/>
        </p:blipFill>
        <p:spPr bwMode="auto">
          <a:xfrm>
            <a:off x="7164288" y="3068960"/>
            <a:ext cx="1352438"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55576" y="2891433"/>
            <a:ext cx="6264696" cy="2585323"/>
          </a:xfrm>
          <a:prstGeom prst="rect">
            <a:avLst/>
          </a:prstGeom>
        </p:spPr>
        <p:txBody>
          <a:bodyPr wrap="square">
            <a:spAutoFit/>
          </a:bodyPr>
          <a:lstStyle/>
          <a:p>
            <a:pPr algn="just"/>
            <a:r>
              <a:rPr lang="ru-RU" b="1" i="1" dirty="0">
                <a:latin typeface="Georgia" pitchFamily="18" charset="0"/>
              </a:rPr>
              <a:t>Кукла-оберег «Неразлучники»</a:t>
            </a:r>
            <a:r>
              <a:rPr lang="ru-RU" i="1" dirty="0">
                <a:latin typeface="Georgia" pitchFamily="18" charset="0"/>
              </a:rPr>
              <a:t> — это славянская кукла, состоящая из двух фигурок — женской и мужской, соединённых между собой одной рукой-палочкой.  </a:t>
            </a:r>
          </a:p>
          <a:p>
            <a:pPr algn="just"/>
            <a:r>
              <a:rPr lang="ru-RU" b="1" i="1" dirty="0">
                <a:latin typeface="Georgia" pitchFamily="18" charset="0"/>
              </a:rPr>
              <a:t>Символизирует единство семьи</a:t>
            </a:r>
            <a:r>
              <a:rPr lang="ru-RU" i="1" dirty="0">
                <a:latin typeface="Georgia" pitchFamily="18" charset="0"/>
              </a:rPr>
              <a:t>, бережёт добрые отношения между женой и мужем, помогает сохранить взаимопонимание и поддержку, защищает домашних от негативной энергетики, привлекает в дом достаток и благополучие. </a:t>
            </a:r>
          </a:p>
        </p:txBody>
      </p:sp>
    </p:spTree>
    <p:extLst>
      <p:ext uri="{BB962C8B-B14F-4D97-AF65-F5344CB8AC3E}">
        <p14:creationId xmlns:p14="http://schemas.microsoft.com/office/powerpoint/2010/main" val="213116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364" t="-57774" r="65364" b="62373"/>
          <a:stretch/>
        </p:blipFill>
        <p:spPr bwMode="auto">
          <a:xfrm>
            <a:off x="4426569" y="-2515991"/>
            <a:ext cx="3881239" cy="493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8" y="620688"/>
            <a:ext cx="6192688" cy="2031325"/>
          </a:xfrm>
          <a:prstGeom prst="rect">
            <a:avLst/>
          </a:prstGeom>
        </p:spPr>
        <p:txBody>
          <a:bodyPr wrap="square">
            <a:spAutoFit/>
          </a:bodyPr>
          <a:lstStyle/>
          <a:p>
            <a:pPr algn="just"/>
            <a:r>
              <a:rPr lang="ru-RU" b="1" i="1" dirty="0">
                <a:latin typeface="Georgia" pitchFamily="18" charset="0"/>
              </a:rPr>
              <a:t>Кукла-оберег «Нянюшка»</a:t>
            </a:r>
            <a:r>
              <a:rPr lang="ru-RU" i="1" dirty="0">
                <a:latin typeface="Georgia" pitchFamily="18" charset="0"/>
              </a:rPr>
              <a:t> — это крошечная кукла, высотой в детскую ладошку. Издавна она вешалась возле кроватки ребёнка. Когда малыш просыпался, мог какое-то время поиграть этой куколкой.  </a:t>
            </a:r>
          </a:p>
          <a:p>
            <a:pPr algn="just"/>
            <a:r>
              <a:rPr lang="ru-RU" b="1" i="1" dirty="0" smtClean="0">
                <a:latin typeface="Georgia" pitchFamily="18" charset="0"/>
              </a:rPr>
              <a:t>Кукла - </a:t>
            </a:r>
            <a:r>
              <a:rPr lang="ru-RU" i="1" dirty="0" smtClean="0">
                <a:latin typeface="Georgia" pitchFamily="18" charset="0"/>
              </a:rPr>
              <a:t>символизирует</a:t>
            </a:r>
            <a:r>
              <a:rPr lang="ru-RU" i="1" dirty="0">
                <a:latin typeface="Georgia" pitchFamily="18" charset="0"/>
              </a:rPr>
              <a:t>:</a:t>
            </a:r>
          </a:p>
          <a:p>
            <a:pPr algn="just"/>
            <a:r>
              <a:rPr lang="ru-RU" i="1" dirty="0">
                <a:latin typeface="Georgia" pitchFamily="18" charset="0"/>
              </a:rPr>
              <a:t>любовь </a:t>
            </a:r>
            <a:r>
              <a:rPr lang="ru-RU" i="1" dirty="0" smtClean="0">
                <a:latin typeface="Georgia" pitchFamily="18" charset="0"/>
              </a:rPr>
              <a:t>матери </a:t>
            </a:r>
            <a:r>
              <a:rPr lang="ru-RU" i="1" dirty="0">
                <a:latin typeface="Georgia" pitchFamily="18" charset="0"/>
              </a:rPr>
              <a:t>к последующим </a:t>
            </a:r>
            <a:r>
              <a:rPr lang="ru-RU" i="1" dirty="0" smtClean="0">
                <a:latin typeface="Georgia" pitchFamily="18" charset="0"/>
              </a:rPr>
              <a:t>поколениям, хранительницу </a:t>
            </a:r>
            <a:r>
              <a:rPr lang="ru-RU" i="1" dirty="0">
                <a:latin typeface="Georgia" pitchFamily="18" charset="0"/>
              </a:rPr>
              <a:t>очага, </a:t>
            </a:r>
          </a:p>
        </p:txBody>
      </p:sp>
      <p:sp>
        <p:nvSpPr>
          <p:cNvPr id="4" name="Прямоугольник 3"/>
          <p:cNvSpPr/>
          <p:nvPr/>
        </p:nvSpPr>
        <p:spPr>
          <a:xfrm>
            <a:off x="683568" y="3356992"/>
            <a:ext cx="5683621" cy="1200329"/>
          </a:xfrm>
          <a:prstGeom prst="rect">
            <a:avLst/>
          </a:prstGeom>
        </p:spPr>
        <p:txBody>
          <a:bodyPr wrap="square">
            <a:spAutoFit/>
          </a:bodyPr>
          <a:lstStyle/>
          <a:p>
            <a:pPr algn="just"/>
            <a:r>
              <a:rPr lang="ru-RU" b="1" i="1" dirty="0">
                <a:latin typeface="Georgia" pitchFamily="18" charset="0"/>
              </a:rPr>
              <a:t>Кукла-оберег «</a:t>
            </a:r>
            <a:r>
              <a:rPr lang="ru-RU" b="1" i="1" dirty="0" err="1">
                <a:latin typeface="Georgia" pitchFamily="18" charset="0"/>
              </a:rPr>
              <a:t>Пеленашка</a:t>
            </a:r>
            <a:r>
              <a:rPr lang="ru-RU" b="1" i="1" dirty="0">
                <a:latin typeface="Georgia" pitchFamily="18" charset="0"/>
              </a:rPr>
              <a:t>»</a:t>
            </a:r>
            <a:r>
              <a:rPr lang="ru-RU" i="1" dirty="0">
                <a:latin typeface="Georgia" pitchFamily="18" charset="0"/>
              </a:rPr>
              <a:t> — это тканевый талисман, который изготавливали для ребёнка, потому что дети самые беззащитные перед тёмными силами. </a:t>
            </a: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803" t="80722" r="11926"/>
          <a:stretch/>
        </p:blipFill>
        <p:spPr bwMode="auto">
          <a:xfrm>
            <a:off x="6570242" y="3364607"/>
            <a:ext cx="1809716" cy="107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7730" t="38138" b="40492"/>
          <a:stretch/>
        </p:blipFill>
        <p:spPr bwMode="auto">
          <a:xfrm>
            <a:off x="6603203" y="4803968"/>
            <a:ext cx="1743793" cy="17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55576" y="5211752"/>
            <a:ext cx="5495849" cy="1477328"/>
          </a:xfrm>
          <a:prstGeom prst="rect">
            <a:avLst/>
          </a:prstGeom>
        </p:spPr>
        <p:txBody>
          <a:bodyPr wrap="square">
            <a:spAutoFit/>
          </a:bodyPr>
          <a:lstStyle/>
          <a:p>
            <a:pPr algn="just"/>
            <a:r>
              <a:rPr lang="ru-RU" b="1" i="1" dirty="0" smtClean="0">
                <a:latin typeface="Georgia" pitchFamily="18" charset="0"/>
              </a:rPr>
              <a:t>Кубышка - Травница</a:t>
            </a:r>
            <a:r>
              <a:rPr lang="ru-RU" i="1" dirty="0" smtClean="0">
                <a:latin typeface="Georgia" pitchFamily="18" charset="0"/>
              </a:rPr>
              <a:t> </a:t>
            </a:r>
            <a:r>
              <a:rPr lang="ru-RU" i="1" dirty="0">
                <a:latin typeface="Georgia" pitchFamily="18" charset="0"/>
              </a:rPr>
              <a:t>— лечебная кукла-оберег, которая помогает очистить воздух в доме и провести профилактику от заболеваний.  </a:t>
            </a:r>
          </a:p>
          <a:p>
            <a:pPr algn="just"/>
            <a:endParaRPr lang="ru-RU" i="1" dirty="0">
              <a:latin typeface="Georgia" pitchFamily="18" charset="0"/>
            </a:endParaRPr>
          </a:p>
        </p:txBody>
      </p:sp>
    </p:spTree>
    <p:extLst>
      <p:ext uri="{BB962C8B-B14F-4D97-AF65-F5344CB8AC3E}">
        <p14:creationId xmlns:p14="http://schemas.microsoft.com/office/powerpoint/2010/main" val="277450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https://4.downloader.disk.yandex.ru/preview/635a7f2a2f0d069761893d02eae24e95516804623a47c12ad072881b1ed828e6/inf/8zMJf7faHhkcMGvUYAYickEf3ys4ican6jU3MElZdKfTNVgytCThJ7LGDA7AprA9K9PQNboZJxpoRezl_e1LTw%3D%3D?uid=975443441&amp;filename=IMG_20250120_085243%20%281%29.jpg&amp;disposition=inline&amp;hash=&amp;limit=0&amp;content_type=image%2Fjpeg&amp;owner_uid=975443441&amp;tknv=v2&amp;size=1263x9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333" t="38787" r="63216" b="40917"/>
          <a:stretch/>
        </p:blipFill>
        <p:spPr bwMode="auto">
          <a:xfrm>
            <a:off x="6725118" y="699049"/>
            <a:ext cx="1847557" cy="18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764704"/>
            <a:ext cx="5832648" cy="2031325"/>
          </a:xfrm>
          <a:prstGeom prst="rect">
            <a:avLst/>
          </a:prstGeom>
        </p:spPr>
        <p:txBody>
          <a:bodyPr wrap="square">
            <a:spAutoFit/>
          </a:bodyPr>
          <a:lstStyle/>
          <a:p>
            <a:pPr algn="just"/>
            <a:r>
              <a:rPr lang="ru-RU" b="1" i="1" dirty="0">
                <a:latin typeface="Georgia" pitchFamily="18" charset="0"/>
              </a:rPr>
              <a:t>Кукла-оберег «</a:t>
            </a:r>
            <a:r>
              <a:rPr lang="ru-RU" b="1" i="1" dirty="0" smtClean="0">
                <a:latin typeface="Georgia" pitchFamily="18" charset="0"/>
              </a:rPr>
              <a:t>Хозяюшка - </a:t>
            </a:r>
            <a:r>
              <a:rPr lang="ru-RU" b="1" i="1" dirty="0" err="1" smtClean="0">
                <a:latin typeface="Georgia" pitchFamily="18" charset="0"/>
              </a:rPr>
              <a:t>Благополучница</a:t>
            </a:r>
            <a:r>
              <a:rPr lang="ru-RU" b="1" i="1" dirty="0">
                <a:latin typeface="Georgia" pitchFamily="18" charset="0"/>
              </a:rPr>
              <a:t>» </a:t>
            </a:r>
            <a:r>
              <a:rPr lang="ru-RU" i="1" dirty="0">
                <a:latin typeface="Georgia" pitchFamily="18" charset="0"/>
              </a:rPr>
              <a:t>— текстильная кукла, оберегающая семью, способствующая процветанию дома и возрастанию достатка. Её ещё величали «</a:t>
            </a:r>
            <a:r>
              <a:rPr lang="ru-RU" i="1" dirty="0" err="1">
                <a:latin typeface="Georgia" pitchFamily="18" charset="0"/>
              </a:rPr>
              <a:t>Домовушкой</a:t>
            </a:r>
            <a:r>
              <a:rPr lang="ru-RU" i="1" dirty="0">
                <a:latin typeface="Georgia" pitchFamily="18" charset="0"/>
              </a:rPr>
              <a:t>», потому что считалось, что она находит общий язык с домовым. </a:t>
            </a:r>
          </a:p>
        </p:txBody>
      </p:sp>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135" t="63364" r="63882" b="797"/>
          <a:stretch/>
        </p:blipFill>
        <p:spPr bwMode="auto">
          <a:xfrm>
            <a:off x="6811674" y="3054066"/>
            <a:ext cx="1674447" cy="274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55575" y="3271051"/>
            <a:ext cx="5804073" cy="2308324"/>
          </a:xfrm>
          <a:prstGeom prst="rect">
            <a:avLst/>
          </a:prstGeom>
        </p:spPr>
        <p:txBody>
          <a:bodyPr wrap="square">
            <a:spAutoFit/>
          </a:bodyPr>
          <a:lstStyle/>
          <a:p>
            <a:pPr algn="just"/>
            <a:r>
              <a:rPr lang="ru-RU" b="1" i="1" dirty="0">
                <a:latin typeface="Georgia" pitchFamily="18" charset="0"/>
              </a:rPr>
              <a:t>Соломенная кукла с веником </a:t>
            </a:r>
            <a:r>
              <a:rPr lang="ru-RU" i="1" dirty="0">
                <a:latin typeface="Georgia" pitchFamily="18" charset="0"/>
              </a:rPr>
              <a:t>— это традиционная славянская кукла-оберег, известная как Метлушка.  </a:t>
            </a:r>
          </a:p>
          <a:p>
            <a:pPr algn="just"/>
            <a:r>
              <a:rPr lang="ru-RU" i="1" dirty="0" smtClean="0">
                <a:latin typeface="Georgia" pitchFamily="18" charset="0"/>
              </a:rPr>
              <a:t>Считалось</a:t>
            </a:r>
            <a:r>
              <a:rPr lang="ru-RU" i="1" dirty="0">
                <a:latin typeface="Georgia" pitchFamily="18" charset="0"/>
              </a:rPr>
              <a:t>, что Метлушка не только украшала жилище, но и защищала его от всякой нечисти. Можно было просить куклу не только вымести из дома ссоры и злобу, но и привлечь удачу и счастье, уберечь от воров и врагов. </a:t>
            </a:r>
          </a:p>
        </p:txBody>
      </p:sp>
    </p:spTree>
    <p:extLst>
      <p:ext uri="{BB962C8B-B14F-4D97-AF65-F5344CB8AC3E}">
        <p14:creationId xmlns:p14="http://schemas.microsoft.com/office/powerpoint/2010/main" val="244515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18809" y="548680"/>
            <a:ext cx="6476453" cy="707886"/>
          </a:xfrm>
          <a:prstGeom prst="rect">
            <a:avLst/>
          </a:prstGeom>
        </p:spPr>
        <p:txBody>
          <a:bodyPr wrap="none">
            <a:spAutoFit/>
          </a:bodyPr>
          <a:lstStyle/>
          <a:p>
            <a:pPr algn="ctr"/>
            <a:r>
              <a:rPr lang="ru-RU" sz="2000" b="1" i="1" dirty="0" smtClean="0">
                <a:latin typeface="Georgia" pitchFamily="18" charset="0"/>
              </a:rPr>
              <a:t>Мастер – класс</a:t>
            </a:r>
          </a:p>
          <a:p>
            <a:pPr algn="ctr"/>
            <a:r>
              <a:rPr lang="ru-RU" sz="2000" b="1" i="1" dirty="0" smtClean="0">
                <a:latin typeface="Georgia" pitchFamily="18" charset="0"/>
              </a:rPr>
              <a:t>Изготовление тряпичной куклы «</a:t>
            </a:r>
            <a:r>
              <a:rPr lang="ru-RU" sz="2000" b="1" i="1" dirty="0" err="1" smtClean="0">
                <a:latin typeface="Georgia" pitchFamily="18" charset="0"/>
              </a:rPr>
              <a:t>Кувадка</a:t>
            </a:r>
            <a:r>
              <a:rPr lang="ru-RU" sz="2000" b="1" i="1" dirty="0" smtClean="0">
                <a:latin typeface="Georgia" pitchFamily="18" charset="0"/>
              </a:rPr>
              <a:t>»</a:t>
            </a:r>
            <a:endParaRPr lang="ru-RU" sz="2000" b="1" i="1" dirty="0">
              <a:latin typeface="Georgia" pitchFamily="18" charset="0"/>
            </a:endParaRPr>
          </a:p>
        </p:txBody>
      </p:sp>
      <p:sp>
        <p:nvSpPr>
          <p:cNvPr id="3" name="Прямоугольник 2"/>
          <p:cNvSpPr/>
          <p:nvPr/>
        </p:nvSpPr>
        <p:spPr>
          <a:xfrm>
            <a:off x="587649" y="1267257"/>
            <a:ext cx="8208912" cy="923330"/>
          </a:xfrm>
          <a:prstGeom prst="rect">
            <a:avLst/>
          </a:prstGeom>
        </p:spPr>
        <p:txBody>
          <a:bodyPr wrap="square">
            <a:spAutoFit/>
          </a:bodyPr>
          <a:lstStyle/>
          <a:p>
            <a:pPr algn="just"/>
            <a:r>
              <a:rPr lang="ru-RU" i="1" dirty="0" smtClean="0">
                <a:latin typeface="Georgia" pitchFamily="18" charset="0"/>
              </a:rPr>
              <a:t>Цели: Приобщать </a:t>
            </a:r>
            <a:r>
              <a:rPr lang="ru-RU" i="1" dirty="0">
                <a:latin typeface="Georgia" pitchFamily="18" charset="0"/>
              </a:rPr>
              <a:t>детей к традициям и ценностям народной </a:t>
            </a:r>
            <a:r>
              <a:rPr lang="ru-RU" i="1" dirty="0" smtClean="0">
                <a:latin typeface="Georgia" pitchFamily="18" charset="0"/>
              </a:rPr>
              <a:t>культуры, продолжать </a:t>
            </a:r>
            <a:r>
              <a:rPr lang="ru-RU" i="1" dirty="0">
                <a:latin typeface="Georgia" pitchFamily="18" charset="0"/>
              </a:rPr>
              <a:t>знакомить с историей и традициями игрушечного ремесла. </a:t>
            </a:r>
            <a:endParaRPr lang="ru-RU" i="1" dirty="0" smtClean="0">
              <a:latin typeface="Georgia" pitchFamily="18"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21" t="20680" r="18754"/>
          <a:stretch/>
        </p:blipFill>
        <p:spPr bwMode="auto">
          <a:xfrm>
            <a:off x="755576" y="4421906"/>
            <a:ext cx="2091184" cy="15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80" t="19258" r="4576" b="21765"/>
          <a:stretch/>
        </p:blipFill>
        <p:spPr bwMode="auto">
          <a:xfrm>
            <a:off x="6084168" y="2165063"/>
            <a:ext cx="2526661" cy="138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4297" y="4443238"/>
            <a:ext cx="2092423" cy="156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2414414"/>
            <a:ext cx="2120864" cy="15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2414412"/>
            <a:ext cx="2120864" cy="15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66" t="43582" r="14724"/>
          <a:stretch/>
        </p:blipFill>
        <p:spPr bwMode="auto">
          <a:xfrm>
            <a:off x="6084168" y="5217233"/>
            <a:ext cx="2521169" cy="128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8" t="5294" r="4016" b="5857"/>
          <a:stretch/>
        </p:blipFill>
        <p:spPr bwMode="auto">
          <a:xfrm>
            <a:off x="6089661" y="3735429"/>
            <a:ext cx="2521168" cy="128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1521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599</Words>
  <Application>Microsoft Office PowerPoint</Application>
  <PresentationFormat>Экран (4:3)</PresentationFormat>
  <Paragraphs>38</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муниципальное дошкольное  автономное образовательное учреждение  «Детский сад №50» г. Оренбурга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дошкольное  автономное образовательное учреждение  «Детский сад №50» г. Оренбурга </dc:title>
  <dc:creator>DESTINY</dc:creator>
  <cp:lastModifiedBy>DESTINY</cp:lastModifiedBy>
  <cp:revision>28</cp:revision>
  <dcterms:created xsi:type="dcterms:W3CDTF">2025-01-23T09:57:56Z</dcterms:created>
  <dcterms:modified xsi:type="dcterms:W3CDTF">2025-01-30T14:24:38Z</dcterms:modified>
</cp:coreProperties>
</file>