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39"/>
  </p:handoutMasterIdLst>
  <p:sldIdLst>
    <p:sldId id="256" r:id="rId3"/>
    <p:sldId id="257" r:id="rId4"/>
    <p:sldId id="260" r:id="rId5"/>
    <p:sldId id="261" r:id="rId6"/>
    <p:sldId id="265" r:id="rId7"/>
    <p:sldId id="268" r:id="rId9"/>
    <p:sldId id="270" r:id="rId10"/>
    <p:sldId id="274" r:id="rId11"/>
    <p:sldId id="272" r:id="rId12"/>
    <p:sldId id="273" r:id="rId13"/>
    <p:sldId id="275" r:id="rId14"/>
    <p:sldId id="276" r:id="rId15"/>
    <p:sldId id="279" r:id="rId16"/>
    <p:sldId id="281" r:id="rId17"/>
    <p:sldId id="280" r:id="rId18"/>
    <p:sldId id="284" r:id="rId19"/>
    <p:sldId id="285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6" r:id="rId31"/>
    <p:sldId id="295" r:id="rId32"/>
    <p:sldId id="297" r:id="rId33"/>
    <p:sldId id="303" r:id="rId34"/>
    <p:sldId id="304" r:id="rId35"/>
    <p:sldId id="307" r:id="rId36"/>
    <p:sldId id="306" r:id="rId37"/>
    <p:sldId id="308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38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39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14"/>
        <p:guide pos="385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emf"/><Relationship Id="rId8" Type="http://schemas.openxmlformats.org/officeDocument/2006/relationships/image" Target="../media/image31.png"/><Relationship Id="rId7" Type="http://schemas.openxmlformats.org/officeDocument/2006/relationships/image" Target="../media/image30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10.xml"/><Relationship Id="rId16" Type="http://schemas.openxmlformats.org/officeDocument/2006/relationships/image" Target="../media/image39.emf"/><Relationship Id="rId15" Type="http://schemas.openxmlformats.org/officeDocument/2006/relationships/image" Target="../media/image38.emf"/><Relationship Id="rId14" Type="http://schemas.openxmlformats.org/officeDocument/2006/relationships/image" Target="../media/image37.emf"/><Relationship Id="rId13" Type="http://schemas.openxmlformats.org/officeDocument/2006/relationships/image" Target="../media/image36.emf"/><Relationship Id="rId12" Type="http://schemas.openxmlformats.org/officeDocument/2006/relationships/image" Target="../media/image35.png"/><Relationship Id="rId11" Type="http://schemas.openxmlformats.org/officeDocument/2006/relationships/image" Target="../media/image34.emf"/><Relationship Id="rId10" Type="http://schemas.openxmlformats.org/officeDocument/2006/relationships/image" Target="../media/image33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emf"/><Relationship Id="rId8" Type="http://schemas.openxmlformats.org/officeDocument/2006/relationships/image" Target="../media/image44.emf"/><Relationship Id="rId7" Type="http://schemas.openxmlformats.org/officeDocument/2006/relationships/image" Target="../media/image43.emf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0.xml"/><Relationship Id="rId12" Type="http://schemas.openxmlformats.org/officeDocument/2006/relationships/image" Target="../media/image48.emf"/><Relationship Id="rId11" Type="http://schemas.openxmlformats.org/officeDocument/2006/relationships/image" Target="../media/image47.emf"/><Relationship Id="rId10" Type="http://schemas.openxmlformats.org/officeDocument/2006/relationships/image" Target="../media/image46.emf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8425"/>
            <a:ext cx="12192635" cy="6956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515" y="1110615"/>
            <a:ext cx="5518150" cy="249174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ru-RU" altLang="en-US" sz="5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Типы сварных соединений и </a:t>
            </a:r>
            <a:br>
              <a:rPr lang="ru-RU" altLang="en-US" sz="5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54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швов</a:t>
            </a:r>
            <a:endParaRPr lang="ru-RU" altLang="en-US" sz="54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0460" y="3893820"/>
            <a:ext cx="6578600" cy="1733550"/>
          </a:xfrm>
        </p:spPr>
        <p:txBody>
          <a:bodyPr>
            <a:normAutofit fontScale="25000"/>
          </a:bodyPr>
          <a:p>
            <a:pPr>
              <a:lnSpc>
                <a:spcPct val="150000"/>
              </a:lnSpc>
            </a:pPr>
            <a:r>
              <a:rPr lang="ru-RU" altLang="ru-RU" sz="9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подготовил мастер п/о</a:t>
            </a:r>
            <a:br>
              <a:rPr lang="ru-RU" altLang="ru-RU" sz="9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ru-RU" sz="96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Кузнецов А.С</a:t>
            </a:r>
            <a:endParaRPr lang="ru-RU" altLang="ru-RU" sz="96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ru-RU" altLang="ru-RU" sz="7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ФКП ОУ №117 г. Самара</a:t>
            </a:r>
            <a:br>
              <a:rPr lang="ru-RU" altLang="ru-RU" sz="7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endParaRPr lang="ru-RU" altLang="ru-RU" sz="7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581660"/>
            <a:ext cx="11274425" cy="5802630"/>
          </a:xfrm>
        </p:spPr>
        <p:txBody>
          <a:bodyPr>
            <a:noAutofit/>
          </a:bodyPr>
          <a:p>
            <a:pPr algn="just"/>
            <a:r>
              <a:rPr lang="ru-RU" sz="3200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Тавровое соединение</a:t>
            </a:r>
            <a:r>
              <a:rPr lang="ru-RU" b="1" i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</a:t>
            </a:r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представляет собой два листа, когда между ними образуется соединение в виде буквы «Т».</a:t>
            </a:r>
            <a:endParaRPr lang="ru-RU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/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Тавровые соединения применяются при производстве различных балок, установке элементов ( диафрагм, ребер жесткости, кронштейнов) , изготовлении рамных конструкций.</a:t>
            </a:r>
            <a:endParaRPr lang="ru-RU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/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зависимости от толщины металла выполняется сварка с одной или с обеих сторон, с  разделкой или нет.                         </a:t>
            </a:r>
            <a:endParaRPr lang="ru-RU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</a:t>
            </a:r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80" y="3560445"/>
            <a:ext cx="9500235" cy="282321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581660"/>
            <a:ext cx="11274425" cy="5802630"/>
          </a:xfrm>
        </p:spPr>
        <p:txBody>
          <a:bodyPr>
            <a:noAutofit/>
          </a:bodyPr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32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сварке таврового соединения тонкого металла с более толстым, необходимо, чтобы угол наклона электрода или сварочной горелки был около 60° к более толстому металлу. </a:t>
            </a:r>
            <a:endParaRPr 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55" y="2566035"/>
            <a:ext cx="4570730" cy="381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Сварку таврового соединения (и углового в такой же степени) можно значительно упростить, расположив его для сварки «в лодочку». Это позволяет проводить сварку преимущественно в нижнем положении, увеличивая скорость сварки и уменьшая вероятность появления подрезов, которые являются очень частым дефектом таврового сварного соединения, наряду с 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непроваром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В некоторых случаях одного прохода будет недостаточно, поэтому для заполняющих швов требуется осуществлять колебания горелки. Сварка "в лодочку" используется также при автоматической и роботизированной сварке, где изделие кантуется при помощи специального 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кантователя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в нужное для сварки положение.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45" y="4084955"/>
            <a:ext cx="39655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сварных швов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Сварной шов </a:t>
            </a: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часть сварного соединения, образовавшееся в результате кристаллизации металла сварочной ванны.</a:t>
            </a: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Сварные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швы 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внешнему виду подразделяются на нормальные (плоские), выпуклые (усиленные) и вогнутые (ослабленные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</a:t>
            </a:r>
            <a:endParaRPr lang="ru-RU" sz="24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Выпуклые сварные швы лучше работают при статических (постоянных) нагрузках, однако они неэкономичны. Нормальные и вогнутые швы лучше подходят при динамических и знакопеременных нагрузках, поскольку за счет более плавного перехода от основного металла к сварному шву снижается вероятность возникновения концентрации напряжений, приводящих к разрушению шва.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45" y="2471420"/>
            <a:ext cx="857440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marL="0" indent="0">
              <a:buNone/>
            </a:pP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выполнению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сварные швы могут быть односторонними и двусторонними.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количеству слоев сварка бывает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однослойной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многослойной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числу проходов –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однопроходной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многопроходной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Многослойный шов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используется при сварке толстого металла, а также чтобы уменьшить зону термического влияния. 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Проход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– однократное перемещение источника тепла в одном направлении при сварке или наплавке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Валиком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называется часть металла сварного шва, которая была наплавлена за один проход. 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Слой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сварного шва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– металл шва, состоящий из одного, двух или нескольких валиков, которые размещены на одном уровне поперечного сечения шва.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171" name="Picture 3" descr="E:\переработка сварки 2\Тема 2 Типы и механические характеристики сварных соединений\img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35" y="1302385"/>
            <a:ext cx="2924175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переработка сварки 2\Тема 2 Типы и механические характеристики сварных соединений\img4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90" y="1302385"/>
            <a:ext cx="2803525" cy="16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зависимости 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 протяженности сварные швы бывают </a:t>
            </a: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непрерывными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</a:t>
            </a: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прерывистыми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ru-RU" sz="24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Стыковые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швы обычно делают 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непрерывными;</a:t>
            </a:r>
            <a:endParaRPr lang="ru-RU" sz="24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угловые швы могут быть выполнены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непрерывными;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односторонние прерывистыми;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двусторонние цепными;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двусторонние шахматными;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также могут быть точечными.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72" y="1512456"/>
            <a:ext cx="5009743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8578850" cy="5937885"/>
          </a:xfrm>
        </p:spPr>
        <p:txBody>
          <a:bodyPr>
            <a:noAutofit/>
          </a:bodyPr>
          <a:p>
            <a:pPr algn="just"/>
            <a:endParaRPr lang="ru-RU" sz="20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sz="20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направлению действующего усилия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сварные швы делятся на: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продольные (фланговые) – направление действующего усилия параллельно оси сварного шва;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поперечные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(лобовые) – направление действующего усилия 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buFont typeface="Arial" panose="020B0604020202020204"/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перпендикулярно оси сварного шва;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комбинированные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– сочетание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продольного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поперечного швов;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sz="24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косые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направление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действующего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усилия размещено под углом к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оси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сварного шва.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266" name="Picture 2" descr="http://www.osvarke.com/img/content/shov-usilie-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80" y="2051685"/>
            <a:ext cx="2976880" cy="41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положению в пространстве</a:t>
            </a: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швы подразделяются на: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нижние (Н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);               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«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лодочку» (Л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);       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горизонтальные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(Г);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полугоризонтальные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Пг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); 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вертикальные (В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);                                   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полувертикальные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Пв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);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потолочные (П);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  <a:buChar char="•"/>
            </a:pPr>
            <a:r>
              <a:rPr lang="ru-RU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полупотолочные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Пп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Font typeface="Arial" panose="020B0604020202020204"/>
            </a:pPr>
            <a:endParaRPr lang="ru-RU" dirty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290" name="Picture 2" descr="E:\переработка сварки 2\Тема 2 Типы и механические характеристики сварных соединений\img3_1b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60" y="1543050"/>
            <a:ext cx="7096760" cy="44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Типы сварных швов</a:t>
            </a:r>
            <a:endParaRPr lang="ru-RU" alt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3315" name="Picture 3" descr="E:\переработка сварки 2\Тема 2 Типы и механические характеристики сварных соединений\img3_2b.png"/>
          <p:cNvPicPr>
            <a:picLocks noGrp="1"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334770"/>
            <a:ext cx="9144000" cy="50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09880" y="446405"/>
            <a:ext cx="11689715" cy="593788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назначению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сварные швы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бывают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прочные;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плотные (герметичные);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прочно-плотные.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зависимости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 условий работы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сварного изделия швы делятся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рабочие, предназначенные непосредственно для нагрузок;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нерабочие (связующие или соединительные), используемые только для соединения частей сварного изделия.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ширине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сварные швы подразделяются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ниточные с шириной шва равной или незначительно превышающей диаметр электрода, выполняются без поперечных колебательных движений сварочного электрода;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уширенные, которые выполняют с поперечными колебательными движениями электрода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1590" y="635"/>
            <a:ext cx="1221295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5438775"/>
          </a:xfrm>
        </p:spPr>
        <p:txBody>
          <a:bodyPr>
            <a:normAutofit fontScale="90000"/>
          </a:bodyPr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Содержание:</a:t>
            </a: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Типы сварных соединений: стыковые, угловые, тавровые и </a:t>
            </a:r>
            <a:r>
              <a:rPr lang="ru-RU" sz="40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нахлесточные;</a:t>
            </a:r>
            <a:b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Типы сварных швов;</a:t>
            </a:r>
            <a:b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4000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Геометрические параметры сварного </a:t>
            </a: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шва;</a:t>
            </a:r>
            <a:b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Геометрия подготовки кромок сварных деталей;</a:t>
            </a:r>
            <a:b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Обозначение сварных швов.</a:t>
            </a:r>
            <a:br>
              <a:rPr lang="ru-RU" sz="4000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ru-RU" altLang="en-US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r>
              <a:rPr lang="ru-RU" sz="24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Геометрические параметры сварного шва</a:t>
            </a:r>
            <a:endParaRPr lang="ru-RU" sz="24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зависимости от типа соединения сварные швы подразделяются на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стыковые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0">
                      <a:srgbClr val="012D86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ru-RU" sz="20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угловые.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</a:t>
            </a:r>
            <a:endParaRPr lang="ru-RU" sz="20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Стыковые швы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характеризуются: 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шириной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шва - е,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выпуклостью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шва - q ,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глубиной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провара - h,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толщиной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шва - с,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зазором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b,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толщиной свариваемого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металла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S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Форму сварного шва стыкового соединения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оценивают отношением ширины шва  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к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глубине проплавления 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, которое называется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buClr>
                <a:srgbClr val="31B6FD"/>
              </a:buClr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коэффициентом формы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шва 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Ѱ = 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en-US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576705"/>
            <a:ext cx="5988050" cy="416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Ширина сварного шва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расстояние между видимыми линиями сплавления на лицевой стороне сварного шва при сварке плавлением.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Выпуклость сварного шва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определяется расстоянием между плоскостью, проходящей через видимые линии границы сварного шва с основным металлом, и поверхностью сварного шва, измеренным в месте наибольшей выпуклости.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Глубина проплавления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(провара) представляет собой наибольшую глубину расплавления основного металла в сечении шва. Это глубина проплавления свариваемых элементов соединения.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Толщина шва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включает выпуклость сварного шва q и глубину проплавления (с = q + h).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Зазор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расстояние между торцами свариваемых элементов. Устанавливается в зависимости от толщины свариваемого металла и составляет 0-5 мм (большой размер для толстого металла).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Характеристикой формы шва является коэффициент формы сварного шва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Ψ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коэффициент, выражаемый отношением ширины стыкового или углового шва к его толщине. Для стыкового шва оптимальное значение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Ψ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от 1,2 до 2 (может изменяться в пределах 0,8-4).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Другой характеристикой формы шва является коэффициент выпуклости сварного шва, который определяют отношением ширины шва к выпуклости шва: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Ψ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Коэффициент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Ψ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не должен превышать 7-10.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Ширина сварного шва и глубина провара зависят от способа и режимов сварки, толщины свариваемых элементов и других факторов.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Угловой шов.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Элементами геометрической формы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углового шва (рисунок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9)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являются: катет шва - k,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выпуклость шва - q , расчетная высота шва - р, толщина шва - а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b="1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                  </a:t>
            </a: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Катет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углового шва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кратчайшее расстояние от поверхности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одной из свариваемых частей до границы углового шва на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поверхности второй свариваемой части.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Выпуклость сварного шва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определяется расстоянием между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плоскостью, проходящей через видимые линии границы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сварного шва с основным металлом, и поверхностью сварного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шва, измеренным в месте наибольшей выпуклости.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735" y="1346200"/>
            <a:ext cx="3833495" cy="45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Расчетная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высота углового шва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длина перпендику­ляра, опущенного из точки максимального проплавления в месте сопряжения спариваемых частей на гипотенузу наибольшего вписанного во внешнюю часть углового шва прямоугольного треугольника.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Толщина углового шва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наибольшее расстояние от поверхности углового шва до точки максимального про­плавления основного металла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Если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шов выполнен вогнутым, то измеряют вогну­тость углового шва.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Она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определяется расстоянием между плоскостью, проходящей через видимые линии границы углового шва с основным металлом, и поверхнос­тью шва, измеренным в месте наибольшей вогнутости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Коэффициент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формы шва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отношение ширины шва к его толщине.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= e / t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Значение коэффициента формы шва обычно бывает в пределах от 0,5 до 4. Оптимальным считается значение от 1,2 до 2.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Коэффициент выпуклости шва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отношение ширины шва к его выпуклости.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= e / q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Значение коэффициента выпуклости шва не должно быть более 7–10.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зависимости от параметров сварки и формы подготовки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свариваемых кромок деталей доли участия основного и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наплавленного металлов в формировании шва могут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существенно изменяться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Коэффициент доли основного металла в металле шва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определяют по формуле K =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/(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+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),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где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площадь сечения шва, сформированная за счет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расплавления основного металла;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ru-RU" sz="2000" b="1" baseline="-250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площадь сечения шва, сформированная за счет наплавленного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электродного металла.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изменении доли участия основного и присадочного металлов в формировании шва его состав может изменяться, следовательно, изменяются и его механические, коррозионные и другие свойства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.</a:t>
            </a:r>
            <a:endParaRPr lang="ru-RU" sz="20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sym typeface="+mn-ea"/>
              </a:rPr>
              <a:t> 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Рисунок 3" descr="http://ok-t.ru/helpiksorg/baza5/878671834731.files/image036.jpg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60" y="992505"/>
            <a:ext cx="3120390" cy="3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Clr>
                <a:srgbClr val="31B6FD"/>
              </a:buClr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Корнем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сварного шва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называется часть шва, которая наиболее удалена от его лицевой поверхности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Clr>
                <a:srgbClr val="31B6FD"/>
              </a:buClr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Подварочный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шов</a:t>
            </a:r>
            <a:r>
              <a:rPr lang="ru-RU" sz="20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меньшая часть двустороннего шва, выполняемая заранее для предотвращения прожогов при дальнейшей сварке основного шва или укладываемая в последнюю очередь в корень шва.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96" y="404664"/>
            <a:ext cx="8280920" cy="498384"/>
          </a:xfrm>
        </p:spPr>
        <p:txBody>
          <a:bodyPr>
            <a:normAutofit fontScale="90000"/>
          </a:bodyPr>
          <a:p>
            <a:br>
              <a:rPr lang="ru-RU" sz="2665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sz="2665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sz="2665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2665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Геометрические параметры сварного шва</a:t>
            </a:r>
            <a:br>
              <a:rPr lang="ru-RU" sz="2665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ru-RU" sz="2665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416" y="2999869"/>
            <a:ext cx="746944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2400" b="1" i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Прорезной шов</a:t>
            </a:r>
            <a:r>
              <a:rPr lang="ru-RU" b="1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получается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результате полного проплавления верхнего, а иногда и последующих листов, и частичного проплавления нижнего листа (детали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</a:t>
            </a:r>
            <a:endParaRPr lang="ru-RU" sz="2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Частным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случаем прорезного шва является точечный или пробочный шов (</a:t>
            </a:r>
            <a:r>
              <a:rPr lang="ru-RU" sz="2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электрозаклепка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- при дуговой сварке) (рис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г). </a:t>
            </a:r>
            <a:endParaRPr lang="ru-RU" sz="2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Прорезные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швы при приварке толстого листа (рис. 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могут выполняться по заранее выполненным отверстиям в верхнем листе (при точечном шве) или прорези (при непрерывном шве).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96" y="404664"/>
            <a:ext cx="8280920" cy="498384"/>
          </a:xfrm>
        </p:spPr>
        <p:txBody>
          <a:bodyPr>
            <a:normAutofit fontScale="90000"/>
          </a:bodyPr>
          <a:p>
            <a:b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</a:br>
            <a:endParaRPr lang="ru-RU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08" y="3631473"/>
            <a:ext cx="6768752" cy="26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r>
              <a:rPr lang="ru-RU" sz="24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Геометрия подготовки кромок сварных деталей</a:t>
            </a:r>
            <a:endParaRPr lang="ru-RU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Разделка кромок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- придание кромкам, подлежащим сварке, необходимой формы.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Разделка кромок под сварку выполняется с целью обеспечения: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провара по всей толщине свариваемых элементов;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доступа сварочного инструмента к корню шва.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 форме разделки кромок под сварку различают сварные соединения без разделки кромок, с </a:t>
            </a:r>
            <a:r>
              <a:rPr lang="ru-RU" sz="2000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отбортовкой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с разделкой кромок под сварку. 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Кроме 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того, сварные соединения с разделкой кромок подразделяются на сварные соединения с односторонним скосом одной или двух кромок (односторонняя разделка одной или двух кромок) и сварные соединения с двусторонним скосом одной или двух кромок (двусторонняя разделка одной или двух кромок).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выборе формы разделки кромки следует учитывать, что наиболее экономичным является сварное соединение без скоса кромок. В случае выполнения разделки кромок более простой в исполнении по сравнению с U – образной является разделка кромок с прямолинейным скосом кромок (V, К, Х – образные). В сравнении с односторонней разделкой кромок более технологичными являются К- и Х-образные двусторонние. Однако К- и Х-образные двусторонние могут быть реализованы при возможности доступа сварочного инструмента к обеим сторонам изделия.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18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Конструктивные элементы формы разделки кромок зависят от конструктивных особенностей свариваемых элементов, а также от диаметра электродного материала (размеры разделки кромок должны обеспечивать доступ электрода или сварочной проволоки к корню шва).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Форма разделки кромок характеризуются следующими основными конструктивными элементами: зазор b, притупление С, угол скоса кромки β и угол разделки кромок α.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скоса кромки </a:t>
            </a:r>
            <a:r>
              <a:rPr lang="ru-RU" sz="2400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β.</a:t>
            </a:r>
            <a:r>
              <a:rPr lang="ru-RU" sz="24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Скос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кромки - прямолинейный срез кромки, подлежащей сварке.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скоса кромки - острый угол между плоскостью скоса кромки и плоскостью торца.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скоса кромки β</a:t>
            </a:r>
            <a:r>
              <a:rPr lang="ru-RU" sz="2400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изменяется в пределах от 30 ± 5 до 10 ± 5 градусов. При разделке одной кромки угол скоса кромки может составлять 45 градусов.</a:t>
            </a:r>
            <a:endParaRPr lang="ru-RU" sz="24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i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разделки кромок</a:t>
            </a:r>
            <a:r>
              <a:rPr lang="ru-RU" sz="2400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между скошенными кромками свариваемых частей. </a:t>
            </a:r>
            <a:endParaRPr lang="ru-RU" sz="2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Угол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разделки кромок α= 2 β. Угол разделки кромок выполняется для обеспечения доступа электрода к основанию шва.</a:t>
            </a:r>
            <a:endParaRPr lang="ru-RU" sz="2400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dirty="0"/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sz="2400" b="1" i="1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Притупление кромки 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нескошенная часть торца кромки, подлежащей сварке. </a:t>
            </a:r>
            <a:endParaRPr lang="ru-RU" sz="2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Назначение 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притупления - обеспечить правильное формирование сварного шва и предотвратить прожоги в корне шва. Притупление кромок</a:t>
            </a:r>
            <a:r>
              <a:rPr lang="ru-RU" sz="2400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С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обычно составляет 2 мм ± 1 мм. Иногда, в связи с конструктивными особенностями сварного соединения, значение притупления может приниматься равным нулю (С=0). В этом случае необходимо предусматривать технологические мероприятия, исключающие появление прожога (сварка на подкладке, сварка на флюсовой подушке, укладка </a:t>
            </a:r>
            <a:r>
              <a:rPr lang="ru-RU" sz="24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подварочного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шва, применение замкового соединения).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Зазор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 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кратчайшее расстояние между кромками собранных для сварки деталей. </a:t>
            </a:r>
            <a:endParaRPr lang="ru-RU" sz="24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Зазор </a:t>
            </a:r>
            <a:r>
              <a:rPr lang="ru-RU" sz="2400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</a:t>
            </a:r>
            <a:r>
              <a:rPr lang="ru-RU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 обычно равен 1,0 - 3 мм, так как при принятых углах разделки кромок наличие зазора необходимо для провара корня шва, но в отдельных случаях, при той или иной технологии, зазор может быть равным нулю или достигать 8-10 мм и более. Если зазор b = 0, выполняемая сварка называется сваркой без зазора, если b ≠ 0 –сваркой с зазором (или по зазору).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Изображение 3" descr="da8deed3ac11063620742e1135cf15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Типы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сварных соединений: стыковые, угловые, тавровые и 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</a:t>
            </a:r>
            <a:endParaRPr lang="ru-RU" altLang="en-US" dirty="0" err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583690"/>
            <a:ext cx="10956290" cy="4593590"/>
          </a:xfrm>
        </p:spPr>
        <p:txBody>
          <a:bodyPr>
            <a:normAutofit lnSpcReduction="10000"/>
          </a:bodyPr>
          <a:p>
            <a:r>
              <a:rPr lang="ru-RU" sz="2400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Сварное соединение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–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неразъемное соединение, выполненное сваркой.</a:t>
            </a:r>
            <a:b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400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Сварной шов </a:t>
            </a:r>
            <a:r>
              <a:rPr lang="ru-RU" sz="24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участок сварного соединения, образовавшийся в результате кристаллизации расплавленного металла, или пластической деформации при сварке давлением.</a:t>
            </a:r>
            <a:b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Тип сварного соединения определяется характером взаимного расположения свариваемых деталей.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400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Основными типами сварных соединений являются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ыковые- С, угловые- У, </a:t>
            </a:r>
            <a:r>
              <a:rPr lang="ru-RU" sz="2400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Н  и тавровые</a:t>
            </a:r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-Т.  </a:t>
            </a:r>
            <a:endParaRPr lang="ru-RU" alt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t="7516" r="2197" b="3964"/>
          <a:stretch>
            <a:fillRect/>
          </a:stretch>
        </p:blipFill>
        <p:spPr bwMode="auto">
          <a:xfrm>
            <a:off x="2116455" y="4123055"/>
            <a:ext cx="8536940" cy="2131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ru-RU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endParaRPr lang="ru-RU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endParaRPr lang="ru-RU" sz="2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endParaRPr lang="ru-RU" sz="18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endParaRPr lang="ru-RU" sz="18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r>
              <a:rPr lang="ru-RU" sz="18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Односторонняя разделка с </a:t>
            </a:r>
            <a:r>
              <a:rPr lang="ru-RU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прямолинейным</a:t>
            </a:r>
            <a:endParaRPr lang="ru-RU" sz="1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r"/>
            <a:r>
              <a:rPr lang="ru-RU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скосом кромки </a:t>
            </a:r>
            <a:r>
              <a:rPr lang="ru-RU" sz="18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двух </a:t>
            </a:r>
            <a:r>
              <a:rPr lang="ru-RU" sz="1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кромок</a:t>
            </a:r>
            <a:endParaRPr lang="ru-RU" altLang="en-US" sz="1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8438" name="Picture 6"/>
          <p:cNvPicPr>
            <a:picLocks noGrp="1" noChangeAspect="1" noChangeArrowheads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805180"/>
            <a:ext cx="4510405" cy="55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55" y="1123950"/>
            <a:ext cx="2183130" cy="339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585" y="1290320"/>
            <a:ext cx="2874010" cy="316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80035" y="752475"/>
            <a:ext cx="11593830" cy="5379720"/>
          </a:xfrm>
        </p:spPr>
        <p:txBody>
          <a:bodyPr>
            <a:noAutofit/>
          </a:bodyPr>
          <a:p>
            <a:pPr algn="just"/>
            <a:r>
              <a:rPr lang="ru-RU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Обозначение сварных швов</a:t>
            </a:r>
            <a:endParaRPr lang="ru-RU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Швы сварных соединений независимо от способа сварки условно изображаются сплошной линией, если шов видимый, и штриховой , если шов не видимый.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      </a:t>
            </a:r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Обозначение видимых и невидимых швов</a:t>
            </a:r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     Условное обозначение видимого и невидимого швов.</a:t>
            </a:r>
            <a:endParaRPr lang="ru-RU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05" y="1871980"/>
            <a:ext cx="8611235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15130"/>
            <a:ext cx="7792720" cy="17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Обозначение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сварных швов</a:t>
            </a:r>
            <a:endParaRPr lang="ru-RU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условное обозначение стандарта на типы и конструктивные элементы швов;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ГОСТ 5264-80 ручная электродуговая сварка.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буквенно- цифровое обозначение шва по стандарту;   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Н1,С2,Т1 и т.д.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условное обозначение способа сварки (буквенное); допускается не приводить.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полуавтоматическая – П, автоматическая- А.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.◄- знак катета сварки, который обозначается в виде равнобедренного треугольника, а рядом указывается высота катета шва в миллиметрах; ставиться  в обозначении тех швах, у которых катет указан в стандарте;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</a:t>
            </a:r>
            <a:r>
              <a:rPr lang="ru-RU" sz="20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геометрические характеристики данного шва;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размер длины привариваемого участка, знаки расположения швов, если швы прерывистые и т.д.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вспомогательные знаки; 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</a:t>
            </a:r>
            <a:r>
              <a:rPr lang="ru-RU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.вспомогательные знаки.</a:t>
            </a:r>
            <a:endParaRPr lang="ru-RU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ru-RU" altLang="en-US" sz="20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1221740"/>
            <a:ext cx="8400415" cy="11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446405"/>
            <a:ext cx="11759565" cy="5937885"/>
          </a:xfrm>
        </p:spPr>
        <p:txBody>
          <a:bodyPr>
            <a:noAutofit/>
          </a:bodyPr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10540" y="760095"/>
          <a:ext cx="11035030" cy="5773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4140"/>
                <a:gridCol w="2747010"/>
                <a:gridCol w="2846705"/>
                <a:gridCol w="2797175"/>
              </a:tblGrid>
              <a:tr h="568960">
                <a:tc rowSpan="2"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Значение вспомогательного знака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Изображение вспомогательного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знака</a:t>
                      </a:r>
                      <a:endParaRPr lang="ru-RU" sz="1200" baseline="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Расположение вспомогательного знака относительно полки- выноски, проведенной от изображения шва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27432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 лицевой стороны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с обратной стороны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1280160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Знак, проставляемый перед размером  катета.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kumimoji="0"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b="0" i="0" u="none" strike="noStrike" baseline="0" dirty="0" smtClean="0">
                        <a:latin typeface="Times New Roman" panose="02020603050405020304"/>
                      </a:endParaRPr>
                    </a:p>
                    <a:p>
                      <a:endParaRPr lang="ru-RU" sz="2400" b="0" i="0" u="none" strike="noStrike" baseline="0" dirty="0" smtClean="0">
                        <a:latin typeface="Times New Roman" panose="02020603050405020304"/>
                      </a:endParaRPr>
                    </a:p>
                    <a:p>
                      <a:endParaRPr kumimoji="0"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73430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Шов прерывистый или точечный с цепным расположением . Угол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наклона линии  60</a:t>
                      </a:r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</a:rPr>
                        <a:t>◦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901065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Шов прерывистый или точечный с шахматным расположением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774065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Шов по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незамкнутой линии. Знак применяют, если расположение шва не ясно из чертежа.</a:t>
                      </a:r>
                      <a:endParaRPr lang="ru-RU" sz="1200" baseline="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554990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Шов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по замкнутой линии. Диаметр знака 3…5 мм.</a:t>
                      </a:r>
                      <a:endParaRPr lang="ru-RU" sz="1200" baseline="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646430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Шов выполнить при монтаже изделия, т.е.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при установке его по монтажному чертежу на месте.</a:t>
                      </a:r>
                      <a:endParaRPr lang="ru-RU" sz="1200" baseline="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endParaRPr lang="ru-RU" sz="1000" dirty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90" y="1948815"/>
            <a:ext cx="64008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60" y="2287270"/>
            <a:ext cx="715010" cy="49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0" y="1787525"/>
            <a:ext cx="657225" cy="4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05" y="2160905"/>
            <a:ext cx="1323975" cy="6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035" y="1948815"/>
            <a:ext cx="118173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62" y="3031218"/>
            <a:ext cx="451314" cy="3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60" y="3242945"/>
            <a:ext cx="120078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15" y="2997200"/>
            <a:ext cx="1367155" cy="50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7" y="2848338"/>
            <a:ext cx="451314" cy="3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22" y="3108688"/>
            <a:ext cx="451314" cy="3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99" y="3889107"/>
            <a:ext cx="329735" cy="35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709" y="4239587"/>
            <a:ext cx="309445" cy="3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34" y="3784927"/>
            <a:ext cx="309445" cy="3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76" y="4700379"/>
            <a:ext cx="790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31" y="4930883"/>
            <a:ext cx="950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260" y="4725670"/>
            <a:ext cx="127571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4044315"/>
            <a:ext cx="123698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41" y="4115543"/>
            <a:ext cx="9509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70" y="4496435"/>
            <a:ext cx="749935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880" y="4850130"/>
            <a:ext cx="691515" cy="4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7" y="5422234"/>
            <a:ext cx="58978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70" y="5362575"/>
            <a:ext cx="1143635" cy="54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87" y="5908382"/>
            <a:ext cx="4095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746750"/>
            <a:ext cx="1570990" cy="92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40030" y="330200"/>
            <a:ext cx="11759565" cy="6054090"/>
          </a:xfrm>
        </p:spPr>
        <p:txBody>
          <a:bodyPr>
            <a:noAutofit/>
          </a:bodyPr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Вспомогательные знаки, характеризующие сварной шов и входящие в его обозначение.</a:t>
            </a:r>
            <a:endParaRPr lang="ru-RU" sz="20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Примеры обозначения сварных швов</a:t>
            </a:r>
            <a:endParaRPr lang="ru-RU" sz="2000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Обозначение шва внахлестку по        Обозначение углового                 Обозначение стыкового шва       </a:t>
            </a:r>
            <a:endParaRPr lang="ru-RU" sz="20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</a:t>
            </a:r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незамкнутой линии                       </a:t>
            </a:r>
            <a:r>
              <a:rPr lang="ru-RU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двухстороннего шва</a:t>
            </a:r>
            <a:endParaRPr lang="ru-RU" sz="20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0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6560" y="583565"/>
          <a:ext cx="11417300" cy="21958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4325"/>
                <a:gridCol w="2854325"/>
                <a:gridCol w="2854325"/>
                <a:gridCol w="2854325"/>
              </a:tblGrid>
              <a:tr h="1097915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Усиление шва снять</a:t>
                      </a:r>
                      <a:endParaRPr lang="ru-RU" sz="120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</a:tr>
              <a:tr h="1097915">
                <a:tc>
                  <a:txBody>
                    <a:bodyPr/>
                    <a:p>
                      <a:r>
                        <a:rPr lang="ru-RU" sz="120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Наплывы обработать</a:t>
                      </a:r>
                      <a:r>
                        <a:rPr lang="ru-RU" sz="1200" baseline="0" dirty="0" smtClean="0">
                          <a:gradFill>
                            <a:gsLst>
                              <a:gs pos="0">
                                <a:srgbClr val="012D86"/>
                              </a:gs>
                              <a:gs pos="100000">
                                <a:srgbClr val="0E2557"/>
                              </a:gs>
                            </a:gsLst>
                            <a:lin scaled="0"/>
                          </a:gradFill>
                          <a:latin typeface="Times New Roman" panose="02020603050405020304" charset="0"/>
                          <a:cs typeface="Times New Roman" panose="02020603050405020304" charset="0"/>
                        </a:rPr>
                        <a:t> с плавным переходом</a:t>
                      </a:r>
                      <a:endParaRPr lang="ru-RU" sz="1200" baseline="0" dirty="0" smtClean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80" y="1060450"/>
            <a:ext cx="95313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0" y="922020"/>
            <a:ext cx="1537970" cy="75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53" y="922189"/>
            <a:ext cx="1514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45" y="2064385"/>
            <a:ext cx="1080770" cy="54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690" y="1897380"/>
            <a:ext cx="1800225" cy="8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20" y="1897380"/>
            <a:ext cx="157099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320"/>
            <a:ext cx="4196715" cy="180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70" y="4665980"/>
            <a:ext cx="3885565" cy="160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35" y="4298315"/>
            <a:ext cx="4392930" cy="17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Замещающее содержимое 3"/>
          <p:cNvSpPr/>
          <p:nvPr>
            <p:ph sz="quarter" idx="13"/>
          </p:nvPr>
        </p:nvSpPr>
        <p:spPr/>
        <p:txBody>
          <a:bodyPr/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r>
              <a:rPr lang="ru-RU" altLang="en-US" sz="4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  <a:endParaRPr lang="ru-RU" altLang="en-US" sz="4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da8deed3ac11063620742e1135cf159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1047750"/>
            <a:ext cx="11274425" cy="5148580"/>
          </a:xfrm>
        </p:spPr>
        <p:txBody>
          <a:bodyPr>
            <a:normAutofit/>
          </a:bodyPr>
          <a:p>
            <a:pPr algn="just"/>
            <a:r>
              <a:rPr lang="ru-RU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Стыковые соединения -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это сварные соединения двух элементов, расположенных в одной плоскости или на одной поверхности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Стыковые </a:t>
            </a:r>
            <a:r>
              <a:rPr lang="ru-RU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соединения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наиболее просты , 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надежны и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работоспособны при всех видах </a:t>
            </a:r>
            <a:r>
              <a:rPr lang="ru-RU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нагружения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Стыковые </a:t>
            </a:r>
            <a:r>
              <a:rPr lang="ru-RU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соединения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применяют в балках, колоннах, в листовых конструкциях ( резервуарах, газгольдерах, трубопроводах и т.д. )</a:t>
            </a:r>
            <a:endParaRPr lang="ru-RU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Обеспечивают надлежащую герметичность, удобны для физических методов 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контроля и </a:t>
            </a: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имеют меньшую концентрацию напряжений.</a:t>
            </a:r>
            <a:r>
              <a:rPr lang="ru-RU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Clr>
                <a:srgbClr val="31B6FD"/>
              </a:buClr>
            </a:pPr>
            <a:r>
              <a:rPr lang="ru-RU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зависимости от толщины соединяемых элементов и способа сварки различают соединения  без обработки и с обработкой кромок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 </a:t>
            </a:r>
            <a:endParaRPr lang="ru-RU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90000"/>
            <a:alphaModFix amt="40000"/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834390"/>
            <a:ext cx="11274425" cy="5549900"/>
          </a:xfrm>
        </p:spPr>
        <p:txBody>
          <a:bodyPr>
            <a:normAutofit/>
          </a:bodyPr>
          <a:p>
            <a:pPr marL="0" lvl="0" indent="0">
              <a:buClr>
                <a:srgbClr val="31B6FD"/>
              </a:buClr>
              <a:buNone/>
            </a:pPr>
            <a:endParaRPr lang="ru-RU" sz="3200" b="1" dirty="0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32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Виды разделки кромок под сварку стыковых соединений:</a:t>
            </a:r>
            <a:endParaRPr 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Clr>
                <a:srgbClr val="31B6FD"/>
              </a:buClr>
            </a:pPr>
            <a:endParaRPr lang="ru-RU" sz="3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959610"/>
            <a:ext cx="11274425" cy="403669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581660"/>
            <a:ext cx="11274425" cy="5802630"/>
          </a:xfrm>
        </p:spPr>
        <p:txBody>
          <a:bodyPr>
            <a:noAutofit/>
          </a:bodyPr>
          <a:p>
            <a:pPr marL="0" lvl="0" indent="0">
              <a:buClr>
                <a:srgbClr val="31B6FD"/>
              </a:buClr>
              <a:buNone/>
            </a:pPr>
            <a:r>
              <a:rPr lang="ru-RU" sz="32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Виды разделки кромок под сварку стыковых соединений:</a:t>
            </a:r>
            <a:endParaRPr lang="ru-RU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>
              <a:lnSpc>
                <a:spcPct val="80000"/>
              </a:lnSpc>
            </a:pP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Одностороннее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соединение без скоса кромок предполагает сварку листов толщиной до 4 мм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.Двусторонне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соединение бес скоса кромок рекомендуется выполнять при сварке толщин до 8 мм. В обоих случаях для обеспечения качественного провара, необходимо делать небольшой зазор при соединении листов под сварку, </a:t>
            </a:r>
            <a:r>
              <a:rPr lang="ru-RU" sz="24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около </a:t>
            </a: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1- 2 мм.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>
              <a:lnSpc>
                <a:spcPct val="80000"/>
              </a:lnSpc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Скос кромок при одностороннем сварном соединении рекомендуется делать при толщинах от 4 до 25 мм. Наиболее популярным является соединение со скосом кромок V-образного типа. Менее популярными, но также применяются односторонние скосы кромок и скосы U-образного типа. Для предотвращения возможностей прожогов во всех случаях делается небольшое притупление кромок.</a:t>
            </a:r>
            <a:endParaRPr lang="ru-RU" sz="24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just">
              <a:lnSpc>
                <a:spcPct val="80000"/>
              </a:lnSpc>
            </a:pPr>
            <a:r>
              <a:rPr lang="ru-RU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толщинах от 12 мм и более при двусторонней сварке рекомендуется делать X-образную разделку, которая имеет ряд преимуществ перед V-образной разделкой. Эти преимущества заключаются в уменьшении объема требуемого металла для заполнения разделки (почти в 2 раза), и соответственно увеличении скорости сварки. </a:t>
            </a: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lnSpc>
                <a:spcPct val="100000"/>
              </a:lnSpc>
              <a:buClr>
                <a:srgbClr val="31B6FD"/>
              </a:buClr>
            </a:pPr>
            <a:endParaRPr lang="ru-RU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24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581660"/>
            <a:ext cx="11274425" cy="5802630"/>
          </a:xfrm>
        </p:spPr>
        <p:txBody>
          <a:bodyPr>
            <a:noAutofit/>
          </a:bodyPr>
          <a:p>
            <a:pPr algn="just"/>
            <a:r>
              <a:rPr lang="ru-RU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Угловые соединения </a:t>
            </a:r>
            <a:r>
              <a:rPr lang="ru-RU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соединения двух деталей, расположенных под углом друг к другу и сваренных в месте примыкания их кромок. Выполняются в основном дуговой сваркой, могут соединятся с разделкой и без разделки кромок. </a:t>
            </a:r>
            <a:endParaRPr lang="ru-RU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Угловые швы</a:t>
            </a:r>
            <a:r>
              <a:rPr lang="ru-RU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воспринимающие нагрузку , должны быть непрерывными, а связующие – как непрерывными, так и прерывистыми или точечными.</a:t>
            </a:r>
            <a:endParaRPr lang="ru-RU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4925695" y="3480435"/>
            <a:ext cx="3176905" cy="2785110"/>
            <a:chOff x="15" y="1"/>
            <a:chExt cx="2044" cy="1946"/>
          </a:xfrm>
        </p:grpSpPr>
        <p:sp>
          <p:nvSpPr>
            <p:cNvPr id="5" name="Freeform 41"/>
            <p:cNvSpPr/>
            <p:nvPr/>
          </p:nvSpPr>
          <p:spPr bwMode="auto">
            <a:xfrm>
              <a:off x="163" y="1479"/>
              <a:ext cx="1861" cy="20"/>
            </a:xfrm>
            <a:custGeom>
              <a:avLst/>
              <a:gdLst>
                <a:gd name="T0" fmla="*/ 0 w 1861"/>
                <a:gd name="T1" fmla="*/ 0 h 20"/>
                <a:gd name="T2" fmla="*/ 1861 w 186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61" h="20">
                  <a:moveTo>
                    <a:pt x="0" y="0"/>
                  </a:moveTo>
                  <a:lnTo>
                    <a:pt x="1861" y="0"/>
                  </a:lnTo>
                </a:path>
              </a:pathLst>
            </a:custGeom>
            <a:noFill/>
            <a:ln w="135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" name="Freeform 42"/>
            <p:cNvSpPr/>
            <p:nvPr/>
          </p:nvSpPr>
          <p:spPr bwMode="auto">
            <a:xfrm>
              <a:off x="163" y="1927"/>
              <a:ext cx="1861" cy="20"/>
            </a:xfrm>
            <a:custGeom>
              <a:avLst/>
              <a:gdLst>
                <a:gd name="T0" fmla="*/ 1861 w 1861"/>
                <a:gd name="T1" fmla="*/ 0 h 20"/>
                <a:gd name="T2" fmla="*/ 0 w 186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61" h="20">
                  <a:moveTo>
                    <a:pt x="1861" y="0"/>
                  </a:moveTo>
                  <a:lnTo>
                    <a:pt x="0" y="0"/>
                  </a:lnTo>
                </a:path>
              </a:pathLst>
            </a:custGeom>
            <a:noFill/>
            <a:ln w="135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Freeform 43"/>
            <p:cNvSpPr/>
            <p:nvPr/>
          </p:nvSpPr>
          <p:spPr bwMode="auto">
            <a:xfrm>
              <a:off x="1994" y="1479"/>
              <a:ext cx="65" cy="448"/>
            </a:xfrm>
            <a:custGeom>
              <a:avLst/>
              <a:gdLst>
                <a:gd name="T0" fmla="*/ 30 w 65"/>
                <a:gd name="T1" fmla="*/ 448 h 448"/>
                <a:gd name="T2" fmla="*/ 56 w 65"/>
                <a:gd name="T3" fmla="*/ 391 h 448"/>
                <a:gd name="T4" fmla="*/ 65 w 65"/>
                <a:gd name="T5" fmla="*/ 335 h 448"/>
                <a:gd name="T6" fmla="*/ 47 w 65"/>
                <a:gd name="T7" fmla="*/ 283 h 448"/>
                <a:gd name="T8" fmla="*/ 16 w 65"/>
                <a:gd name="T9" fmla="*/ 231 h 448"/>
                <a:gd name="T10" fmla="*/ 0 w 65"/>
                <a:gd name="T11" fmla="*/ 176 h 448"/>
                <a:gd name="T12" fmla="*/ 0 w 65"/>
                <a:gd name="T13" fmla="*/ 119 h 448"/>
                <a:gd name="T14" fmla="*/ 30 w 65"/>
                <a:gd name="T1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48">
                  <a:moveTo>
                    <a:pt x="30" y="448"/>
                  </a:moveTo>
                  <a:lnTo>
                    <a:pt x="56" y="391"/>
                  </a:lnTo>
                  <a:lnTo>
                    <a:pt x="65" y="335"/>
                  </a:lnTo>
                  <a:lnTo>
                    <a:pt x="47" y="283"/>
                  </a:lnTo>
                  <a:lnTo>
                    <a:pt x="16" y="231"/>
                  </a:lnTo>
                  <a:lnTo>
                    <a:pt x="0" y="176"/>
                  </a:lnTo>
                  <a:lnTo>
                    <a:pt x="0" y="119"/>
                  </a:lnTo>
                  <a:lnTo>
                    <a:pt x="30" y="0"/>
                  </a:lnTo>
                </a:path>
              </a:pathLst>
            </a:custGeom>
            <a:noFill/>
            <a:ln w="691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Freeform 44"/>
            <p:cNvSpPr/>
            <p:nvPr/>
          </p:nvSpPr>
          <p:spPr bwMode="auto">
            <a:xfrm>
              <a:off x="576" y="1427"/>
              <a:ext cx="121" cy="20"/>
            </a:xfrm>
            <a:custGeom>
              <a:avLst/>
              <a:gdLst>
                <a:gd name="T0" fmla="*/ 0 w 121"/>
                <a:gd name="T1" fmla="*/ 0 h 20"/>
                <a:gd name="T2" fmla="*/ 120 w 121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1" h="20">
                  <a:moveTo>
                    <a:pt x="0" y="0"/>
                  </a:moveTo>
                  <a:lnTo>
                    <a:pt x="120" y="0"/>
                  </a:lnTo>
                </a:path>
              </a:pathLst>
            </a:custGeom>
            <a:noFill/>
            <a:ln w="13582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Freeform 45"/>
            <p:cNvSpPr/>
            <p:nvPr/>
          </p:nvSpPr>
          <p:spPr bwMode="auto">
            <a:xfrm>
              <a:off x="697" y="117"/>
              <a:ext cx="20" cy="1310"/>
            </a:xfrm>
            <a:custGeom>
              <a:avLst/>
              <a:gdLst>
                <a:gd name="T0" fmla="*/ 0 w 20"/>
                <a:gd name="T1" fmla="*/ 1310 h 1310"/>
                <a:gd name="T2" fmla="*/ 0 w 20"/>
                <a:gd name="T3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310">
                  <a:moveTo>
                    <a:pt x="0" y="1310"/>
                  </a:moveTo>
                  <a:lnTo>
                    <a:pt x="0" y="0"/>
                  </a:lnTo>
                </a:path>
              </a:pathLst>
            </a:custGeom>
            <a:noFill/>
            <a:ln w="1358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Freeform 46"/>
            <p:cNvSpPr/>
            <p:nvPr/>
          </p:nvSpPr>
          <p:spPr bwMode="auto">
            <a:xfrm>
              <a:off x="163" y="100"/>
              <a:ext cx="20" cy="1017"/>
            </a:xfrm>
            <a:custGeom>
              <a:avLst/>
              <a:gdLst>
                <a:gd name="T0" fmla="*/ 0 w 20"/>
                <a:gd name="T1" fmla="*/ 0 h 1017"/>
                <a:gd name="T2" fmla="*/ 0 w 20"/>
                <a:gd name="T3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017">
                  <a:moveTo>
                    <a:pt x="0" y="0"/>
                  </a:moveTo>
                  <a:lnTo>
                    <a:pt x="0" y="1017"/>
                  </a:lnTo>
                </a:path>
              </a:pathLst>
            </a:custGeom>
            <a:noFill/>
            <a:ln w="1358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163" y="62"/>
              <a:ext cx="534" cy="67"/>
            </a:xfrm>
            <a:custGeom>
              <a:avLst/>
              <a:gdLst>
                <a:gd name="T0" fmla="*/ 534 w 534"/>
                <a:gd name="T1" fmla="*/ 54 h 67"/>
                <a:gd name="T2" fmla="*/ 465 w 534"/>
                <a:gd name="T3" fmla="*/ 21 h 67"/>
                <a:gd name="T4" fmla="*/ 397 w 534"/>
                <a:gd name="T5" fmla="*/ 0 h 67"/>
                <a:gd name="T6" fmla="*/ 332 w 534"/>
                <a:gd name="T7" fmla="*/ 1 h 67"/>
                <a:gd name="T8" fmla="*/ 270 w 534"/>
                <a:gd name="T9" fmla="*/ 29 h 67"/>
                <a:gd name="T10" fmla="*/ 207 w 534"/>
                <a:gd name="T11" fmla="*/ 59 h 67"/>
                <a:gd name="T12" fmla="*/ 141 w 534"/>
                <a:gd name="T13" fmla="*/ 66 h 67"/>
                <a:gd name="T14" fmla="*/ 71 w 534"/>
                <a:gd name="T15" fmla="*/ 56 h 67"/>
                <a:gd name="T16" fmla="*/ 0 w 534"/>
                <a:gd name="T17" fmla="*/ 3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4" h="67">
                  <a:moveTo>
                    <a:pt x="534" y="54"/>
                  </a:moveTo>
                  <a:lnTo>
                    <a:pt x="465" y="21"/>
                  </a:lnTo>
                  <a:lnTo>
                    <a:pt x="397" y="0"/>
                  </a:lnTo>
                  <a:lnTo>
                    <a:pt x="332" y="1"/>
                  </a:lnTo>
                  <a:lnTo>
                    <a:pt x="270" y="29"/>
                  </a:lnTo>
                  <a:lnTo>
                    <a:pt x="207" y="59"/>
                  </a:lnTo>
                  <a:lnTo>
                    <a:pt x="141" y="66"/>
                  </a:lnTo>
                  <a:lnTo>
                    <a:pt x="71" y="56"/>
                  </a:lnTo>
                  <a:lnTo>
                    <a:pt x="0" y="37"/>
                  </a:lnTo>
                </a:path>
              </a:pathLst>
            </a:custGeom>
            <a:noFill/>
            <a:ln w="691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Freeform 48"/>
            <p:cNvSpPr/>
            <p:nvPr/>
          </p:nvSpPr>
          <p:spPr bwMode="auto">
            <a:xfrm>
              <a:off x="163" y="1117"/>
              <a:ext cx="413" cy="310"/>
            </a:xfrm>
            <a:custGeom>
              <a:avLst/>
              <a:gdLst>
                <a:gd name="T0" fmla="*/ 413 w 413"/>
                <a:gd name="T1" fmla="*/ 310 h 310"/>
                <a:gd name="T2" fmla="*/ 0 w 413"/>
                <a:gd name="T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3" h="310">
                  <a:moveTo>
                    <a:pt x="413" y="310"/>
                  </a:moveTo>
                  <a:lnTo>
                    <a:pt x="0" y="0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Freeform 49"/>
            <p:cNvSpPr/>
            <p:nvPr/>
          </p:nvSpPr>
          <p:spPr bwMode="auto">
            <a:xfrm>
              <a:off x="15" y="907"/>
              <a:ext cx="736" cy="703"/>
            </a:xfrm>
            <a:custGeom>
              <a:avLst/>
              <a:gdLst>
                <a:gd name="T0" fmla="*/ 268 w 736"/>
                <a:gd name="T1" fmla="*/ 2 h 703"/>
                <a:gd name="T2" fmla="*/ 300 w 736"/>
                <a:gd name="T3" fmla="*/ 0 h 703"/>
                <a:gd name="T4" fmla="*/ 332 w 736"/>
                <a:gd name="T5" fmla="*/ 17 h 703"/>
                <a:gd name="T6" fmla="*/ 393 w 736"/>
                <a:gd name="T7" fmla="*/ 75 h 703"/>
                <a:gd name="T8" fmla="*/ 488 w 736"/>
                <a:gd name="T9" fmla="*/ 179 h 703"/>
                <a:gd name="T10" fmla="*/ 562 w 736"/>
                <a:gd name="T11" fmla="*/ 294 h 703"/>
                <a:gd name="T12" fmla="*/ 603 w 736"/>
                <a:gd name="T13" fmla="*/ 353 h 703"/>
                <a:gd name="T14" fmla="*/ 654 w 736"/>
                <a:gd name="T15" fmla="*/ 407 h 703"/>
                <a:gd name="T16" fmla="*/ 704 w 736"/>
                <a:gd name="T17" fmla="*/ 460 h 703"/>
                <a:gd name="T18" fmla="*/ 734 w 736"/>
                <a:gd name="T19" fmla="*/ 521 h 703"/>
                <a:gd name="T20" fmla="*/ 736 w 736"/>
                <a:gd name="T21" fmla="*/ 558 h 703"/>
                <a:gd name="T22" fmla="*/ 730 w 736"/>
                <a:gd name="T23" fmla="*/ 595 h 703"/>
                <a:gd name="T24" fmla="*/ 716 w 736"/>
                <a:gd name="T25" fmla="*/ 630 h 703"/>
                <a:gd name="T26" fmla="*/ 696 w 736"/>
                <a:gd name="T27" fmla="*/ 661 h 703"/>
                <a:gd name="T28" fmla="*/ 670 w 736"/>
                <a:gd name="T29" fmla="*/ 683 h 703"/>
                <a:gd name="T30" fmla="*/ 640 w 736"/>
                <a:gd name="T31" fmla="*/ 696 h 703"/>
                <a:gd name="T32" fmla="*/ 569 w 736"/>
                <a:gd name="T33" fmla="*/ 703 h 703"/>
                <a:gd name="T34" fmla="*/ 420 w 736"/>
                <a:gd name="T35" fmla="*/ 691 h 703"/>
                <a:gd name="T36" fmla="*/ 278 w 736"/>
                <a:gd name="T37" fmla="*/ 696 h 703"/>
                <a:gd name="T38" fmla="*/ 206 w 736"/>
                <a:gd name="T39" fmla="*/ 691 h 703"/>
                <a:gd name="T40" fmla="*/ 139 w 736"/>
                <a:gd name="T41" fmla="*/ 671 h 703"/>
                <a:gd name="T42" fmla="*/ 79 w 736"/>
                <a:gd name="T43" fmla="*/ 629 h 703"/>
                <a:gd name="T44" fmla="*/ 33 w 736"/>
                <a:gd name="T45" fmla="*/ 572 h 703"/>
                <a:gd name="T46" fmla="*/ 6 w 736"/>
                <a:gd name="T47" fmla="*/ 506 h 703"/>
                <a:gd name="T48" fmla="*/ 0 w 736"/>
                <a:gd name="T49" fmla="*/ 437 h 703"/>
                <a:gd name="T50" fmla="*/ 21 w 736"/>
                <a:gd name="T51" fmla="*/ 294 h 703"/>
                <a:gd name="T52" fmla="*/ 49 w 736"/>
                <a:gd name="T53" fmla="*/ 151 h 703"/>
                <a:gd name="T54" fmla="*/ 79 w 736"/>
                <a:gd name="T55" fmla="*/ 89 h 703"/>
                <a:gd name="T56" fmla="*/ 131 w 736"/>
                <a:gd name="T57" fmla="*/ 40 h 703"/>
                <a:gd name="T58" fmla="*/ 199 w 736"/>
                <a:gd name="T59" fmla="*/ 17 h 703"/>
                <a:gd name="T60" fmla="*/ 268 w 736"/>
                <a:gd name="T61" fmla="*/ 2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6" h="703">
                  <a:moveTo>
                    <a:pt x="268" y="2"/>
                  </a:moveTo>
                  <a:lnTo>
                    <a:pt x="300" y="0"/>
                  </a:lnTo>
                  <a:lnTo>
                    <a:pt x="332" y="17"/>
                  </a:lnTo>
                  <a:lnTo>
                    <a:pt x="393" y="75"/>
                  </a:lnTo>
                  <a:lnTo>
                    <a:pt x="488" y="179"/>
                  </a:lnTo>
                  <a:lnTo>
                    <a:pt x="562" y="294"/>
                  </a:lnTo>
                  <a:lnTo>
                    <a:pt x="603" y="353"/>
                  </a:lnTo>
                  <a:lnTo>
                    <a:pt x="654" y="407"/>
                  </a:lnTo>
                  <a:lnTo>
                    <a:pt x="704" y="460"/>
                  </a:lnTo>
                  <a:lnTo>
                    <a:pt x="734" y="521"/>
                  </a:lnTo>
                  <a:lnTo>
                    <a:pt x="736" y="558"/>
                  </a:lnTo>
                  <a:lnTo>
                    <a:pt x="730" y="595"/>
                  </a:lnTo>
                  <a:lnTo>
                    <a:pt x="716" y="630"/>
                  </a:lnTo>
                  <a:lnTo>
                    <a:pt x="696" y="661"/>
                  </a:lnTo>
                  <a:lnTo>
                    <a:pt x="670" y="683"/>
                  </a:lnTo>
                  <a:lnTo>
                    <a:pt x="640" y="696"/>
                  </a:lnTo>
                  <a:lnTo>
                    <a:pt x="569" y="703"/>
                  </a:lnTo>
                  <a:lnTo>
                    <a:pt x="420" y="691"/>
                  </a:lnTo>
                  <a:lnTo>
                    <a:pt x="278" y="696"/>
                  </a:lnTo>
                  <a:lnTo>
                    <a:pt x="206" y="691"/>
                  </a:lnTo>
                  <a:lnTo>
                    <a:pt x="139" y="671"/>
                  </a:lnTo>
                  <a:lnTo>
                    <a:pt x="79" y="629"/>
                  </a:lnTo>
                  <a:lnTo>
                    <a:pt x="33" y="572"/>
                  </a:lnTo>
                  <a:lnTo>
                    <a:pt x="6" y="506"/>
                  </a:lnTo>
                  <a:lnTo>
                    <a:pt x="0" y="437"/>
                  </a:lnTo>
                  <a:lnTo>
                    <a:pt x="21" y="294"/>
                  </a:lnTo>
                  <a:lnTo>
                    <a:pt x="49" y="151"/>
                  </a:lnTo>
                  <a:lnTo>
                    <a:pt x="79" y="89"/>
                  </a:lnTo>
                  <a:lnTo>
                    <a:pt x="131" y="40"/>
                  </a:lnTo>
                  <a:lnTo>
                    <a:pt x="199" y="17"/>
                  </a:lnTo>
                  <a:lnTo>
                    <a:pt x="268" y="2"/>
                  </a:lnTo>
                  <a:close/>
                </a:path>
              </a:pathLst>
            </a:custGeom>
            <a:noFill/>
            <a:ln w="1906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Freeform 50"/>
            <p:cNvSpPr/>
            <p:nvPr/>
          </p:nvSpPr>
          <p:spPr bwMode="auto">
            <a:xfrm>
              <a:off x="697" y="876"/>
              <a:ext cx="58" cy="57"/>
            </a:xfrm>
            <a:custGeom>
              <a:avLst/>
              <a:gdLst>
                <a:gd name="T0" fmla="*/ 0 w 58"/>
                <a:gd name="T1" fmla="*/ 0 h 57"/>
                <a:gd name="T2" fmla="*/ 57 w 58"/>
                <a:gd name="T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57">
                  <a:moveTo>
                    <a:pt x="0" y="0"/>
                  </a:moveTo>
                  <a:lnTo>
                    <a:pt x="57" y="57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Freeform 51"/>
            <p:cNvSpPr/>
            <p:nvPr/>
          </p:nvSpPr>
          <p:spPr bwMode="auto">
            <a:xfrm>
              <a:off x="804" y="982"/>
              <a:ext cx="97" cy="98"/>
            </a:xfrm>
            <a:custGeom>
              <a:avLst/>
              <a:gdLst>
                <a:gd name="T0" fmla="*/ 0 w 97"/>
                <a:gd name="T1" fmla="*/ 0 h 98"/>
                <a:gd name="T2" fmla="*/ 97 w 97"/>
                <a:gd name="T3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98">
                  <a:moveTo>
                    <a:pt x="0" y="0"/>
                  </a:moveTo>
                  <a:lnTo>
                    <a:pt x="97" y="97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Freeform 52"/>
            <p:cNvSpPr/>
            <p:nvPr/>
          </p:nvSpPr>
          <p:spPr bwMode="auto">
            <a:xfrm>
              <a:off x="950" y="1129"/>
              <a:ext cx="97" cy="97"/>
            </a:xfrm>
            <a:custGeom>
              <a:avLst/>
              <a:gdLst>
                <a:gd name="T0" fmla="*/ 0 w 97"/>
                <a:gd name="T1" fmla="*/ 0 h 97"/>
                <a:gd name="T2" fmla="*/ 97 w 97"/>
                <a:gd name="T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7" h="97">
                  <a:moveTo>
                    <a:pt x="0" y="0"/>
                  </a:moveTo>
                  <a:lnTo>
                    <a:pt x="97" y="97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Freeform 53"/>
            <p:cNvSpPr/>
            <p:nvPr/>
          </p:nvSpPr>
          <p:spPr bwMode="auto">
            <a:xfrm>
              <a:off x="1096" y="1275"/>
              <a:ext cx="98" cy="97"/>
            </a:xfrm>
            <a:custGeom>
              <a:avLst/>
              <a:gdLst>
                <a:gd name="T0" fmla="*/ 0 w 98"/>
                <a:gd name="T1" fmla="*/ 0 h 97"/>
                <a:gd name="T2" fmla="*/ 97 w 98"/>
                <a:gd name="T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8" h="97">
                  <a:moveTo>
                    <a:pt x="0" y="0"/>
                  </a:moveTo>
                  <a:lnTo>
                    <a:pt x="97" y="97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Freeform 54"/>
            <p:cNvSpPr/>
            <p:nvPr/>
          </p:nvSpPr>
          <p:spPr bwMode="auto">
            <a:xfrm>
              <a:off x="1242" y="1421"/>
              <a:ext cx="58" cy="58"/>
            </a:xfrm>
            <a:custGeom>
              <a:avLst/>
              <a:gdLst>
                <a:gd name="T0" fmla="*/ 0 w 58"/>
                <a:gd name="T1" fmla="*/ 0 h 58"/>
                <a:gd name="T2" fmla="*/ 57 w 58"/>
                <a:gd name="T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57" y="58"/>
                  </a:lnTo>
                </a:path>
              </a:pathLst>
            </a:custGeom>
            <a:noFill/>
            <a:ln w="13584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Freeform 55"/>
            <p:cNvSpPr/>
            <p:nvPr/>
          </p:nvSpPr>
          <p:spPr bwMode="auto">
            <a:xfrm>
              <a:off x="163" y="1479"/>
              <a:ext cx="20" cy="448"/>
            </a:xfrm>
            <a:custGeom>
              <a:avLst/>
              <a:gdLst>
                <a:gd name="T0" fmla="*/ 0 w 20"/>
                <a:gd name="T1" fmla="*/ 0 h 448"/>
                <a:gd name="T2" fmla="*/ 0 w 20"/>
                <a:gd name="T3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448">
                  <a:moveTo>
                    <a:pt x="0" y="0"/>
                  </a:moveTo>
                  <a:lnTo>
                    <a:pt x="0" y="448"/>
                  </a:lnTo>
                </a:path>
              </a:pathLst>
            </a:custGeom>
            <a:noFill/>
            <a:ln w="1358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Freeform 56"/>
            <p:cNvSpPr/>
            <p:nvPr/>
          </p:nvSpPr>
          <p:spPr bwMode="auto">
            <a:xfrm>
              <a:off x="460" y="1"/>
              <a:ext cx="20" cy="20"/>
            </a:xfrm>
            <a:custGeom>
              <a:avLst/>
              <a:gdLst>
                <a:gd name="T0" fmla="*/ 0 w 20"/>
                <a:gd name="T1" fmla="*/ 0 h 20"/>
                <a:gd name="T2" fmla="*/ 17 w 20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0">
                  <a:moveTo>
                    <a:pt x="0" y="0"/>
                  </a:moveTo>
                  <a:lnTo>
                    <a:pt x="17" y="0"/>
                  </a:lnTo>
                </a:path>
              </a:pathLst>
            </a:custGeom>
            <a:noFill/>
            <a:ln w="1339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270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4025" y="581660"/>
            <a:ext cx="11274425" cy="5802630"/>
          </a:xfrm>
        </p:spPr>
        <p:txBody>
          <a:bodyPr>
            <a:noAutofit/>
          </a:bodyPr>
          <a:p>
            <a:pPr algn="just"/>
            <a:endParaRPr lang="ru-RU" sz="3200" b="1" i="1" dirty="0" err="1" smtClean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sz="3200" b="1" i="1" dirty="0" err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</a:t>
            </a:r>
            <a:r>
              <a:rPr lang="ru-RU" sz="3200" b="1" i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соединения </a:t>
            </a:r>
            <a:r>
              <a:rPr lang="ru-RU" sz="32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соединения в котором кромки свариваемых деталей расположены параллельно одна над другой и наложены друг на друга или соединены с помощью накладок.</a:t>
            </a:r>
            <a:endParaRPr lang="ru-RU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2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1" name="Группа 20"/>
          <p:cNvGrpSpPr/>
          <p:nvPr/>
        </p:nvGrpSpPr>
        <p:grpSpPr bwMode="auto">
          <a:xfrm>
            <a:off x="3493135" y="3186430"/>
            <a:ext cx="4518025" cy="2609215"/>
            <a:chOff x="6" y="12"/>
            <a:chExt cx="2720" cy="689"/>
          </a:xfrm>
        </p:grpSpPr>
        <p:sp>
          <p:nvSpPr>
            <p:cNvPr id="22" name="Freeform 59"/>
            <p:cNvSpPr/>
            <p:nvPr/>
          </p:nvSpPr>
          <p:spPr bwMode="auto">
            <a:xfrm>
              <a:off x="28" y="12"/>
              <a:ext cx="1873" cy="20"/>
            </a:xfrm>
            <a:custGeom>
              <a:avLst/>
              <a:gdLst>
                <a:gd name="T0" fmla="*/ 0 w 1873"/>
                <a:gd name="T1" fmla="*/ 0 h 20"/>
                <a:gd name="T2" fmla="*/ 1873 w 1873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73" h="20">
                  <a:moveTo>
                    <a:pt x="0" y="0"/>
                  </a:moveTo>
                  <a:lnTo>
                    <a:pt x="1873" y="0"/>
                  </a:lnTo>
                </a:path>
              </a:pathLst>
            </a:custGeom>
            <a:noFill/>
            <a:ln w="160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60"/>
            <p:cNvSpPr/>
            <p:nvPr/>
          </p:nvSpPr>
          <p:spPr bwMode="auto">
            <a:xfrm>
              <a:off x="1901" y="12"/>
              <a:ext cx="20" cy="335"/>
            </a:xfrm>
            <a:custGeom>
              <a:avLst/>
              <a:gdLst>
                <a:gd name="T0" fmla="*/ 0 w 20"/>
                <a:gd name="T1" fmla="*/ 0 h 335"/>
                <a:gd name="T2" fmla="*/ 0 w 20"/>
                <a:gd name="T3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35">
                  <a:moveTo>
                    <a:pt x="0" y="0"/>
                  </a:moveTo>
                  <a:lnTo>
                    <a:pt x="0" y="334"/>
                  </a:lnTo>
                </a:path>
              </a:pathLst>
            </a:custGeom>
            <a:noFill/>
            <a:ln w="1613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1"/>
            <p:cNvSpPr/>
            <p:nvPr/>
          </p:nvSpPr>
          <p:spPr bwMode="auto">
            <a:xfrm>
              <a:off x="28" y="347"/>
              <a:ext cx="2676" cy="20"/>
            </a:xfrm>
            <a:custGeom>
              <a:avLst/>
              <a:gdLst>
                <a:gd name="T0" fmla="*/ 2676 w 2676"/>
                <a:gd name="T1" fmla="*/ 0 h 20"/>
                <a:gd name="T2" fmla="*/ 0 w 2676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76" h="20">
                  <a:moveTo>
                    <a:pt x="2676" y="0"/>
                  </a:moveTo>
                  <a:lnTo>
                    <a:pt x="0" y="0"/>
                  </a:lnTo>
                </a:path>
              </a:pathLst>
            </a:custGeom>
            <a:noFill/>
            <a:ln w="160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2"/>
            <p:cNvSpPr/>
            <p:nvPr/>
          </p:nvSpPr>
          <p:spPr bwMode="auto">
            <a:xfrm>
              <a:off x="6" y="12"/>
              <a:ext cx="103" cy="335"/>
            </a:xfrm>
            <a:custGeom>
              <a:avLst/>
              <a:gdLst>
                <a:gd name="T0" fmla="*/ 21 w 103"/>
                <a:gd name="T1" fmla="*/ 334 h 335"/>
                <a:gd name="T2" fmla="*/ 69 w 103"/>
                <a:gd name="T3" fmla="*/ 290 h 335"/>
                <a:gd name="T4" fmla="*/ 101 w 103"/>
                <a:gd name="T5" fmla="*/ 249 h 335"/>
                <a:gd name="T6" fmla="*/ 103 w 103"/>
                <a:gd name="T7" fmla="*/ 211 h 335"/>
                <a:gd name="T8" fmla="*/ 69 w 103"/>
                <a:gd name="T9" fmla="*/ 178 h 335"/>
                <a:gd name="T10" fmla="*/ 26 w 103"/>
                <a:gd name="T11" fmla="*/ 143 h 335"/>
                <a:gd name="T12" fmla="*/ 0 w 103"/>
                <a:gd name="T13" fmla="*/ 102 h 335"/>
                <a:gd name="T14" fmla="*/ 3 w 103"/>
                <a:gd name="T15" fmla="*/ 52 h 335"/>
                <a:gd name="T16" fmla="*/ 21 w 103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35">
                  <a:moveTo>
                    <a:pt x="21" y="334"/>
                  </a:moveTo>
                  <a:lnTo>
                    <a:pt x="69" y="290"/>
                  </a:lnTo>
                  <a:lnTo>
                    <a:pt x="101" y="249"/>
                  </a:lnTo>
                  <a:lnTo>
                    <a:pt x="103" y="211"/>
                  </a:lnTo>
                  <a:lnTo>
                    <a:pt x="69" y="178"/>
                  </a:lnTo>
                  <a:lnTo>
                    <a:pt x="26" y="143"/>
                  </a:lnTo>
                  <a:lnTo>
                    <a:pt x="0" y="102"/>
                  </a:lnTo>
                  <a:lnTo>
                    <a:pt x="3" y="52"/>
                  </a:lnTo>
                  <a:lnTo>
                    <a:pt x="21" y="0"/>
                  </a:lnTo>
                </a:path>
              </a:pathLst>
            </a:custGeom>
            <a:noFill/>
            <a:ln w="820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63"/>
            <p:cNvSpPr/>
            <p:nvPr/>
          </p:nvSpPr>
          <p:spPr bwMode="auto">
            <a:xfrm>
              <a:off x="747" y="347"/>
              <a:ext cx="20" cy="334"/>
            </a:xfrm>
            <a:custGeom>
              <a:avLst/>
              <a:gdLst>
                <a:gd name="T0" fmla="*/ 0 w 20"/>
                <a:gd name="T1" fmla="*/ 334 h 334"/>
                <a:gd name="T2" fmla="*/ 0 w 20"/>
                <a:gd name="T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334">
                  <a:moveTo>
                    <a:pt x="0" y="334"/>
                  </a:moveTo>
                  <a:lnTo>
                    <a:pt x="0" y="0"/>
                  </a:lnTo>
                </a:path>
              </a:pathLst>
            </a:custGeom>
            <a:noFill/>
            <a:ln w="16136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64"/>
            <p:cNvSpPr/>
            <p:nvPr/>
          </p:nvSpPr>
          <p:spPr bwMode="auto">
            <a:xfrm>
              <a:off x="747" y="681"/>
              <a:ext cx="1957" cy="20"/>
            </a:xfrm>
            <a:custGeom>
              <a:avLst/>
              <a:gdLst>
                <a:gd name="T0" fmla="*/ 1956 w 1957"/>
                <a:gd name="T1" fmla="*/ 0 h 20"/>
                <a:gd name="T2" fmla="*/ 0 w 1957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7" h="20">
                  <a:moveTo>
                    <a:pt x="1956" y="0"/>
                  </a:moveTo>
                  <a:lnTo>
                    <a:pt x="0" y="0"/>
                  </a:lnTo>
                </a:path>
              </a:pathLst>
            </a:custGeom>
            <a:noFill/>
            <a:ln w="16078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65"/>
            <p:cNvSpPr/>
            <p:nvPr/>
          </p:nvSpPr>
          <p:spPr bwMode="auto">
            <a:xfrm>
              <a:off x="2623" y="347"/>
              <a:ext cx="103" cy="334"/>
            </a:xfrm>
            <a:custGeom>
              <a:avLst/>
              <a:gdLst>
                <a:gd name="T0" fmla="*/ 81 w 103"/>
                <a:gd name="T1" fmla="*/ 0 h 334"/>
                <a:gd name="T2" fmla="*/ 33 w 103"/>
                <a:gd name="T3" fmla="*/ 43 h 334"/>
                <a:gd name="T4" fmla="*/ 1 w 103"/>
                <a:gd name="T5" fmla="*/ 84 h 334"/>
                <a:gd name="T6" fmla="*/ 0 w 103"/>
                <a:gd name="T7" fmla="*/ 122 h 334"/>
                <a:gd name="T8" fmla="*/ 33 w 103"/>
                <a:gd name="T9" fmla="*/ 156 h 334"/>
                <a:gd name="T10" fmla="*/ 77 w 103"/>
                <a:gd name="T11" fmla="*/ 191 h 334"/>
                <a:gd name="T12" fmla="*/ 103 w 103"/>
                <a:gd name="T13" fmla="*/ 232 h 334"/>
                <a:gd name="T14" fmla="*/ 100 w 103"/>
                <a:gd name="T15" fmla="*/ 281 h 334"/>
                <a:gd name="T16" fmla="*/ 81 w 103"/>
                <a:gd name="T1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34">
                  <a:moveTo>
                    <a:pt x="81" y="0"/>
                  </a:moveTo>
                  <a:lnTo>
                    <a:pt x="33" y="43"/>
                  </a:lnTo>
                  <a:lnTo>
                    <a:pt x="1" y="84"/>
                  </a:lnTo>
                  <a:lnTo>
                    <a:pt x="0" y="122"/>
                  </a:lnTo>
                  <a:lnTo>
                    <a:pt x="33" y="156"/>
                  </a:lnTo>
                  <a:lnTo>
                    <a:pt x="77" y="191"/>
                  </a:lnTo>
                  <a:lnTo>
                    <a:pt x="103" y="232"/>
                  </a:lnTo>
                  <a:lnTo>
                    <a:pt x="100" y="281"/>
                  </a:lnTo>
                  <a:lnTo>
                    <a:pt x="81" y="334"/>
                  </a:lnTo>
                </a:path>
              </a:pathLst>
            </a:custGeom>
            <a:noFill/>
            <a:ln w="820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6"/>
            <p:cNvSpPr/>
            <p:nvPr/>
          </p:nvSpPr>
          <p:spPr bwMode="auto">
            <a:xfrm>
              <a:off x="413" y="347"/>
              <a:ext cx="334" cy="334"/>
            </a:xfrm>
            <a:custGeom>
              <a:avLst/>
              <a:gdLst>
                <a:gd name="T0" fmla="*/ 334 w 334"/>
                <a:gd name="T1" fmla="*/ 334 h 334"/>
                <a:gd name="T2" fmla="*/ 0 w 334"/>
                <a:gd name="T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4" h="334">
                  <a:moveTo>
                    <a:pt x="334" y="334"/>
                  </a:moveTo>
                  <a:lnTo>
                    <a:pt x="0" y="0"/>
                  </a:lnTo>
                </a:path>
              </a:pathLst>
            </a:custGeom>
            <a:noFill/>
            <a:ln w="1610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67"/>
            <p:cNvSpPr/>
            <p:nvPr/>
          </p:nvSpPr>
          <p:spPr bwMode="auto">
            <a:xfrm>
              <a:off x="1901" y="12"/>
              <a:ext cx="335" cy="335"/>
            </a:xfrm>
            <a:custGeom>
              <a:avLst/>
              <a:gdLst>
                <a:gd name="T0" fmla="*/ 334 w 335"/>
                <a:gd name="T1" fmla="*/ 334 h 335"/>
                <a:gd name="T2" fmla="*/ 0 w 335"/>
                <a:gd name="T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5" h="335">
                  <a:moveTo>
                    <a:pt x="334" y="334"/>
                  </a:moveTo>
                  <a:lnTo>
                    <a:pt x="0" y="0"/>
                  </a:lnTo>
                </a:path>
              </a:pathLst>
            </a:custGeom>
            <a:noFill/>
            <a:ln w="16107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quarter" idx="13"/>
          </p:nvPr>
        </p:nvPicPr>
        <p:blipFill>
          <a:blip r:embed="rId1"/>
          <a:srcRect/>
          <a:stretch>
            <a:fillRect/>
          </a:stretch>
        </p:blipFill>
        <p:spPr>
          <a:xfrm>
            <a:off x="-635" y="635"/>
            <a:ext cx="12192000" cy="6856730"/>
          </a:xfrm>
          <a:prstGeom prst="rect">
            <a:avLst/>
          </a:prstGeom>
        </p:spPr>
      </p:pic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63880" y="581660"/>
            <a:ext cx="11119485" cy="5802630"/>
          </a:xfrm>
        </p:spPr>
        <p:txBody>
          <a:bodyPr>
            <a:noAutofit/>
          </a:bodyPr>
          <a:p>
            <a:pPr algn="just"/>
            <a:r>
              <a:rPr lang="ru-RU" sz="32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</a:t>
            </a:r>
            <a:r>
              <a:rPr lang="ru-RU" sz="32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соединения </a:t>
            </a:r>
            <a:r>
              <a:rPr 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заимствованы у клепаных конструкций. Их применяют при изготовлении балок с накладками, решетчатых конструкций. элементов шарнирных соединений и т.д.</a:t>
            </a:r>
            <a:endParaRPr lang="ru-RU" sz="32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3200" b="1" i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Нахлесточные</a:t>
            </a:r>
            <a:r>
              <a:rPr lang="ru-RU" sz="32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соединения </a:t>
            </a:r>
            <a:r>
              <a:rPr 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менее прочны  и недостаточно экономичны по сравнению со стыковыми из-за перерасхода металла: неравномерное распределение силового потока в сечениях вызывает концентрацию напряжений, поэтому их не рекомендуют применять при переменных нагрузках и низких температурах.</a:t>
            </a:r>
            <a:endParaRPr lang="ru-RU" sz="3200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3200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Достоинства: небольшая трудоемкость их сборки и сварки, отсутствие е необходимости в разделке кромок.</a:t>
            </a:r>
            <a:endParaRPr lang="ru-RU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altLang="en-US" sz="32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68*442"/>
  <p:tag name="TABLE_ENDDRAG_RECT" val="40*59*868*442"/>
</p:tagLst>
</file>

<file path=ppt/tags/tag2.xml><?xml version="1.0" encoding="utf-8"?>
<p:tagLst xmlns:p="http://schemas.openxmlformats.org/presentationml/2006/main">
  <p:tag name="TABLE_ENDDRAG_ORIGIN_RECT" val="899*172"/>
  <p:tag name="TABLE_ENDDRAG_RECT" val="32*45*899*1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17607</Words>
  <Application>WPS Presentation</Application>
  <PresentationFormat>宽屏</PresentationFormat>
  <Paragraphs>319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SimSun</vt:lpstr>
      <vt:lpstr>Wingdings</vt:lpstr>
      <vt:lpstr>Calibri Light</vt:lpstr>
      <vt:lpstr>Times New Roman</vt:lpstr>
      <vt:lpstr>Microsoft YaHei</vt:lpstr>
      <vt:lpstr>Arial Unicode MS</vt:lpstr>
      <vt:lpstr>Calibri</vt:lpstr>
      <vt:lpstr>Arial</vt:lpstr>
      <vt:lpstr>Times New Roman</vt:lpstr>
      <vt:lpstr>Office Theme</vt:lpstr>
      <vt:lpstr>Типы сварных соединений и  швов</vt:lpstr>
      <vt:lpstr>     Содержание: - Типы сварных соединений: стыковые, угловые, тавровые и нахлесточные; - Типы сварных швов; - Геометрические параметры сварного шва; - Геометрия подготовки кромок сварных деталей; - Обозначение сварных швов.      </vt:lpstr>
      <vt:lpstr>Типы сварных соединений: стыковые, угловые, тавровые и нахлесточные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Геометрические параметры сварного шва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Galina</cp:lastModifiedBy>
  <cp:revision>25</cp:revision>
  <dcterms:created xsi:type="dcterms:W3CDTF">2025-02-03T12:11:00Z</dcterms:created>
  <dcterms:modified xsi:type="dcterms:W3CDTF">2025-02-06T17:13:49Z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7B5AD13E04F741E88EA4C32A39162258_12</vt:lpwstr>
  </property>
</Properties>
</file>