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77" r:id="rId6"/>
    <p:sldId id="280" r:id="rId7"/>
    <p:sldId id="263" r:id="rId8"/>
    <p:sldId id="264" r:id="rId9"/>
    <p:sldId id="281" r:id="rId10"/>
    <p:sldId id="265" r:id="rId11"/>
    <p:sldId id="266" r:id="rId12"/>
    <p:sldId id="267" r:id="rId13"/>
    <p:sldId id="268" r:id="rId14"/>
    <p:sldId id="279" r:id="rId15"/>
    <p:sldId id="269" r:id="rId16"/>
    <p:sldId id="270" r:id="rId17"/>
    <p:sldId id="272" r:id="rId18"/>
    <p:sldId id="273" r:id="rId19"/>
    <p:sldId id="293" r:id="rId20"/>
    <p:sldId id="291" r:id="rId21"/>
    <p:sldId id="274" r:id="rId22"/>
    <p:sldId id="282" r:id="rId23"/>
    <p:sldId id="285" r:id="rId24"/>
    <p:sldId id="292" r:id="rId25"/>
    <p:sldId id="294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63D03"/>
    <a:srgbClr val="F2672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735" autoAdjust="0"/>
    <p:restoredTop sz="96639" autoAdjust="0"/>
  </p:normalViewPr>
  <p:slideViewPr>
    <p:cSldViewPr>
      <p:cViewPr>
        <p:scale>
          <a:sx n="80" d="100"/>
          <a:sy n="80" d="100"/>
        </p:scale>
        <p:origin x="-87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222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1D0493F-F1A9-4F70-AAA6-0C9C65440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91165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-2"/>
              <a:ext cx="816" cy="3977"/>
              <a:chOff x="4944" y="-2"/>
              <a:chExt cx="816" cy="3977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-2"/>
                <a:ext cx="480" cy="1433"/>
                <a:chOff x="5280" y="-2"/>
                <a:chExt cx="480" cy="1433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7" y="-3"/>
                  <a:ext cx="174" cy="176"/>
                  <a:chOff x="1687" y="323"/>
                  <a:chExt cx="1690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87" y="323"/>
                    <a:ext cx="1690" cy="2560"/>
                    <a:chOff x="1687" y="323"/>
                    <a:chExt cx="169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4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87" y="381"/>
                      <a:ext cx="864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2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69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4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5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/>
            </a:p>
          </p:txBody>
        </p:sp>
      </p:grpSp>
      <p:sp>
        <p:nvSpPr>
          <p:cNvPr id="5177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78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681B4-BD0E-49A4-9106-8D09C6BBC9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8035D-F4BD-4A64-8383-F46C16E8D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DC977-2941-4055-B526-053A5C094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BB943-4055-46B8-B120-2976D7AD8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EE545-1545-4C23-95A0-23E371942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783CE-695F-4420-ABCB-653C42ED0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4C26F-C5C1-4C1E-9F7A-9371B6ED3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CCA53-17FB-4540-A2AF-4C677796CC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799ED-E5F9-4B57-8C80-BA22576AF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08E63-3FF8-4C2A-AD1D-A336E7055C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C2C8E-6893-4F99-AB49-C7B2117831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4100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04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06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07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4106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4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4107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86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410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109" name="Freeform 13"/>
                  <p:cNvSpPr>
                    <a:spLocks/>
                  </p:cNvSpPr>
                  <p:nvPr/>
                </p:nvSpPr>
                <p:spPr bwMode="auto">
                  <a:xfrm>
                    <a:off x="262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110" name="Freeform 14"/>
                  <p:cNvSpPr>
                    <a:spLocks/>
                  </p:cNvSpPr>
                  <p:nvPr/>
                </p:nvSpPr>
                <p:spPr bwMode="auto">
                  <a:xfrm>
                    <a:off x="269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111" name="Freeform 15"/>
                  <p:cNvSpPr>
                    <a:spLocks/>
                  </p:cNvSpPr>
                  <p:nvPr/>
                </p:nvSpPr>
                <p:spPr bwMode="auto">
                  <a:xfrm>
                    <a:off x="244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112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11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1069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0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1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2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3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4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5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6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04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04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4142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45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46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50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52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/>
            </a:p>
          </p:txBody>
        </p:sp>
      </p:grpSp>
      <p:sp>
        <p:nvSpPr>
          <p:cNvPr id="102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55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56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57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D561C57D-C666-4545-8809-B4AD9E2B72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mitten.kiev.ua/sc-pic/i0206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kruchcom.ru/wp-content/uploads/2010/08/11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agicthread.ru/wp-content/uploads/2010/10/w2-13-copy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mitten.kiev.ua/sc-pic/i0151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g0.liveinternet.ru/images/foto/c/9/apps/2/153/2153150_54901725_cover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http://img0.liveinternet.ru/images/attach/c/1/54/901/54901769_il_430xN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http://pechwork.com/wp-content/uploads/2011/06/prixvatka_kreizi-274x300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mitten.kiev.ua/sc-pic/i0213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mitten.kiev.ua/sc-pic/i0171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Изготовление прихватки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860800"/>
            <a:ext cx="5640388" cy="1752600"/>
          </a:xfrm>
        </p:spPr>
        <p:txBody>
          <a:bodyPr/>
          <a:lstStyle/>
          <a:p>
            <a:pPr eaLnBrk="1" hangingPunct="1"/>
            <a:r>
              <a:rPr lang="ru-RU" sz="2000" dirty="0" smtClean="0">
                <a:solidFill>
                  <a:schemeClr val="tx2"/>
                </a:solidFill>
              </a:rPr>
              <a:t>Учитель технологии</a:t>
            </a:r>
          </a:p>
          <a:p>
            <a:pPr eaLnBrk="1" hangingPunct="1"/>
            <a:r>
              <a:rPr lang="ru-RU" sz="2000" dirty="0" smtClean="0">
                <a:solidFill>
                  <a:schemeClr val="tx2"/>
                </a:solidFill>
              </a:rPr>
              <a:t>Жарко Елена Игоревна </a:t>
            </a:r>
          </a:p>
        </p:txBody>
      </p:sp>
    </p:spTree>
  </p:cSld>
  <p:clrMapOvr>
    <a:masterClrMapping/>
  </p:clrMapOvr>
  <p:transition spd="med" advClick="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Из чего состоит прихватка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600200" y="1979613"/>
            <a:ext cx="199548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800" b="1">
                <a:solidFill>
                  <a:schemeClr val="tx2"/>
                </a:solidFill>
                <a:cs typeface="Times New Roman" pitchFamily="18" charset="0"/>
              </a:rPr>
              <a:t>Прихватки</a:t>
            </a:r>
            <a:endParaRPr lang="ru-RU" sz="2800">
              <a:solidFill>
                <a:schemeClr val="tx2"/>
              </a:solidFill>
            </a:endParaRPr>
          </a:p>
          <a:p>
            <a:pPr algn="ctr" eaLnBrk="0" hangingPunct="0"/>
            <a:endParaRPr lang="ru-RU">
              <a:solidFill>
                <a:schemeClr val="tx2"/>
              </a:solidFill>
            </a:endParaRPr>
          </a:p>
        </p:txBody>
      </p:sp>
      <p:pic>
        <p:nvPicPr>
          <p:cNvPr id="23556" name="Picture 4" descr="http://mitten.kiev.ua/sc-pic/i0206.pn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619250" y="2708275"/>
            <a:ext cx="59436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600" smtClean="0"/>
              <a:t>Прихватки –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7386638" cy="6096000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endParaRPr lang="ru-RU" smtClean="0"/>
          </a:p>
          <a:p>
            <a:pPr marL="609600" indent="-609600" eaLnBrk="1" hangingPunct="1">
              <a:buFontTx/>
              <a:buNone/>
            </a:pPr>
            <a:r>
              <a:rPr lang="ru-RU" sz="2800" smtClean="0">
                <a:solidFill>
                  <a:schemeClr val="tx2"/>
                </a:solidFill>
              </a:rPr>
              <a:t>могут быть самые разнообразные, но есть несколько основных моментов по которым их имеет смысл сравнивать: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800" smtClean="0">
                <a:solidFill>
                  <a:schemeClr val="tx2"/>
                </a:solidFill>
              </a:rPr>
              <a:t>Материал, из которого они сделаны;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800" smtClean="0">
                <a:solidFill>
                  <a:schemeClr val="tx2"/>
                </a:solidFill>
              </a:rPr>
              <a:t>Эргономика и безопасность;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800" smtClean="0">
                <a:solidFill>
                  <a:schemeClr val="tx2"/>
                </a:solidFill>
              </a:rPr>
              <a:t>Дизайн ;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800" smtClean="0">
                <a:solidFill>
                  <a:schemeClr val="tx2"/>
                </a:solidFill>
              </a:rPr>
              <a:t>Ну, и конечно,</a:t>
            </a:r>
            <a:r>
              <a:rPr lang="ru-RU" sz="2800" smtClean="0"/>
              <a:t> </a:t>
            </a:r>
            <a:r>
              <a:rPr lang="ru-RU" sz="2800" smtClean="0">
                <a:solidFill>
                  <a:schemeClr val="tx2"/>
                </a:solidFill>
              </a:rPr>
              <a:t>К  А  Ч  Е  С  Т  В  О  ! ! ! 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0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3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6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9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8" grpId="1"/>
      <p:bldP spid="29699" grpId="0" build="p"/>
      <p:bldP spid="29699" grpI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7477125" cy="1143000"/>
          </a:xfrm>
        </p:spPr>
        <p:txBody>
          <a:bodyPr/>
          <a:lstStyle/>
          <a:p>
            <a:pPr eaLnBrk="1" hangingPunct="1"/>
            <a:r>
              <a:rPr lang="ru-RU" smtClean="0"/>
              <a:t>НЕОБЫЧНЫЕ ПРИХВАТКИ</a:t>
            </a:r>
          </a:p>
        </p:txBody>
      </p:sp>
      <p:pic>
        <p:nvPicPr>
          <p:cNvPr id="25602" name="Picture 6" descr="прихват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341438"/>
            <a:ext cx="3816350" cy="3095625"/>
          </a:xfrm>
        </p:spPr>
      </p:pic>
      <p:sp>
        <p:nvSpPr>
          <p:cNvPr id="25603" name="Text Box 8"/>
          <p:cNvSpPr txBox="1">
            <a:spLocks noChangeArrowheads="1"/>
          </p:cNvSpPr>
          <p:nvPr/>
        </p:nvSpPr>
        <p:spPr bwMode="auto">
          <a:xfrm>
            <a:off x="5867400" y="2997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5604" name="Text Box 10"/>
          <p:cNvSpPr txBox="1">
            <a:spLocks noChangeArrowheads="1"/>
          </p:cNvSpPr>
          <p:nvPr/>
        </p:nvSpPr>
        <p:spPr bwMode="auto">
          <a:xfrm>
            <a:off x="2392363" y="5248275"/>
            <a:ext cx="360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ВЯЗАНЫЕ ПРИХВАТКИ</a:t>
            </a:r>
          </a:p>
        </p:txBody>
      </p:sp>
      <p:pic>
        <p:nvPicPr>
          <p:cNvPr id="25605" name="Picture 11" descr="вязание &#10;прихвато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2205038"/>
            <a:ext cx="367347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Клубничка              Чашка</a:t>
            </a:r>
          </a:p>
        </p:txBody>
      </p:sp>
      <p:pic>
        <p:nvPicPr>
          <p:cNvPr id="26626" name="il_fi" descr="42784653_prih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196975"/>
            <a:ext cx="3784600" cy="4065588"/>
          </a:xfrm>
        </p:spPr>
      </p:pic>
      <p:pic>
        <p:nvPicPr>
          <p:cNvPr id="26627" name="Picture 6" descr="51979260ba20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1196975"/>
            <a:ext cx="3887788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7477125" cy="1143000"/>
          </a:xfrm>
        </p:spPr>
        <p:txBody>
          <a:bodyPr/>
          <a:lstStyle/>
          <a:p>
            <a:pPr eaLnBrk="1" hangingPunct="1"/>
            <a:r>
              <a:rPr lang="ru-RU" sz="2400" smtClean="0"/>
              <a:t>Рукавички – мартышки.     Апельсин, арбуз, киви     </a:t>
            </a:r>
          </a:p>
        </p:txBody>
      </p:sp>
      <p:pic>
        <p:nvPicPr>
          <p:cNvPr id="27650" name="Picture 8" descr="Прихватки для кухни своими руками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773238"/>
            <a:ext cx="3097213" cy="4105275"/>
          </a:xfrm>
        </p:spPr>
      </p:pic>
      <p:pic>
        <p:nvPicPr>
          <p:cNvPr id="27651" name="Picture 11" descr="вязаные прихватки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1773238"/>
            <a:ext cx="403225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Прихватки- жуки                        дружная парочка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7386638" cy="4497387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   </a:t>
            </a:r>
          </a:p>
        </p:txBody>
      </p:sp>
      <p:pic>
        <p:nvPicPr>
          <p:cNvPr id="28675" name="Picture 7" descr="54338719_81671300x3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44675"/>
            <a:ext cx="4211638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9" descr="w2-13-copy-299x18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2492375"/>
            <a:ext cx="3744912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1800" smtClean="0"/>
              <a:t>Подарки на Новый год,                    на день Святого Валентина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699" name="Picture 5" descr="%D1%91%D0%BB%D0%BE%D1%87%D0%BA%D0%B0+%D0%BF%D1%80%D0%B8%D1%85%D0%B2%D0%B0%D1%82%D0%BA%D0%B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349500"/>
            <a:ext cx="33845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7" descr="1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2205038"/>
            <a:ext cx="33909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 nodePh="1">
                                  <p:stCondLst>
                                    <p:cond delay="4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4" grpId="1"/>
      <p:bldP spid="33794" grpId="2"/>
      <p:bldP spid="33795" grpId="0" build="p"/>
      <p:bldP spid="33795" grpI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7477125" cy="1143000"/>
          </a:xfrm>
        </p:spPr>
        <p:txBody>
          <a:bodyPr/>
          <a:lstStyle/>
          <a:p>
            <a:pPr algn="ctr" eaLnBrk="1" hangingPunct="1"/>
            <a:r>
              <a:rPr lang="ru-RU" sz="2400" smtClean="0"/>
              <a:t>ПРИХВАТКИ - ВАРЕЖКИ</a:t>
            </a:r>
            <a:br>
              <a:rPr lang="ru-RU" sz="2400" smtClean="0"/>
            </a:br>
            <a:r>
              <a:rPr lang="ru-RU" sz="2400" smtClean="0"/>
              <a:t>ХОЗЯЙКА   И   КОЗАК</a:t>
            </a:r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23" name="Rectangle 9"/>
          <p:cNvSpPr>
            <a:spLocks noChangeArrowheads="1"/>
          </p:cNvSpPr>
          <p:nvPr/>
        </p:nvSpPr>
        <p:spPr bwMode="auto">
          <a:xfrm>
            <a:off x="264795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0724" name="Picture 8" descr="прихватка&#10; варежка хозяйка BX-1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971550" y="2205038"/>
            <a:ext cx="27432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0" descr="прихватка &#10;варежка казак BK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276475"/>
            <a:ext cx="2274887" cy="3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Вишенки                       Двойная прихватка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7" name="Picture 5" descr="Картинка 52 из 54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916113"/>
            <a:ext cx="337820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7" descr="Картинка 40 из 54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1916113"/>
            <a:ext cx="3808412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ectangle 9"/>
          <p:cNvSpPr>
            <a:spLocks noChangeArrowheads="1"/>
          </p:cNvSpPr>
          <p:nvPr/>
        </p:nvSpPr>
        <p:spPr bwMode="auto">
          <a:xfrm>
            <a:off x="0" y="2005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 rev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571480"/>
            <a:ext cx="7477125" cy="754063"/>
          </a:xfrm>
        </p:spPr>
        <p:txBody>
          <a:bodyPr/>
          <a:lstStyle/>
          <a:p>
            <a:pPr algn="ctr" eaLnBrk="1" hangingPunct="1"/>
            <a:r>
              <a:rPr lang="ru-RU" sz="2000" dirty="0" smtClean="0"/>
              <a:t>Для изготовления выбираем прихватку из лоскутов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ru-RU" sz="1600" b="1" smtClean="0">
                <a:solidFill>
                  <a:schemeClr val="tx2"/>
                </a:solidFill>
              </a:rPr>
              <a:t>Прихватка из крейзи лоскутков.</a:t>
            </a:r>
            <a:r>
              <a:rPr lang="ru-RU" sz="1600" smtClean="0">
                <a:solidFill>
                  <a:schemeClr val="tx2"/>
                </a:solidFill>
              </a:rPr>
              <a:t/>
            </a:r>
            <a:br>
              <a:rPr lang="ru-RU" sz="1600" smtClean="0">
                <a:solidFill>
                  <a:schemeClr val="tx2"/>
                </a:solidFill>
              </a:rPr>
            </a:br>
            <a:r>
              <a:rPr lang="ru-RU" sz="1600" smtClean="0">
                <a:solidFill>
                  <a:schemeClr val="tx2"/>
                </a:solidFill>
              </a:rPr>
              <a:t/>
            </a:r>
            <a:br>
              <a:rPr lang="ru-RU" sz="1600" smtClean="0">
                <a:solidFill>
                  <a:schemeClr val="tx2"/>
                </a:solidFill>
              </a:rPr>
            </a:br>
            <a:r>
              <a:rPr lang="ru-RU" sz="1600" smtClean="0">
                <a:solidFill>
                  <a:schemeClr val="tx2"/>
                </a:solidFill>
              </a:rPr>
              <a:t>1. Возьмите лоскутки ткани, выберите из них один, он должен быть</a:t>
            </a:r>
            <a:br>
              <a:rPr lang="ru-RU" sz="1600" smtClean="0">
                <a:solidFill>
                  <a:schemeClr val="tx2"/>
                </a:solidFill>
              </a:rPr>
            </a:br>
            <a:r>
              <a:rPr lang="ru-RU" sz="1600" smtClean="0">
                <a:solidFill>
                  <a:schemeClr val="tx2"/>
                </a:solidFill>
              </a:rPr>
              <a:t/>
            </a:r>
            <a:br>
              <a:rPr lang="ru-RU" sz="1600" smtClean="0">
                <a:solidFill>
                  <a:schemeClr val="tx2"/>
                </a:solidFill>
              </a:rPr>
            </a:br>
            <a:r>
              <a:rPr lang="ru-RU" sz="1600" smtClean="0">
                <a:solidFill>
                  <a:schemeClr val="tx2"/>
                </a:solidFill>
              </a:rPr>
              <a:t> неправильной формы, подравняйте края ножницами и приложите к </a:t>
            </a:r>
            <a:br>
              <a:rPr lang="ru-RU" sz="1600" smtClean="0">
                <a:solidFill>
                  <a:schemeClr val="tx2"/>
                </a:solidFill>
              </a:rPr>
            </a:br>
            <a:r>
              <a:rPr lang="ru-RU" sz="1600" smtClean="0">
                <a:solidFill>
                  <a:schemeClr val="tx2"/>
                </a:solidFill>
              </a:rPr>
              <a:t/>
            </a:r>
            <a:br>
              <a:rPr lang="ru-RU" sz="1600" smtClean="0">
                <a:solidFill>
                  <a:schemeClr val="tx2"/>
                </a:solidFill>
              </a:rPr>
            </a:br>
            <a:r>
              <a:rPr lang="ru-RU" sz="1600" smtClean="0">
                <a:solidFill>
                  <a:schemeClr val="tx2"/>
                </a:solidFill>
              </a:rPr>
              <a:t>нему второй лоскуток, края второго лоскута должны быть больше</a:t>
            </a:r>
            <a:br>
              <a:rPr lang="ru-RU" sz="1600" smtClean="0">
                <a:solidFill>
                  <a:schemeClr val="tx2"/>
                </a:solidFill>
              </a:rPr>
            </a:br>
            <a:r>
              <a:rPr lang="ru-RU" sz="1600" smtClean="0">
                <a:solidFill>
                  <a:schemeClr val="tx2"/>
                </a:solidFill>
              </a:rPr>
              <a:t/>
            </a:r>
            <a:br>
              <a:rPr lang="ru-RU" sz="1600" smtClean="0">
                <a:solidFill>
                  <a:schemeClr val="tx2"/>
                </a:solidFill>
              </a:rPr>
            </a:br>
            <a:r>
              <a:rPr lang="ru-RU" sz="1600" smtClean="0">
                <a:solidFill>
                  <a:schemeClr val="tx2"/>
                </a:solidFill>
              </a:rPr>
              <a:t> чем у первого, скрепите их булавками, подравняйте края </a:t>
            </a:r>
            <a:br>
              <a:rPr lang="ru-RU" sz="1600" smtClean="0">
                <a:solidFill>
                  <a:schemeClr val="tx2"/>
                </a:solidFill>
              </a:rPr>
            </a:br>
            <a:r>
              <a:rPr lang="ru-RU" sz="1600" smtClean="0">
                <a:solidFill>
                  <a:schemeClr val="tx2"/>
                </a:solidFill>
              </a:rPr>
              <a:t/>
            </a:r>
            <a:br>
              <a:rPr lang="ru-RU" sz="1600" smtClean="0">
                <a:solidFill>
                  <a:schemeClr val="tx2"/>
                </a:solidFill>
              </a:rPr>
            </a:br>
            <a:r>
              <a:rPr lang="ru-RU" sz="1600" smtClean="0">
                <a:solidFill>
                  <a:schemeClr val="tx2"/>
                </a:solidFill>
              </a:rPr>
              <a:t>ножницами, теперь сшивайте лоскутки, проутюжьте хорошо. И так</a:t>
            </a:r>
            <a:br>
              <a:rPr lang="ru-RU" sz="1600" smtClean="0">
                <a:solidFill>
                  <a:schemeClr val="tx2"/>
                </a:solidFill>
              </a:rPr>
            </a:br>
            <a:r>
              <a:rPr lang="ru-RU" sz="1600" smtClean="0">
                <a:solidFill>
                  <a:schemeClr val="tx2"/>
                </a:solidFill>
              </a:rPr>
              <a:t/>
            </a:r>
            <a:br>
              <a:rPr lang="ru-RU" sz="1600" smtClean="0">
                <a:solidFill>
                  <a:schemeClr val="tx2"/>
                </a:solidFill>
              </a:rPr>
            </a:br>
            <a:r>
              <a:rPr lang="ru-RU" sz="1600" smtClean="0">
                <a:solidFill>
                  <a:schemeClr val="tx2"/>
                </a:solidFill>
              </a:rPr>
              <a:t> собирайте полотно необходимого размера.</a:t>
            </a:r>
            <a:br>
              <a:rPr lang="ru-RU" sz="1600" smtClean="0">
                <a:solidFill>
                  <a:schemeClr val="tx2"/>
                </a:solidFill>
              </a:rPr>
            </a:br>
            <a:r>
              <a:rPr lang="ru-RU" sz="1600" smtClean="0">
                <a:solidFill>
                  <a:schemeClr val="tx2"/>
                </a:solidFill>
              </a:rPr>
              <a:t/>
            </a:r>
            <a:br>
              <a:rPr lang="ru-RU" sz="1600" smtClean="0">
                <a:solidFill>
                  <a:schemeClr val="tx2"/>
                </a:solidFill>
              </a:rPr>
            </a:br>
            <a:r>
              <a:rPr lang="ru-RU" sz="1600" smtClean="0">
                <a:solidFill>
                  <a:schemeClr val="tx2"/>
                </a:solidFill>
              </a:rPr>
              <a:t>2. На схеме указан порядок сборки полотна прихватки.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7477125" cy="5040312"/>
          </a:xfrm>
        </p:spPr>
        <p:txBody>
          <a:bodyPr/>
          <a:lstStyle/>
          <a:p>
            <a:pPr eaLnBrk="1" hangingPunct="1"/>
            <a:r>
              <a:rPr lang="ru-RU" smtClean="0"/>
              <a:t>Всегда дарить надо  то, что хотел бы получить сам.</a:t>
            </a:r>
            <a:br>
              <a:rPr lang="ru-RU" smtClean="0"/>
            </a:br>
            <a:r>
              <a:rPr lang="ru-RU" smtClean="0"/>
              <a:t>Тогда благодарность осядет золотой пылью на бумаге тех, кому ты принес радость и тепло.</a:t>
            </a:r>
            <a:br>
              <a:rPr lang="ru-RU" smtClean="0"/>
            </a:br>
            <a:r>
              <a:rPr lang="ru-RU" smtClean="0"/>
              <a:t>                         Николь Тибо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7477125" cy="465137"/>
          </a:xfrm>
        </p:spPr>
        <p:txBody>
          <a:bodyPr/>
          <a:lstStyle/>
          <a:p>
            <a:pPr algn="ctr" eaLnBrk="1" hangingPunct="1"/>
            <a:r>
              <a:rPr lang="ru-RU" sz="1800" smtClean="0"/>
              <a:t>СХЕМА ПРИХВАТКИ</a:t>
            </a:r>
          </a:p>
        </p:txBody>
      </p:sp>
      <p:pic>
        <p:nvPicPr>
          <p:cNvPr id="33794" name="Picture 3" descr="Крейзи прихватка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5513" y="765175"/>
            <a:ext cx="4608512" cy="51847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7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7477125" cy="1143000"/>
          </a:xfrm>
        </p:spPr>
        <p:txBody>
          <a:bodyPr/>
          <a:lstStyle/>
          <a:p>
            <a:pPr algn="ctr" eaLnBrk="1" hangingPunct="1"/>
            <a:r>
              <a:rPr lang="ru-RU" sz="2400" smtClean="0"/>
              <a:t>Инструкционная карта. </a:t>
            </a:r>
            <a:endParaRPr lang="ru-RU" sz="140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96975"/>
            <a:ext cx="7056438" cy="55165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z="12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b="1" smtClean="0"/>
              <a:t> </a:t>
            </a:r>
            <a:r>
              <a:rPr lang="ru-RU" sz="1400" b="1" smtClean="0">
                <a:solidFill>
                  <a:schemeClr val="tx2"/>
                </a:solidFill>
              </a:rPr>
              <a:t>1. По шаблону раскроить основу из х/б однотонной ткани – квадрат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b="1" smtClean="0">
                <a:solidFill>
                  <a:schemeClr val="tx2"/>
                </a:solidFill>
              </a:rPr>
              <a:t>.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b="1" smtClean="0">
                <a:solidFill>
                  <a:schemeClr val="tx2"/>
                </a:solidFill>
              </a:rPr>
              <a:t>2. Раскроить полоски  длиной 20-30 см.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400" b="1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b="1" smtClean="0">
                <a:solidFill>
                  <a:schemeClr val="tx2"/>
                </a:solidFill>
              </a:rPr>
              <a:t>3. Раскроить основу - прямоугольный треугольник. 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400" b="1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b="1" smtClean="0">
                <a:solidFill>
                  <a:schemeClr val="tx2"/>
                </a:solidFill>
              </a:rPr>
              <a:t>4. Наметить на основе среднюю линию карандашом.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400" b="1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b="1" smtClean="0">
                <a:solidFill>
                  <a:schemeClr val="tx2"/>
                </a:solidFill>
              </a:rPr>
              <a:t>5. Наложить треугольник на основу, совместить вершину прямого угла со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400" b="1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b="1" smtClean="0">
                <a:solidFill>
                  <a:schemeClr val="tx2"/>
                </a:solidFill>
              </a:rPr>
              <a:t> средней линией. Закрепить булавками.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400" b="1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b="1" smtClean="0">
                <a:solidFill>
                  <a:schemeClr val="tx2"/>
                </a:solidFill>
              </a:rPr>
              <a:t>6. Полоску 2 наложить лицевой стороной на треугольник, притачать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400" b="1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b="1" smtClean="0">
                <a:solidFill>
                  <a:schemeClr val="tx2"/>
                </a:solidFill>
              </a:rPr>
              <a:t>шириной 0,5 см, до границы треугольника, отрезать полоску.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400" b="1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b="1" smtClean="0">
                <a:solidFill>
                  <a:schemeClr val="tx2"/>
                </a:solidFill>
              </a:rPr>
              <a:t>7. Полоску 3 расположить симметрично, настрочить на треугольник до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400" b="1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b="1" smtClean="0">
                <a:solidFill>
                  <a:schemeClr val="tx2"/>
                </a:solidFill>
              </a:rPr>
              <a:t>конца полоски 2шириной шва 0,5см.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400" b="1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b="1" smtClean="0">
                <a:solidFill>
                  <a:schemeClr val="tx2"/>
                </a:solidFill>
              </a:rPr>
              <a:t> 8. Проделать тоже самое до конца квадрата. 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400" b="1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b="1" smtClean="0">
                <a:solidFill>
                  <a:schemeClr val="tx2"/>
                </a:solidFill>
              </a:rPr>
              <a:t> 9. Готовый узор отутюжить, подрезать</a:t>
            </a:r>
            <a:r>
              <a:rPr lang="ru-RU" sz="1200" smtClean="0">
                <a:solidFill>
                  <a:schemeClr val="tx2"/>
                </a:solidFill>
              </a:rPr>
              <a:t>.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78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78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78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78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78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78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789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789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789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789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789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789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Уход за изделием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7386637" cy="44973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b="1" smtClean="0">
                <a:solidFill>
                  <a:schemeClr val="tx2"/>
                </a:solidFill>
              </a:rPr>
              <a:t>1. Стирать  прихватки можно вручную или в машине -  автомат при режиме деликатной стирки, в холодной воде, без отжима. </a:t>
            </a:r>
          </a:p>
          <a:p>
            <a:pPr eaLnBrk="1" hangingPunct="1">
              <a:buFontTx/>
              <a:buNone/>
            </a:pPr>
            <a:r>
              <a:rPr lang="ru-RU" sz="2000" b="1" smtClean="0">
                <a:solidFill>
                  <a:schemeClr val="tx2"/>
                </a:solidFill>
              </a:rPr>
              <a:t>2. Сушить при температуре не выше 30С.  </a:t>
            </a:r>
          </a:p>
          <a:p>
            <a:pPr eaLnBrk="1" hangingPunct="1">
              <a:buFontTx/>
              <a:buNone/>
            </a:pPr>
            <a:r>
              <a:rPr lang="ru-RU" sz="2000" b="1" smtClean="0">
                <a:solidFill>
                  <a:schemeClr val="tx2"/>
                </a:solidFill>
              </a:rPr>
              <a:t>3. Гладить очень горячим  утюгом с паром, надавливая утюгом на  прихватку. </a:t>
            </a:r>
          </a:p>
          <a:p>
            <a:pPr eaLnBrk="1" hangingPunct="1">
              <a:buFontTx/>
              <a:buNone/>
            </a:pPr>
            <a:r>
              <a:rPr lang="ru-RU" sz="2000" b="1" smtClean="0">
                <a:solidFill>
                  <a:schemeClr val="tx2"/>
                </a:solidFill>
              </a:rPr>
              <a:t>4. Не нужно забывать, что из какого бы материала не были изготовлены прихватки,  все они боятся открытого </a:t>
            </a:r>
          </a:p>
          <a:p>
            <a:pPr eaLnBrk="1" hangingPunct="1">
              <a:buFontTx/>
              <a:buNone/>
            </a:pPr>
            <a:r>
              <a:rPr lang="ru-RU" sz="2000" b="1" smtClean="0">
                <a:solidFill>
                  <a:schemeClr val="tx2"/>
                </a:solidFill>
              </a:rPr>
              <a:t>огня.                                                                             </a:t>
            </a:r>
            <a:r>
              <a:rPr lang="ru-RU" b="1" smtClean="0">
                <a:solidFill>
                  <a:schemeClr val="tx2"/>
                </a:solidFill>
              </a:rPr>
              <a:t>                                  </a:t>
            </a:r>
            <a:r>
              <a:rPr lang="ru-RU" sz="1400" b="1" smtClean="0">
                <a:solidFill>
                  <a:schemeClr val="tx2"/>
                </a:solidFill>
              </a:rPr>
              <a:t> </a:t>
            </a:r>
            <a:r>
              <a:rPr lang="ru-RU" b="1" smtClean="0">
                <a:solidFill>
                  <a:schemeClr val="tx2"/>
                </a:solidFill>
              </a:rPr>
              <a:t> </a:t>
            </a:r>
            <a:r>
              <a:rPr lang="ru-RU" sz="1400" b="1" smtClean="0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93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593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56" dur="2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58" dur="20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0" dur="20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2" dur="20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4" dur="20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4" grpId="1"/>
      <p:bldP spid="5939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7477125" cy="465137"/>
          </a:xfrm>
        </p:spPr>
        <p:txBody>
          <a:bodyPr/>
          <a:lstStyle/>
          <a:p>
            <a:pPr eaLnBrk="1" hangingPunct="1"/>
            <a:r>
              <a:rPr lang="ru-RU" sz="3600" smtClean="0"/>
              <a:t>Техника безопасности при работе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65175"/>
            <a:ext cx="7129462" cy="60928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1200" smtClean="0">
                <a:solidFill>
                  <a:schemeClr val="tx2"/>
                </a:solidFill>
                <a:latin typeface="Times New Roman" pitchFamily="18" charset="0"/>
              </a:rPr>
              <a:t>1.Шить надо сидя на стуле со спинкой. Сидеть нужно, прямо не сутулясь.</a:t>
            </a:r>
          </a:p>
          <a:p>
            <a:pPr eaLnBrk="1" hangingPunct="1">
              <a:lnSpc>
                <a:spcPct val="80000"/>
              </a:lnSpc>
            </a:pPr>
            <a:r>
              <a:rPr lang="uk-UA" sz="1200" smtClean="0">
                <a:solidFill>
                  <a:schemeClr val="tx2"/>
                </a:solidFill>
                <a:latin typeface="Times New Roman" pitchFamily="18" charset="0"/>
              </a:rPr>
              <a:t>2. Освещение должно быть хорошим, желательно естественным. При работе правой рукой свет должен падать слева на рабочее место, при работе  левой рукой – справа. Через каждые 30 минут работы </a:t>
            </a:r>
          </a:p>
          <a:p>
            <a:pPr eaLnBrk="1" hangingPunct="1">
              <a:lnSpc>
                <a:spcPct val="80000"/>
              </a:lnSpc>
            </a:pPr>
            <a:r>
              <a:rPr lang="uk-UA" sz="1200" smtClean="0">
                <a:solidFill>
                  <a:schemeClr val="tx2"/>
                </a:solidFill>
                <a:latin typeface="Times New Roman" pitchFamily="18" charset="0"/>
              </a:rPr>
              <a:t>необходимо делать отдых для глаз на 2-5мин. В это время надо сделать гимнастику для мышц  глаз.</a:t>
            </a:r>
          </a:p>
          <a:p>
            <a:pPr eaLnBrk="1" hangingPunct="1">
              <a:lnSpc>
                <a:spcPct val="80000"/>
              </a:lnSpc>
            </a:pPr>
            <a:r>
              <a:rPr lang="uk-UA" sz="1200" smtClean="0">
                <a:solidFill>
                  <a:schemeClr val="tx2"/>
                </a:solidFill>
                <a:latin typeface="Times New Roman" pitchFamily="18" charset="0"/>
              </a:rPr>
              <a:t>3. Работу держать на расстоянии 30-35см от глаз.</a:t>
            </a:r>
          </a:p>
          <a:p>
            <a:pPr eaLnBrk="1" hangingPunct="1">
              <a:lnSpc>
                <a:spcPct val="80000"/>
              </a:lnSpc>
            </a:pPr>
            <a:r>
              <a:rPr lang="uk-UA" sz="1200" smtClean="0">
                <a:solidFill>
                  <a:schemeClr val="tx2"/>
                </a:solidFill>
                <a:latin typeface="Times New Roman" pitchFamily="18" charset="0"/>
              </a:rPr>
              <a:t>4. Перед выполненим ручных швейних работ необходимо тщательно вымыть руки, чтобы не загрязнять ткань.</a:t>
            </a:r>
          </a:p>
          <a:p>
            <a:pPr eaLnBrk="1" hangingPunct="1">
              <a:lnSpc>
                <a:spcPct val="80000"/>
              </a:lnSpc>
            </a:pPr>
            <a:r>
              <a:rPr lang="uk-UA" sz="1200" smtClean="0">
                <a:solidFill>
                  <a:schemeClr val="tx2"/>
                </a:solidFill>
                <a:latin typeface="Times New Roman" pitchFamily="18" charset="0"/>
              </a:rPr>
              <a:t>5. Инструменты и приспособления хранить в шкатулке. При выполнении ручных  работ инструменты должны быть справа от ткани.</a:t>
            </a:r>
          </a:p>
          <a:p>
            <a:pPr eaLnBrk="1" hangingPunct="1">
              <a:lnSpc>
                <a:spcPct val="80000"/>
              </a:lnSpc>
            </a:pPr>
            <a:r>
              <a:rPr lang="uk-UA" sz="1200" smtClean="0">
                <a:solidFill>
                  <a:schemeClr val="tx2"/>
                </a:solidFill>
                <a:latin typeface="Times New Roman" pitchFamily="18" charset="0"/>
              </a:rPr>
              <a:t>6. Иглой работать осторожно. Не поднимать иглу близко к лицу.</a:t>
            </a:r>
          </a:p>
          <a:p>
            <a:pPr eaLnBrk="1" hangingPunct="1">
              <a:lnSpc>
                <a:spcPct val="80000"/>
              </a:lnSpc>
            </a:pPr>
            <a:r>
              <a:rPr lang="uk-UA" sz="1200" smtClean="0">
                <a:solidFill>
                  <a:schemeClr val="tx2"/>
                </a:solidFill>
                <a:latin typeface="Times New Roman" pitchFamily="18" charset="0"/>
              </a:rPr>
              <a:t>7. После работы иглу и булавки хранить только в игольнице. Не оставлять иглу без нитки, не вкалывать ее в одежду.</a:t>
            </a:r>
          </a:p>
          <a:p>
            <a:pPr eaLnBrk="1" hangingPunct="1">
              <a:lnSpc>
                <a:spcPct val="80000"/>
              </a:lnSpc>
            </a:pPr>
            <a:r>
              <a:rPr lang="uk-UA" sz="1200" smtClean="0">
                <a:solidFill>
                  <a:schemeClr val="tx2"/>
                </a:solidFill>
                <a:latin typeface="Times New Roman" pitchFamily="18" charset="0"/>
              </a:rPr>
              <a:t>8. Ножницы на рабочее место класть только сомкнутыми лезвиями, направленными от себя. Передавать ножницы надо кольцами вперед.</a:t>
            </a:r>
          </a:p>
          <a:p>
            <a:pPr eaLnBrk="1" hangingPunct="1">
              <a:lnSpc>
                <a:spcPct val="80000"/>
              </a:lnSpc>
            </a:pPr>
            <a:r>
              <a:rPr lang="uk-UA" sz="1200" smtClean="0">
                <a:solidFill>
                  <a:schemeClr val="tx2"/>
                </a:solidFill>
                <a:latin typeface="Times New Roman" pitchFamily="18" charset="0"/>
              </a:rPr>
              <a:t>9. На рабочем месте следует соблюдать чистоту и порядок.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chemeClr val="tx2"/>
                </a:solidFill>
                <a:latin typeface="Times New Roman" pitchFamily="18" charset="0"/>
              </a:rPr>
              <a:t>10 Волосы заколоть и застегнуть рукава одежды.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smtClean="0">
                <a:solidFill>
                  <a:schemeClr val="tx2"/>
                </a:solidFill>
                <a:latin typeface="Times New Roman" pitchFamily="18" charset="0"/>
              </a:rPr>
              <a:t>         11. Убрать с машины посторонние предметы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chemeClr val="tx2"/>
                </a:solidFill>
                <a:latin typeface="Times New Roman" pitchFamily="18" charset="0"/>
              </a:rPr>
              <a:t>12. Проверить, нет ли в изделии игл и булавок.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chemeClr val="tx2"/>
                </a:solidFill>
                <a:latin typeface="Times New Roman" pitchFamily="18" charset="0"/>
              </a:rPr>
              <a:t>13. Не наклонияться близко к движущимся и вращающимся частям машины.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chemeClr val="tx2"/>
                </a:solidFill>
                <a:latin typeface="Times New Roman" pitchFamily="18" charset="0"/>
              </a:rPr>
              <a:t>14. Не тянуть ткань и не подталкивать ее под лапку во время шитья.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chemeClr val="tx2"/>
                </a:solidFill>
                <a:latin typeface="Times New Roman" pitchFamily="18" charset="0"/>
              </a:rPr>
              <a:t>15. Следить за правильным положением рук во время работы.</a:t>
            </a:r>
          </a:p>
          <a:p>
            <a:pPr eaLnBrk="1" hangingPunct="1">
              <a:lnSpc>
                <a:spcPct val="80000"/>
              </a:lnSpc>
            </a:pPr>
            <a:r>
              <a:rPr lang="uk-UA" sz="1200" smtClean="0">
                <a:solidFill>
                  <a:schemeClr val="tx2"/>
                </a:solidFill>
                <a:latin typeface="Times New Roman" pitchFamily="18" charset="0"/>
              </a:rPr>
              <a:t>16. Утюг следует размещать на специальной подставке.</a:t>
            </a:r>
          </a:p>
          <a:p>
            <a:pPr eaLnBrk="1" hangingPunct="1">
              <a:lnSpc>
                <a:spcPct val="80000"/>
              </a:lnSpc>
            </a:pPr>
            <a:r>
              <a:rPr lang="uk-UA" sz="1200" smtClean="0">
                <a:solidFill>
                  <a:schemeClr val="tx2"/>
                </a:solidFill>
                <a:latin typeface="Times New Roman" pitchFamily="18" charset="0"/>
              </a:rPr>
              <a:t>17. Электрический шнур не должен касаться утюга.</a:t>
            </a:r>
          </a:p>
          <a:p>
            <a:pPr eaLnBrk="1" hangingPunct="1">
              <a:lnSpc>
                <a:spcPct val="80000"/>
              </a:lnSpc>
            </a:pPr>
            <a:r>
              <a:rPr lang="uk-UA" sz="1200" smtClean="0">
                <a:solidFill>
                  <a:schemeClr val="tx2"/>
                </a:solidFill>
                <a:latin typeface="Times New Roman" pitchFamily="18" charset="0"/>
              </a:rPr>
              <a:t>18. Вилку электрошнура включать и выключать только сухими руками.</a:t>
            </a:r>
          </a:p>
          <a:p>
            <a:pPr eaLnBrk="1" hangingPunct="1">
              <a:lnSpc>
                <a:spcPct val="80000"/>
              </a:lnSpc>
            </a:pPr>
            <a:r>
              <a:rPr lang="uk-UA" sz="1200" smtClean="0">
                <a:solidFill>
                  <a:schemeClr val="tx2"/>
                </a:solidFill>
                <a:latin typeface="Times New Roman" pitchFamily="18" charset="0"/>
              </a:rPr>
              <a:t>19. Утюжить очень осторожно, чтобы не каснуться пальцев рук.</a:t>
            </a:r>
          </a:p>
          <a:p>
            <a:pPr eaLnBrk="1" hangingPunct="1">
              <a:lnSpc>
                <a:spcPct val="80000"/>
              </a:lnSpc>
            </a:pPr>
            <a:r>
              <a:rPr lang="uk-UA" sz="1200" smtClean="0">
                <a:solidFill>
                  <a:schemeClr val="tx2"/>
                </a:solidFill>
                <a:latin typeface="Times New Roman" pitchFamily="18" charset="0"/>
              </a:rPr>
              <a:t>20.  Проверять температуру нагрева утюга на лоскутке ткани. Не плевать и не касаться к ней влажными пальцами.</a:t>
            </a:r>
          </a:p>
          <a:p>
            <a:pPr eaLnBrk="1" hangingPunct="1">
              <a:lnSpc>
                <a:spcPct val="80000"/>
              </a:lnSpc>
            </a:pPr>
            <a:r>
              <a:rPr lang="uk-UA" sz="1200" smtClean="0">
                <a:solidFill>
                  <a:schemeClr val="tx2"/>
                </a:solidFill>
                <a:latin typeface="Times New Roman" pitchFamily="18" charset="0"/>
              </a:rPr>
              <a:t>21. Во время утюжки стоять на резиновом коврике.</a:t>
            </a:r>
          </a:p>
          <a:p>
            <a:pPr eaLnBrk="1" hangingPunct="1">
              <a:lnSpc>
                <a:spcPct val="80000"/>
              </a:lnSpc>
            </a:pPr>
            <a:r>
              <a:rPr lang="uk-UA" sz="1200" smtClean="0">
                <a:solidFill>
                  <a:schemeClr val="tx2"/>
                </a:solidFill>
                <a:latin typeface="Times New Roman" pitchFamily="18" charset="0"/>
              </a:rPr>
              <a:t>22. Не оставлять без присмотра включенный утюг.</a:t>
            </a:r>
          </a:p>
          <a:p>
            <a:pPr eaLnBrk="1" hangingPunct="1">
              <a:lnSpc>
                <a:spcPct val="80000"/>
              </a:lnSpc>
            </a:pPr>
            <a:r>
              <a:rPr lang="uk-UA" sz="1200" smtClean="0">
                <a:solidFill>
                  <a:schemeClr val="tx2"/>
                </a:solidFill>
                <a:latin typeface="Times New Roman" pitchFamily="18" charset="0"/>
              </a:rPr>
              <a:t>23. Если в работе утюга возникли любые неполадки (искрение, дым и проч.), следует сразу известить учителя.</a:t>
            </a:r>
          </a:p>
          <a:p>
            <a:pPr eaLnBrk="1" hangingPunct="1">
              <a:lnSpc>
                <a:spcPct val="80000"/>
              </a:lnSpc>
            </a:pPr>
            <a:r>
              <a:rPr lang="uk-UA" sz="1200" smtClean="0">
                <a:solidFill>
                  <a:schemeClr val="tx2"/>
                </a:solidFill>
                <a:latin typeface="Times New Roman" pitchFamily="18" charset="0"/>
              </a:rPr>
              <a:t>24.Не работать с неисправным утюгом.</a:t>
            </a:r>
            <a:endParaRPr lang="ru-RU" sz="1200" smtClean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200" smtClean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67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67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" dur="500"/>
                                        <p:tgtEl>
                                          <p:spTgt spid="675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" dur="500"/>
                                        <p:tgtEl>
                                          <p:spTgt spid="675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2" dur="500"/>
                                        <p:tgtEl>
                                          <p:spTgt spid="675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7" dur="500"/>
                                        <p:tgtEl>
                                          <p:spTgt spid="675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2" dur="500"/>
                                        <p:tgtEl>
                                          <p:spTgt spid="675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7" dur="500"/>
                                        <p:tgtEl>
                                          <p:spTgt spid="6758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2" dur="500"/>
                                        <p:tgtEl>
                                          <p:spTgt spid="6758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7" dur="500"/>
                                        <p:tgtEl>
                                          <p:spTgt spid="6758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2" dur="500"/>
                                        <p:tgtEl>
                                          <p:spTgt spid="6758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7" dur="500"/>
                                        <p:tgtEl>
                                          <p:spTgt spid="6758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2" dur="500"/>
                                        <p:tgtEl>
                                          <p:spTgt spid="6758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7" dur="500"/>
                                        <p:tgtEl>
                                          <p:spTgt spid="6758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2" dur="500"/>
                                        <p:tgtEl>
                                          <p:spTgt spid="6758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7477125" cy="431800"/>
          </a:xfrm>
        </p:spPr>
        <p:txBody>
          <a:bodyPr/>
          <a:lstStyle/>
          <a:p>
            <a:pPr algn="ctr" eaLnBrk="1" hangingPunct="1"/>
            <a:r>
              <a:rPr lang="ru-RU" sz="2000" smtClean="0"/>
              <a:t>И ВОТ ЧТО ПОЛУЧИЛОСЬ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836613"/>
            <a:ext cx="7386638" cy="56165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7892" name="Picture 5" descr="Прихватка крейзи 3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187450" y="1125538"/>
            <a:ext cx="6049963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2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dirty="0" smtClean="0"/>
              <a:t>Спасибо </a:t>
            </a:r>
          </a:p>
          <a:p>
            <a:r>
              <a:rPr lang="ru-RU" sz="5400" dirty="0" smtClean="0"/>
              <a:t>            за </a:t>
            </a:r>
          </a:p>
          <a:p>
            <a:r>
              <a:rPr lang="ru-RU" sz="5400" dirty="0" smtClean="0"/>
              <a:t>               внимание</a:t>
            </a:r>
            <a:endParaRPr lang="ru-RU" sz="5400" dirty="0"/>
          </a:p>
        </p:txBody>
      </p:sp>
    </p:spTree>
    <p:extLst>
      <p:ext uri="{BB962C8B-B14F-4D97-AF65-F5344CB8AC3E}">
        <p14:creationId xmlns="" xmlns:p14="http://schemas.microsoft.com/office/powerpoint/2010/main" val="2395545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Откуда пришла прихватка?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2"/>
                </a:solidFill>
              </a:rPr>
              <a:t>В Египте, в окрестностях Каира, найдены изделия в технике аппликации, которым более 3 тыс. лет. Оно выполнено из кусочков кожи газели. </a:t>
            </a:r>
          </a:p>
          <a:p>
            <a:pPr eaLnBrk="1" hangingPunct="1"/>
            <a:r>
              <a:rPr lang="ru-RU" smtClean="0">
                <a:solidFill>
                  <a:schemeClr val="tx2"/>
                </a:solidFill>
              </a:rPr>
              <a:t>А знаете ли вы, что прихватки чаще всего выполняют в технике печворк.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smtClean="0"/>
              <a:t>Что такое «пэчворк»?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2"/>
                </a:solidFill>
              </a:rPr>
              <a:t>От англ. </a:t>
            </a:r>
            <a:r>
              <a:rPr lang="en-US" b="1" smtClean="0">
                <a:solidFill>
                  <a:schemeClr val="tx2"/>
                </a:solidFill>
              </a:rPr>
              <a:t>Patch</a:t>
            </a:r>
            <a:r>
              <a:rPr lang="en-US" smtClean="0">
                <a:solidFill>
                  <a:schemeClr val="tx2"/>
                </a:solidFill>
              </a:rPr>
              <a:t> – </a:t>
            </a:r>
            <a:r>
              <a:rPr lang="ru-RU" smtClean="0">
                <a:solidFill>
                  <a:schemeClr val="tx2"/>
                </a:solidFill>
              </a:rPr>
              <a:t> лоскут, и</a:t>
            </a:r>
          </a:p>
          <a:p>
            <a:pPr eaLnBrk="1" hangingPunct="1"/>
            <a:endParaRPr lang="en-US" smtClean="0">
              <a:solidFill>
                <a:schemeClr val="tx2"/>
              </a:solidFill>
            </a:endParaRPr>
          </a:p>
          <a:p>
            <a:pPr eaLnBrk="1" hangingPunct="1"/>
            <a:r>
              <a:rPr lang="en-US" b="1" smtClean="0">
                <a:solidFill>
                  <a:schemeClr val="tx2"/>
                </a:solidFill>
              </a:rPr>
              <a:t>Work</a:t>
            </a:r>
            <a:r>
              <a:rPr lang="ru-RU" b="1" smtClean="0">
                <a:solidFill>
                  <a:schemeClr val="tx2"/>
                </a:solidFill>
              </a:rPr>
              <a:t> </a:t>
            </a:r>
            <a:r>
              <a:rPr lang="ru-RU" smtClean="0">
                <a:solidFill>
                  <a:schemeClr val="tx2"/>
                </a:solidFill>
              </a:rPr>
              <a:t>– работа – это лоскутная </a:t>
            </a:r>
          </a:p>
          <a:p>
            <a:pPr eaLnBrk="1" hangingPunct="1"/>
            <a:endParaRPr lang="ru-RU" smtClean="0">
              <a:solidFill>
                <a:schemeClr val="tx2"/>
              </a:solidFill>
            </a:endParaRPr>
          </a:p>
          <a:p>
            <a:pPr eaLnBrk="1" hangingPunct="1"/>
            <a:r>
              <a:rPr lang="ru-RU" smtClean="0">
                <a:solidFill>
                  <a:schemeClr val="tx2"/>
                </a:solidFill>
              </a:rPr>
              <a:t>техника аппликации или шитье из </a:t>
            </a:r>
          </a:p>
          <a:p>
            <a:pPr eaLnBrk="1" hangingPunct="1"/>
            <a:endParaRPr lang="ru-RU" smtClean="0">
              <a:solidFill>
                <a:schemeClr val="tx2"/>
              </a:solidFill>
            </a:endParaRPr>
          </a:p>
          <a:p>
            <a:pPr eaLnBrk="1" hangingPunct="1"/>
            <a:r>
              <a:rPr lang="ru-RU" smtClean="0">
                <a:solidFill>
                  <a:schemeClr val="tx2"/>
                </a:solidFill>
              </a:rPr>
              <a:t>лоскутков (кусочков) ткани.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7477125" cy="1143000"/>
          </a:xfrm>
        </p:spPr>
        <p:txBody>
          <a:bodyPr/>
          <a:lstStyle/>
          <a:p>
            <a:pPr algn="ctr" eaLnBrk="1" hangingPunct="1"/>
            <a:r>
              <a:rPr lang="ru-RU" sz="4400" b="1" smtClean="0"/>
              <a:t>Выбор материалов и инструментов</a:t>
            </a:r>
            <a:r>
              <a:rPr lang="ru-RU" sz="3600" smtClean="0"/>
              <a:t>: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7386638" cy="449738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tx2"/>
                </a:solidFill>
              </a:rPr>
              <a:t>Швейная машина</a:t>
            </a:r>
          </a:p>
          <a:p>
            <a:pPr eaLnBrk="1" hangingPunct="1"/>
            <a:r>
              <a:rPr lang="ru-RU" b="1" smtClean="0">
                <a:solidFill>
                  <a:schemeClr val="tx2"/>
                </a:solidFill>
              </a:rPr>
              <a:t>Иглы и</a:t>
            </a:r>
            <a:r>
              <a:rPr lang="ru-RU" sz="2400" b="1" smtClean="0">
                <a:solidFill>
                  <a:schemeClr val="tx2"/>
                </a:solidFill>
              </a:rPr>
              <a:t> </a:t>
            </a:r>
            <a:r>
              <a:rPr lang="ru-RU" b="1" smtClean="0">
                <a:solidFill>
                  <a:schemeClr val="tx2"/>
                </a:solidFill>
              </a:rPr>
              <a:t>булавки</a:t>
            </a:r>
          </a:p>
          <a:p>
            <a:pPr eaLnBrk="1" hangingPunct="1"/>
            <a:r>
              <a:rPr lang="ru-RU" b="1" smtClean="0">
                <a:solidFill>
                  <a:schemeClr val="tx2"/>
                </a:solidFill>
              </a:rPr>
              <a:t>Ножницы</a:t>
            </a:r>
          </a:p>
          <a:p>
            <a:pPr eaLnBrk="1" hangingPunct="1"/>
            <a:r>
              <a:rPr lang="ru-RU" b="1" smtClean="0">
                <a:solidFill>
                  <a:schemeClr val="tx2"/>
                </a:solidFill>
              </a:rPr>
              <a:t> Наперсток, нитки</a:t>
            </a:r>
          </a:p>
          <a:p>
            <a:pPr eaLnBrk="1" hangingPunct="1"/>
            <a:r>
              <a:rPr lang="ru-RU" b="1" smtClean="0">
                <a:solidFill>
                  <a:schemeClr val="tx2"/>
                </a:solidFill>
              </a:rPr>
              <a:t>Утюг </a:t>
            </a:r>
          </a:p>
          <a:p>
            <a:pPr eaLnBrk="1" hangingPunct="1"/>
            <a:r>
              <a:rPr lang="ru-RU" b="1" smtClean="0">
                <a:solidFill>
                  <a:schemeClr val="tx2"/>
                </a:solidFill>
              </a:rPr>
              <a:t>Гладильная доска</a:t>
            </a:r>
          </a:p>
          <a:p>
            <a:pPr eaLnBrk="1" hangingPunct="1"/>
            <a:r>
              <a:rPr lang="ru-RU" b="1" smtClean="0">
                <a:solidFill>
                  <a:schemeClr val="tx2"/>
                </a:solidFill>
              </a:rPr>
              <a:t>Карандаш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4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240"/>
                            </p:stCondLst>
                            <p:childTnLst>
                              <p:par>
                                <p:cTn id="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340"/>
                            </p:stCondLst>
                            <p:childTnLst>
                              <p:par>
                                <p:cTn id="2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940"/>
                            </p:stCondLst>
                            <p:childTnLst>
                              <p:par>
                                <p:cTn id="2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340"/>
                            </p:stCondLst>
                            <p:childTnLst>
                              <p:par>
                                <p:cTn id="3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640"/>
                            </p:stCondLst>
                            <p:childTnLst>
                              <p:par>
                                <p:cTn id="4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40"/>
                            </p:stCondLst>
                            <p:childTnLst>
                              <p:par>
                                <p:cTn id="4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i="1" smtClean="0">
                <a:solidFill>
                  <a:srgbClr val="FFFFFF"/>
                </a:solidFill>
                <a:latin typeface="Algerian" pitchFamily="82" charset="0"/>
              </a:rPr>
              <a:t>СПОСОБЫ ПРИМЕНЕНИЯ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>
                <a:solidFill>
                  <a:srgbClr val="FFFFFF"/>
                </a:solidFill>
                <a:latin typeface="Arial Black" pitchFamily="34" charset="0"/>
              </a:rPr>
              <a:t>* она </a:t>
            </a:r>
          </a:p>
          <a:p>
            <a:pPr eaLnBrk="1" hangingPunct="1">
              <a:buFontTx/>
              <a:buChar char="•"/>
            </a:pPr>
            <a:endParaRPr lang="ru-RU" smtClean="0">
              <a:solidFill>
                <a:srgbClr val="FFFFFF"/>
              </a:solidFill>
              <a:latin typeface="Arial Black" pitchFamily="34" charset="0"/>
            </a:endParaRP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FFFFFF"/>
                </a:solidFill>
                <a:latin typeface="Arial Black" pitchFamily="34" charset="0"/>
              </a:rPr>
              <a:t>защитит ваши </a:t>
            </a:r>
          </a:p>
          <a:p>
            <a:pPr eaLnBrk="1" hangingPunct="1">
              <a:buFontTx/>
              <a:buChar char="•"/>
            </a:pPr>
            <a:endParaRPr lang="ru-RU" smtClean="0">
              <a:solidFill>
                <a:srgbClr val="FFFFFF"/>
              </a:solidFill>
              <a:latin typeface="Arial Black" pitchFamily="34" charset="0"/>
            </a:endParaRP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FFFFFF"/>
                </a:solidFill>
                <a:latin typeface="Arial Black" pitchFamily="34" charset="0"/>
              </a:rPr>
              <a:t>руки от кухонных</a:t>
            </a:r>
          </a:p>
          <a:p>
            <a:pPr eaLnBrk="1" hangingPunct="1">
              <a:buFontTx/>
              <a:buChar char="•"/>
            </a:pPr>
            <a:endParaRPr lang="ru-RU" smtClean="0">
              <a:solidFill>
                <a:srgbClr val="FFFFFF"/>
              </a:solidFill>
              <a:latin typeface="Arial Black" pitchFamily="34" charset="0"/>
            </a:endParaRP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FFFFFF"/>
                </a:solidFill>
                <a:latin typeface="Arial Black" pitchFamily="34" charset="0"/>
              </a:rPr>
              <a:t> неприятностей;</a:t>
            </a:r>
          </a:p>
          <a:p>
            <a:pPr eaLnBrk="1" hangingPunct="1"/>
            <a:endParaRPr lang="ru-RU" smtClean="0"/>
          </a:p>
        </p:txBody>
      </p:sp>
      <p:pic>
        <p:nvPicPr>
          <p:cNvPr id="19459" name="Picture 9" descr="http://mitten.kiev.ua/sc-pic/i0213.jpg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9388" y="1700213"/>
            <a:ext cx="3887787" cy="27368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4608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3" name="Rectangle 9"/>
          <p:cNvSpPr>
            <a:spLocks noGrp="1" noChangeArrowheads="1"/>
          </p:cNvSpPr>
          <p:nvPr>
            <p:ph type="title"/>
          </p:nvPr>
        </p:nvSpPr>
        <p:spPr>
          <a:xfrm>
            <a:off x="285720" y="571480"/>
            <a:ext cx="7477125" cy="11430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FFFF"/>
                </a:solidFill>
                <a:latin typeface="Arial Black" pitchFamily="34" charset="0"/>
              </a:rPr>
              <a:t>* Будет служить подставкой под горячее</a:t>
            </a:r>
            <a:br>
              <a:rPr lang="ru-RU" sz="3600" dirty="0" smtClean="0">
                <a:solidFill>
                  <a:srgbClr val="FFFFFF"/>
                </a:solidFill>
                <a:latin typeface="Arial Black" pitchFamily="34" charset="0"/>
              </a:rPr>
            </a:br>
            <a:endParaRPr lang="ru-RU" sz="3600" dirty="0" smtClean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6634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smtClean="0">
              <a:solidFill>
                <a:srgbClr val="FFFFFF"/>
              </a:solidFill>
              <a:latin typeface="Arial Black" pitchFamily="34" charset="0"/>
            </a:endParaRPr>
          </a:p>
          <a:p>
            <a:pPr eaLnBrk="1" hangingPunct="1"/>
            <a:endParaRPr lang="ru-RU" smtClean="0"/>
          </a:p>
        </p:txBody>
      </p:sp>
      <p:pic>
        <p:nvPicPr>
          <p:cNvPr id="20483" name="Picture 11" descr="original-ho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785926"/>
            <a:ext cx="5256212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/>
      <p:bldP spid="2663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smtClean="0"/>
              <a:t>  </a:t>
            </a:r>
            <a:r>
              <a:rPr lang="ru-RU" sz="3600" smtClean="0">
                <a:solidFill>
                  <a:srgbClr val="FFFFFF"/>
                </a:solidFill>
              </a:rPr>
              <a:t>* и украшать интерьер вашей кухни  </a:t>
            </a:r>
            <a:r>
              <a:rPr lang="ru-RU" sz="3600" smtClean="0"/>
              <a:t> </a:t>
            </a:r>
          </a:p>
        </p:txBody>
      </p:sp>
      <p:pic>
        <p:nvPicPr>
          <p:cNvPr id="21506" name="Picture 4" descr="http://mitten.kiev.ua/sc-pic/i0171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268538" y="1717675"/>
            <a:ext cx="5111750" cy="35829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000108"/>
            <a:ext cx="7477125" cy="1143000"/>
          </a:xfrm>
        </p:spPr>
        <p:txBody>
          <a:bodyPr/>
          <a:lstStyle/>
          <a:p>
            <a:pPr eaLnBrk="1" hangingPunct="1"/>
            <a:r>
              <a:rPr lang="ru-RU" sz="4400" b="1" dirty="0" smtClean="0">
                <a:solidFill>
                  <a:srgbClr val="FFFFFF"/>
                </a:solidFill>
                <a:latin typeface="Arial Black" pitchFamily="34" charset="0"/>
              </a:rPr>
              <a:t>ПРИХВАТКА </a:t>
            </a:r>
            <a:r>
              <a:rPr lang="ru-RU" sz="3600" b="1" dirty="0" smtClean="0">
                <a:solidFill>
                  <a:srgbClr val="FFFFFF"/>
                </a:solidFill>
                <a:latin typeface="Arial Black" pitchFamily="34" charset="0"/>
              </a:rPr>
              <a:t> - ЭТО СПАСЕНИЕ ОТ КУХОННЫХ НЕПРИЯТНОСТЕЙ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133600"/>
            <a:ext cx="7386638" cy="39925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>
              <a:solidFill>
                <a:srgbClr val="FFFFFF"/>
              </a:solidFill>
              <a:latin typeface="Arial Black" pitchFamily="34" charset="0"/>
            </a:endParaRPr>
          </a:p>
          <a:p>
            <a:pPr eaLnBrk="1" hangingPunct="1">
              <a:buFontTx/>
              <a:buNone/>
            </a:pPr>
            <a:endParaRPr lang="ru-RU" b="1" smtClean="0">
              <a:solidFill>
                <a:srgbClr val="FFFFFF"/>
              </a:solidFill>
              <a:latin typeface="Arial Black" pitchFamily="34" charset="0"/>
            </a:endParaRPr>
          </a:p>
        </p:txBody>
      </p:sp>
      <p:pic>
        <p:nvPicPr>
          <p:cNvPr id="51204" name="Picture 4" descr="clu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643182"/>
            <a:ext cx="403225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allAtOnce"/>
    </p:bldLst>
  </p:timing>
</p:sld>
</file>

<file path=ppt/theme/theme1.xml><?xml version="1.0" encoding="utf-8"?>
<a:theme xmlns:a="http://schemas.openxmlformats.org/drawingml/2006/main" name="Kimono">
  <a:themeElements>
    <a:clrScheme name="Kimono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Kimon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1517</TotalTime>
  <Words>616</Words>
  <Application>Microsoft Office PowerPoint</Application>
  <PresentationFormat>Экран (4:3)</PresentationFormat>
  <Paragraphs>118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Kimono</vt:lpstr>
      <vt:lpstr>Изготовление прихватки</vt:lpstr>
      <vt:lpstr>Всегда дарить надо  то, что хотел бы получить сам. Тогда благодарность осядет золотой пылью на бумаге тех, кому ты принес радость и тепло.                          Николь Тибо</vt:lpstr>
      <vt:lpstr>Откуда пришла прихватка?</vt:lpstr>
      <vt:lpstr>Что такое «пэчворк»?</vt:lpstr>
      <vt:lpstr>Выбор материалов и инструментов:</vt:lpstr>
      <vt:lpstr>СПОСОБЫ ПРИМЕНЕНИЯ</vt:lpstr>
      <vt:lpstr>* Будет служить подставкой под горячее </vt:lpstr>
      <vt:lpstr>  * и украшать интерьер вашей кухни   </vt:lpstr>
      <vt:lpstr>ПРИХВАТКА  - ЭТО СПАСЕНИЕ ОТ КУХОННЫХ НЕПРИЯТНОСТЕЙ</vt:lpstr>
      <vt:lpstr>Из чего состоит прихватка</vt:lpstr>
      <vt:lpstr>Прихватки –</vt:lpstr>
      <vt:lpstr>НЕОБЫЧНЫЕ ПРИХВАТКИ</vt:lpstr>
      <vt:lpstr>Клубничка              Чашка</vt:lpstr>
      <vt:lpstr>Рукавички – мартышки.     Апельсин, арбуз, киви     </vt:lpstr>
      <vt:lpstr>Прихватки- жуки                        дружная парочка</vt:lpstr>
      <vt:lpstr>Подарки на Новый год,                    на день Святого Валентина </vt:lpstr>
      <vt:lpstr>ПРИХВАТКИ - ВАРЕЖКИ ХОЗЯЙКА   И   КОЗАК</vt:lpstr>
      <vt:lpstr>Вишенки                       Двойная прихватка</vt:lpstr>
      <vt:lpstr>Для изготовления выбираем прихватку из лоскутов</vt:lpstr>
      <vt:lpstr>СХЕМА ПРИХВАТКИ</vt:lpstr>
      <vt:lpstr>Инструкционная карта. </vt:lpstr>
      <vt:lpstr>Уход за изделием</vt:lpstr>
      <vt:lpstr>Техника безопасности при работе</vt:lpstr>
      <vt:lpstr>И ВОТ ЧТО ПОЛУЧИЛОСЬ</vt:lpstr>
      <vt:lpstr>Слайд 25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Изготовление прихватки</dc:title>
  <dc:creator>Limon</dc:creator>
  <cp:lastModifiedBy>Суровый админ</cp:lastModifiedBy>
  <cp:revision>20</cp:revision>
  <cp:lastPrinted>1601-01-01T00:00:00Z</cp:lastPrinted>
  <dcterms:created xsi:type="dcterms:W3CDTF">2011-06-22T23:45:39Z</dcterms:created>
  <dcterms:modified xsi:type="dcterms:W3CDTF">2025-02-07T05:55:45Z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</Properties>
</file>