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0" r:id="rId3"/>
    <p:sldId id="263" r:id="rId4"/>
    <p:sldId id="271" r:id="rId5"/>
    <p:sldId id="268" r:id="rId6"/>
    <p:sldId id="265" r:id="rId7"/>
    <p:sldId id="317" r:id="rId8"/>
    <p:sldId id="306" r:id="rId9"/>
    <p:sldId id="275" r:id="rId10"/>
    <p:sldId id="283" r:id="rId11"/>
    <p:sldId id="287" r:id="rId12"/>
    <p:sldId id="295" r:id="rId13"/>
    <p:sldId id="313" r:id="rId14"/>
    <p:sldId id="285" r:id="rId15"/>
    <p:sldId id="293" r:id="rId16"/>
    <p:sldId id="311" r:id="rId17"/>
    <p:sldId id="315" r:id="rId18"/>
    <p:sldId id="320" r:id="rId19"/>
    <p:sldId id="318" r:id="rId20"/>
    <p:sldId id="288" r:id="rId21"/>
    <p:sldId id="319" r:id="rId22"/>
    <p:sldId id="289" r:id="rId23"/>
    <p:sldId id="298" r:id="rId24"/>
    <p:sldId id="299" r:id="rId25"/>
    <p:sldId id="281" r:id="rId26"/>
    <p:sldId id="325" r:id="rId27"/>
    <p:sldId id="326" r:id="rId28"/>
    <p:sldId id="301" r:id="rId29"/>
    <p:sldId id="294" r:id="rId30"/>
    <p:sldId id="286" r:id="rId31"/>
    <p:sldId id="280" r:id="rId32"/>
    <p:sldId id="310" r:id="rId33"/>
    <p:sldId id="316" r:id="rId34"/>
    <p:sldId id="291" r:id="rId35"/>
    <p:sldId id="312" r:id="rId36"/>
    <p:sldId id="314" r:id="rId37"/>
    <p:sldId id="327" r:id="rId38"/>
    <p:sldId id="323" r:id="rId39"/>
    <p:sldId id="273"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86818" autoAdjust="0"/>
  </p:normalViewPr>
  <p:slideViewPr>
    <p:cSldViewPr>
      <p:cViewPr varScale="1">
        <p:scale>
          <a:sx n="65" d="100"/>
          <a:sy n="65" d="100"/>
        </p:scale>
        <p:origin x="1350" y="78"/>
      </p:cViewPr>
      <p:guideLst>
        <p:guide orient="horz" pos="2160"/>
        <p:guide pos="2880"/>
      </p:guideLst>
    </p:cSldViewPr>
  </p:slideViewPr>
  <p:outlineViewPr>
    <p:cViewPr>
      <p:scale>
        <a:sx n="33" d="100"/>
        <a:sy n="33" d="100"/>
      </p:scale>
      <p:origin x="0" y="87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Лист1!$B$2:$B$16</c:f>
              <c:numCache>
                <c:formatCode>General</c:formatCode>
                <c:ptCount val="15"/>
                <c:pt idx="0">
                  <c:v>60</c:v>
                </c:pt>
                <c:pt idx="1">
                  <c:v>30</c:v>
                </c:pt>
                <c:pt idx="2">
                  <c:v>3.5</c:v>
                </c:pt>
                <c:pt idx="3">
                  <c:v>4.5</c:v>
                </c:pt>
                <c:pt idx="4">
                  <c:v>16</c:v>
                </c:pt>
                <c:pt idx="6">
                  <c:v>0</c:v>
                </c:pt>
              </c:numCache>
            </c:numRef>
          </c:val>
          <c:extLst>
            <c:ext xmlns:c16="http://schemas.microsoft.com/office/drawing/2014/chart" uri="{C3380CC4-5D6E-409C-BE32-E72D297353CC}">
              <c16:uniqueId val="{00000000-B4CF-4013-B26B-0A02CFA301B7}"/>
            </c:ext>
          </c:extLst>
        </c:ser>
        <c:ser>
          <c:idx val="1"/>
          <c:order val="1"/>
          <c:tx>
            <c:strRef>
              <c:f>Лист1!$C$1</c:f>
              <c:strCache>
                <c:ptCount val="1"/>
                <c:pt idx="0">
                  <c:v>Ряд 2</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Лист1!$C$2:$C$16</c:f>
              <c:numCache>
                <c:formatCode>General</c:formatCode>
                <c:ptCount val="15"/>
                <c:pt idx="0">
                  <c:v>2.4</c:v>
                </c:pt>
                <c:pt idx="1">
                  <c:v>4.4000000000000004</c:v>
                </c:pt>
                <c:pt idx="2">
                  <c:v>1.8</c:v>
                </c:pt>
                <c:pt idx="3">
                  <c:v>2.8</c:v>
                </c:pt>
              </c:numCache>
            </c:numRef>
          </c:val>
          <c:extLst>
            <c:ext xmlns:c16="http://schemas.microsoft.com/office/drawing/2014/chart" uri="{C3380CC4-5D6E-409C-BE32-E72D297353CC}">
              <c16:uniqueId val="{00000001-B4CF-4013-B26B-0A02CFA301B7}"/>
            </c:ext>
          </c:extLst>
        </c:ser>
        <c:ser>
          <c:idx val="2"/>
          <c:order val="2"/>
          <c:tx>
            <c:strRef>
              <c:f>Лист1!$D$1</c:f>
              <c:strCache>
                <c:ptCount val="1"/>
                <c:pt idx="0">
                  <c:v>Ряд 3</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Лист1!$D$2:$D$16</c:f>
              <c:numCache>
                <c:formatCode>General</c:formatCode>
                <c:ptCount val="15"/>
                <c:pt idx="0">
                  <c:v>2</c:v>
                </c:pt>
                <c:pt idx="1">
                  <c:v>2</c:v>
                </c:pt>
                <c:pt idx="2">
                  <c:v>3</c:v>
                </c:pt>
                <c:pt idx="3">
                  <c:v>5</c:v>
                </c:pt>
              </c:numCache>
            </c:numRef>
          </c:val>
          <c:extLst>
            <c:ext xmlns:c16="http://schemas.microsoft.com/office/drawing/2014/chart" uri="{C3380CC4-5D6E-409C-BE32-E72D297353CC}">
              <c16:uniqueId val="{00000002-B4CF-4013-B26B-0A02CFA301B7}"/>
            </c:ext>
          </c:extLst>
        </c:ser>
        <c:ser>
          <c:idx val="3"/>
          <c:order val="3"/>
          <c:tx>
            <c:strRef>
              <c:f>Лист1!$E$1</c:f>
              <c:strCache>
                <c:ptCount val="1"/>
                <c:pt idx="0">
                  <c:v>Ряд 4</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Лист1!$E$2:$E$16</c:f>
              <c:numCache>
                <c:formatCode>General</c:formatCode>
                <c:ptCount val="15"/>
              </c:numCache>
            </c:numRef>
          </c:val>
          <c:extLst>
            <c:ext xmlns:c16="http://schemas.microsoft.com/office/drawing/2014/chart" uri="{C3380CC4-5D6E-409C-BE32-E72D297353CC}">
              <c16:uniqueId val="{00000003-B4CF-4013-B26B-0A02CFA301B7}"/>
            </c:ext>
          </c:extLst>
        </c:ser>
        <c:ser>
          <c:idx val="4"/>
          <c:order val="4"/>
          <c:tx>
            <c:strRef>
              <c:f>Лист1!$F$1</c:f>
              <c:strCache>
                <c:ptCount val="1"/>
                <c:pt idx="0">
                  <c:v>Ряд 5</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Лист1!$F$2:$F$16</c:f>
              <c:numCache>
                <c:formatCode>General</c:formatCode>
                <c:ptCount val="15"/>
              </c:numCache>
            </c:numRef>
          </c:val>
          <c:extLst>
            <c:ext xmlns:c16="http://schemas.microsoft.com/office/drawing/2014/chart" uri="{C3380CC4-5D6E-409C-BE32-E72D297353CC}">
              <c16:uniqueId val="{00000004-B4CF-4013-B26B-0A02CFA301B7}"/>
            </c:ext>
          </c:extLst>
        </c:ser>
        <c:ser>
          <c:idx val="5"/>
          <c:order val="5"/>
          <c:tx>
            <c:strRef>
              <c:f>Лист1!$G$1</c:f>
              <c:strCache>
                <c:ptCount val="1"/>
                <c:pt idx="0">
                  <c:v>Ряд 6</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Лист1!$G$2:$G$16</c:f>
              <c:numCache>
                <c:formatCode>General</c:formatCode>
                <c:ptCount val="15"/>
              </c:numCache>
            </c:numRef>
          </c:val>
          <c:extLst>
            <c:ext xmlns:c16="http://schemas.microsoft.com/office/drawing/2014/chart" uri="{C3380CC4-5D6E-409C-BE32-E72D297353CC}">
              <c16:uniqueId val="{00000005-B4CF-4013-B26B-0A02CFA301B7}"/>
            </c:ext>
          </c:extLst>
        </c:ser>
        <c:ser>
          <c:idx val="6"/>
          <c:order val="6"/>
          <c:tx>
            <c:strRef>
              <c:f>Лист1!$H$1</c:f>
              <c:strCache>
                <c:ptCount val="1"/>
                <c:pt idx="0">
                  <c:v>Ряд 7</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Лист1!$H$2:$H$16</c:f>
              <c:numCache>
                <c:formatCode>General</c:formatCode>
                <c:ptCount val="15"/>
              </c:numCache>
            </c:numRef>
          </c:val>
          <c:extLst>
            <c:ext xmlns:c16="http://schemas.microsoft.com/office/drawing/2014/chart" uri="{C3380CC4-5D6E-409C-BE32-E72D297353CC}">
              <c16:uniqueId val="{00000006-B4CF-4013-B26B-0A02CFA301B7}"/>
            </c:ext>
          </c:extLst>
        </c:ser>
        <c:ser>
          <c:idx val="7"/>
          <c:order val="7"/>
          <c:tx>
            <c:strRef>
              <c:f>Лист1!$I$1</c:f>
              <c:strCache>
                <c:ptCount val="1"/>
                <c:pt idx="0">
                  <c:v>Ряд 8</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Лист1!$I$2:$I$16</c:f>
              <c:numCache>
                <c:formatCode>General</c:formatCode>
                <c:ptCount val="15"/>
              </c:numCache>
            </c:numRef>
          </c:val>
          <c:extLst>
            <c:ext xmlns:c16="http://schemas.microsoft.com/office/drawing/2014/chart" uri="{C3380CC4-5D6E-409C-BE32-E72D297353CC}">
              <c16:uniqueId val="{00000007-B4CF-4013-B26B-0A02CFA301B7}"/>
            </c:ext>
          </c:extLst>
        </c:ser>
        <c:ser>
          <c:idx val="8"/>
          <c:order val="8"/>
          <c:tx>
            <c:strRef>
              <c:f>Лист1!$J$1</c:f>
              <c:strCache>
                <c:ptCount val="1"/>
                <c:pt idx="0">
                  <c:v>Ряд 9</c:v>
                </c:pt>
              </c:strCache>
            </c:strRef>
          </c:tx>
          <c:invertIfNegative val="0"/>
          <c:cat>
            <c:strRef>
              <c:f>Лист1!$A$2:$A$16</c:f>
              <c:strCache>
                <c:ptCount val="5"/>
                <c:pt idx="0">
                  <c:v>Категория 1</c:v>
                </c:pt>
                <c:pt idx="1">
                  <c:v>Категория 2</c:v>
                </c:pt>
                <c:pt idx="2">
                  <c:v>Категория 3</c:v>
                </c:pt>
                <c:pt idx="3">
                  <c:v>Категория 4</c:v>
                </c:pt>
                <c:pt idx="4">
                  <c:v>категория 5</c:v>
                </c:pt>
              </c:strCache>
            </c:strRef>
          </c:cat>
          <c:val>
            <c:numRef>
              <c:f>Лист1!$J$2:$J$16</c:f>
              <c:numCache>
                <c:formatCode>General</c:formatCode>
                <c:ptCount val="15"/>
              </c:numCache>
            </c:numRef>
          </c:val>
          <c:extLst>
            <c:ext xmlns:c16="http://schemas.microsoft.com/office/drawing/2014/chart" uri="{C3380CC4-5D6E-409C-BE32-E72D297353CC}">
              <c16:uniqueId val="{00000008-B4CF-4013-B26B-0A02CFA301B7}"/>
            </c:ext>
          </c:extLst>
        </c:ser>
        <c:dLbls>
          <c:showLegendKey val="0"/>
          <c:showVal val="0"/>
          <c:showCatName val="0"/>
          <c:showSerName val="0"/>
          <c:showPercent val="0"/>
          <c:showBubbleSize val="0"/>
        </c:dLbls>
        <c:gapWidth val="150"/>
        <c:axId val="124414976"/>
        <c:axId val="124429056"/>
      </c:barChart>
      <c:catAx>
        <c:axId val="124414976"/>
        <c:scaling>
          <c:orientation val="minMax"/>
        </c:scaling>
        <c:delete val="1"/>
        <c:axPos val="b"/>
        <c:numFmt formatCode="General" sourceLinked="0"/>
        <c:majorTickMark val="none"/>
        <c:minorTickMark val="none"/>
        <c:tickLblPos val="none"/>
        <c:crossAx val="124429056"/>
        <c:crosses val="autoZero"/>
        <c:auto val="1"/>
        <c:lblAlgn val="ctr"/>
        <c:lblOffset val="100"/>
        <c:noMultiLvlLbl val="0"/>
      </c:catAx>
      <c:valAx>
        <c:axId val="124429056"/>
        <c:scaling>
          <c:orientation val="minMax"/>
        </c:scaling>
        <c:delete val="1"/>
        <c:axPos val="l"/>
        <c:majorGridlines/>
        <c:numFmt formatCode="General" sourceLinked="1"/>
        <c:majorTickMark val="none"/>
        <c:minorTickMark val="none"/>
        <c:tickLblPos val="none"/>
        <c:crossAx val="124414976"/>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Лист1!$B$1</c:f>
              <c:strCache>
                <c:ptCount val="1"/>
                <c:pt idx="0">
                  <c:v>Продажи</c:v>
                </c:pt>
              </c:strCache>
            </c:strRef>
          </c:tx>
          <c:cat>
            <c:strRef>
              <c:f>Лист1!$A$2:$A$5</c:f>
              <c:strCache>
                <c:ptCount val="4"/>
                <c:pt idx="0">
                  <c:v>Кв. 1</c:v>
                </c:pt>
                <c:pt idx="1">
                  <c:v>Кв. 2</c:v>
                </c:pt>
                <c:pt idx="2">
                  <c:v>Кв. 3</c:v>
                </c:pt>
                <c:pt idx="3">
                  <c:v>Кв. 4</c:v>
                </c:pt>
              </c:strCache>
            </c:strRef>
          </c:cat>
          <c:val>
            <c:numRef>
              <c:f>Лист1!$B$2:$B$5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66CD-4E54-AA80-D0CAA1F3B199}"/>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Вопросы</a:t>
            </a:r>
            <a:r>
              <a:rPr lang="ru-RU" baseline="0" dirty="0"/>
              <a:t> </a:t>
            </a:r>
            <a:endParaRPr lang="ru-RU" dirty="0"/>
          </a:p>
        </c:rich>
      </c:tx>
      <c:layout>
        <c:manualLayout>
          <c:xMode val="edge"/>
          <c:yMode val="edge"/>
          <c:x val="0.26337263695846735"/>
          <c:y val="1.5117367911501874E-2"/>
        </c:manualLayout>
      </c:layout>
      <c:overlay val="0"/>
    </c:title>
    <c:autoTitleDeleted val="0"/>
    <c:plotArea>
      <c:layout/>
      <c:pieChart>
        <c:varyColors val="1"/>
        <c:ser>
          <c:idx val="0"/>
          <c:order val="0"/>
          <c:tx>
            <c:strRef>
              <c:f>Лист1!$B$1</c:f>
              <c:strCache>
                <c:ptCount val="1"/>
                <c:pt idx="0">
                  <c:v>Вопросы в %</c:v>
                </c:pt>
              </c:strCache>
            </c:strRef>
          </c:tx>
          <c:cat>
            <c:strRef>
              <c:f>Лист1!$A$2:$A$14</c:f>
              <c:strCache>
                <c:ptCount val="13"/>
                <c:pt idx="0">
                  <c:v>вопр. 1</c:v>
                </c:pt>
                <c:pt idx="1">
                  <c:v>вопр. 1.1</c:v>
                </c:pt>
                <c:pt idx="2">
                  <c:v>вопр. 1.2</c:v>
                </c:pt>
                <c:pt idx="3">
                  <c:v>вопр. 1.3</c:v>
                </c:pt>
                <c:pt idx="4">
                  <c:v>вопр2</c:v>
                </c:pt>
                <c:pt idx="5">
                  <c:v>вопр2.1</c:v>
                </c:pt>
                <c:pt idx="6">
                  <c:v>вопр3</c:v>
                </c:pt>
                <c:pt idx="7">
                  <c:v>вопр4</c:v>
                </c:pt>
                <c:pt idx="8">
                  <c:v>вопр5</c:v>
                </c:pt>
                <c:pt idx="9">
                  <c:v>вопр. 5.1</c:v>
                </c:pt>
                <c:pt idx="10">
                  <c:v>вопр. 5.2</c:v>
                </c:pt>
                <c:pt idx="11">
                  <c:v>вопр. 5.3</c:v>
                </c:pt>
                <c:pt idx="12">
                  <c:v>вопр. 5.4</c:v>
                </c:pt>
              </c:strCache>
            </c:strRef>
          </c:cat>
          <c:val>
            <c:numRef>
              <c:f>Лист1!$B$2:$B$14</c:f>
              <c:numCache>
                <c:formatCode>General</c:formatCode>
                <c:ptCount val="13"/>
                <c:pt idx="0">
                  <c:v>83</c:v>
                </c:pt>
                <c:pt idx="1">
                  <c:v>7</c:v>
                </c:pt>
                <c:pt idx="2">
                  <c:v>4.5</c:v>
                </c:pt>
                <c:pt idx="3">
                  <c:v>3.5</c:v>
                </c:pt>
                <c:pt idx="4">
                  <c:v>73</c:v>
                </c:pt>
                <c:pt idx="5">
                  <c:v>27</c:v>
                </c:pt>
                <c:pt idx="6">
                  <c:v>100</c:v>
                </c:pt>
                <c:pt idx="7">
                  <c:v>100</c:v>
                </c:pt>
                <c:pt idx="8">
                  <c:v>58</c:v>
                </c:pt>
                <c:pt idx="9">
                  <c:v>10</c:v>
                </c:pt>
                <c:pt idx="10">
                  <c:v>4</c:v>
                </c:pt>
                <c:pt idx="11">
                  <c:v>13</c:v>
                </c:pt>
                <c:pt idx="12">
                  <c:v>3</c:v>
                </c:pt>
              </c:numCache>
            </c:numRef>
          </c:val>
          <c:extLst>
            <c:ext xmlns:c16="http://schemas.microsoft.com/office/drawing/2014/chart" uri="{C3380CC4-5D6E-409C-BE32-E72D297353CC}">
              <c16:uniqueId val="{00000000-532B-474A-B6A6-B407773F68E6}"/>
            </c:ext>
          </c:extLst>
        </c:ser>
        <c:dLbls>
          <c:showLegendKey val="0"/>
          <c:showVal val="0"/>
          <c:showCatName val="0"/>
          <c:showSerName val="0"/>
          <c:showPercent val="0"/>
          <c:showBubbleSize val="0"/>
          <c:showLeaderLines val="1"/>
        </c:dLbls>
        <c:firstSliceAng val="0"/>
      </c:pieChart>
    </c:plotArea>
    <c:legend>
      <c:legendPos val="r"/>
      <c:legendEntry>
        <c:idx val="1"/>
        <c:delete val="1"/>
      </c:legendEntry>
      <c:layout>
        <c:manualLayout>
          <c:xMode val="edge"/>
          <c:yMode val="edge"/>
          <c:x val="0.78796142533870561"/>
          <c:y val="1.3943093624517948E-2"/>
          <c:w val="0.19944085160128436"/>
          <c:h val="0.98605690637548205"/>
        </c:manualLayout>
      </c:layout>
      <c:overlay val="0"/>
    </c:legend>
    <c:plotVisOnly val="1"/>
    <c:dispBlanksAs val="zero"/>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65C48E-2791-4C40-91F1-5800E809D2BA}" type="datetimeFigureOut">
              <a:rPr lang="ru-RU" smtClean="0"/>
              <a:pPr/>
              <a:t>10.05.2023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A7AE0-E0DD-430F-A252-6F6CBF954F15}" type="slidenum">
              <a:rPr lang="ru-RU" smtClean="0"/>
              <a:pPr/>
              <a:t>‹#›</a:t>
            </a:fld>
            <a:endParaRPr lang="ru-RU"/>
          </a:p>
        </p:txBody>
      </p:sp>
    </p:spTree>
    <p:extLst>
      <p:ext uri="{BB962C8B-B14F-4D97-AF65-F5344CB8AC3E}">
        <p14:creationId xmlns:p14="http://schemas.microsoft.com/office/powerpoint/2010/main" val="86428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a:p>
        </p:txBody>
      </p:sp>
      <p:sp>
        <p:nvSpPr>
          <p:cNvPr id="4" name="Номер слайда 3"/>
          <p:cNvSpPr>
            <a:spLocks noGrp="1"/>
          </p:cNvSpPr>
          <p:nvPr>
            <p:ph type="sldNum" sz="quarter" idx="5"/>
          </p:nvPr>
        </p:nvSpPr>
        <p:spPr/>
        <p:txBody>
          <a:bodyPr/>
          <a:lstStyle/>
          <a:p>
            <a:fld id="{838A7AE0-E0DD-430F-A252-6F6CBF954F15}" type="slidenum">
              <a:rPr lang="ru-RU" smtClean="0"/>
              <a:pPr/>
              <a:t>1</a:t>
            </a:fld>
            <a:endParaRPr lang="ru-RU"/>
          </a:p>
        </p:txBody>
      </p:sp>
    </p:spTree>
    <p:extLst>
      <p:ext uri="{BB962C8B-B14F-4D97-AF65-F5344CB8AC3E}">
        <p14:creationId xmlns:p14="http://schemas.microsoft.com/office/powerpoint/2010/main" val="64493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a:t>
            </a:r>
            <a:r>
              <a:rPr lang="ru-RU" baseline="0" dirty="0"/>
              <a:t> </a:t>
            </a:r>
            <a:r>
              <a:rPr lang="ru-RU" dirty="0"/>
              <a:t>дать представление о значении Победы нашего народа в Великой Отечественной войне, - формирование гражданской позиции, чувства любви к Родине, уважения к памяти погибших героев,</a:t>
            </a:r>
            <a:r>
              <a:rPr lang="ru-RU" sz="1200" b="0" i="0" kern="1200" dirty="0">
                <a:solidFill>
                  <a:schemeClr val="tx1"/>
                </a:solidFill>
                <a:effectLst/>
                <a:latin typeface="+mn-lt"/>
                <a:ea typeface="+mn-ea"/>
                <a:cs typeface="+mn-cs"/>
              </a:rPr>
              <a:t> Формирование у детей социально-патриотических взглядов и убеждений. Еще</a:t>
            </a:r>
            <a:r>
              <a:rPr lang="ru-RU" sz="1200" b="0" i="0" kern="1200" baseline="0" dirty="0">
                <a:solidFill>
                  <a:schemeClr val="tx1"/>
                </a:solidFill>
                <a:effectLst/>
                <a:latin typeface="+mn-lt"/>
                <a:ea typeface="+mn-ea"/>
                <a:cs typeface="+mn-cs"/>
              </a:rPr>
              <a:t> мы увидели презентация на тему «Блокадный хлеб» Встреча проходила  на базе школы 28 в музее Славы нас встретила учитель истории  показала презентацию о блокадном Ленинграде,  более подробно рассказала как фашисты напали на город какие границы были захвачены и как образовалось кольцо блокады. После мы прошли в сам музей где нас встретили ученики 6 класса  провели с ребятами экскурсию по музею и рассказали как он образовался  кто основатель и показали нам  много интересных экспонатов. Я думаю что у ребят остались незабываемые впечатления от увиденного.  Они  смогли прочувствовать и понять как не просто жить в условиях войны. И как важно помнить об подвигах  ветеранов.</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10</a:t>
            </a:fld>
            <a:endParaRPr lang="ru-RU"/>
          </a:p>
        </p:txBody>
      </p:sp>
    </p:spTree>
    <p:extLst>
      <p:ext uri="{BB962C8B-B14F-4D97-AF65-F5344CB8AC3E}">
        <p14:creationId xmlns:p14="http://schemas.microsoft.com/office/powerpoint/2010/main" val="3946602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 детей будут сформированы простейшие представления о празднике </a:t>
            </a:r>
            <a:r>
              <a:rPr lang="ru-RU" dirty="0" smtClean="0"/>
              <a:t>День</a:t>
            </a:r>
            <a:r>
              <a:rPr lang="ru-RU" baseline="0" dirty="0" smtClean="0"/>
              <a:t> </a:t>
            </a:r>
            <a:r>
              <a:rPr lang="ru-RU" dirty="0" smtClean="0"/>
              <a:t>Победы</a:t>
            </a:r>
            <a:r>
              <a:rPr lang="ru-RU" dirty="0"/>
              <a:t>, появится пример проявления памяти людей о погибших героях </a:t>
            </a:r>
            <a:r>
              <a:rPr lang="ru-RU" dirty="0" smtClean="0"/>
              <a:t>войны, о </a:t>
            </a:r>
            <a:r>
              <a:rPr lang="ru-RU" dirty="0"/>
              <a:t>ритуале возложения цветов к памятнику воинам–победителям. Так же с детьми были проведены занятия по </a:t>
            </a:r>
            <a:r>
              <a:rPr lang="ru-RU" sz="1200" b="1" i="0" kern="1200" dirty="0">
                <a:solidFill>
                  <a:schemeClr val="tx1"/>
                </a:solidFill>
                <a:latin typeface="+mn-lt"/>
                <a:ea typeface="+mn-ea"/>
                <a:cs typeface="+mn-cs"/>
              </a:rPr>
              <a:t>образовательным</a:t>
            </a:r>
            <a:r>
              <a:rPr lang="ru-RU" sz="1200" b="1" i="0" kern="1200" baseline="0" dirty="0">
                <a:solidFill>
                  <a:schemeClr val="tx1"/>
                </a:solidFill>
                <a:latin typeface="+mn-lt"/>
                <a:ea typeface="+mn-ea"/>
                <a:cs typeface="+mn-cs"/>
              </a:rPr>
              <a:t> </a:t>
            </a:r>
            <a:r>
              <a:rPr lang="ru-RU" sz="1200" b="1" i="0" kern="1200" dirty="0">
                <a:solidFill>
                  <a:schemeClr val="tx1"/>
                </a:solidFill>
                <a:latin typeface="+mn-lt"/>
                <a:ea typeface="+mn-ea"/>
                <a:cs typeface="+mn-cs"/>
              </a:rPr>
              <a:t>областям</a:t>
            </a:r>
            <a:r>
              <a:rPr lang="ru-RU" sz="1200" b="1"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 «Познание», «Коммуникация», «Чтение художественной литературы», «Художественное творчество», «Труд», «Социализация» </a:t>
            </a:r>
            <a:r>
              <a:rPr lang="ru-RU" baseline="0" dirty="0"/>
              <a:t>показ презентаций. </a:t>
            </a:r>
            <a:r>
              <a:rPr lang="ru-RU" baseline="0" dirty="0" smtClean="0"/>
              <a:t> Завершением образовательного процесса  стало мероприятие посвященное 9 мая  где дети продемонстрировали  свои ловкость и смелость, командный дух и отвагу. Так же рассказывали стихи  и пели песни на военную тематику. </a:t>
            </a:r>
            <a:endParaRPr lang="ru-RU" dirty="0"/>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11</a:t>
            </a:fld>
            <a:endParaRPr lang="ru-RU"/>
          </a:p>
        </p:txBody>
      </p:sp>
    </p:spTree>
    <p:extLst>
      <p:ext uri="{BB962C8B-B14F-4D97-AF65-F5344CB8AC3E}">
        <p14:creationId xmlns:p14="http://schemas.microsoft.com/office/powerpoint/2010/main" val="1696826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 на этом мероприятии   мы пригласили ветерана   и труженик тыла Стрелкова В.И  ребята подготовили  стихи и игры на выносливость и ловкость посмотрели презентацию о наших солдатах и военных частях которые стоят на вооружении России.  В этом мероприятии участвовали дети со всех групп. </a:t>
            </a:r>
            <a:r>
              <a:rPr lang="ru-RU" sz="1200" b="0" i="0" kern="1200" dirty="0">
                <a:solidFill>
                  <a:schemeClr val="tx1"/>
                </a:solidFill>
                <a:latin typeface="+mn-lt"/>
                <a:ea typeface="+mn-ea"/>
                <a:cs typeface="+mn-cs"/>
              </a:rPr>
              <a:t>В ходе проведения</a:t>
            </a:r>
            <a:r>
              <a:rPr lang="ru-RU" sz="1200" b="0" i="0" kern="1200" baseline="0" dirty="0">
                <a:solidFill>
                  <a:schemeClr val="tx1"/>
                </a:solidFill>
                <a:latin typeface="+mn-lt"/>
                <a:ea typeface="+mn-ea"/>
                <a:cs typeface="+mn-cs"/>
              </a:rPr>
              <a:t> праздника </a:t>
            </a:r>
            <a:r>
              <a:rPr lang="ru-RU" sz="1200" b="0" i="0" kern="1200" dirty="0">
                <a:solidFill>
                  <a:schemeClr val="tx1"/>
                </a:solidFill>
                <a:latin typeface="+mn-lt"/>
                <a:ea typeface="+mn-ea"/>
                <a:cs typeface="+mn-cs"/>
              </a:rPr>
              <a:t> дети</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научились ориентироваться в истории нашей страны, у детей</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сформировались такие понятия, как ветераны, оборона, захватчики,</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фашисты, фашистская Германия; сформировалось чувство гордости за свой</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народ и его боевые заслуги; уважение к защитникам Отечества, ветеранам</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Великой Отечественной войны.</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12</a:t>
            </a:fld>
            <a:endParaRPr lang="ru-RU"/>
          </a:p>
        </p:txBody>
      </p:sp>
    </p:spTree>
    <p:extLst>
      <p:ext uri="{BB962C8B-B14F-4D97-AF65-F5344CB8AC3E}">
        <p14:creationId xmlns:p14="http://schemas.microsoft.com/office/powerpoint/2010/main" val="31019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 После </a:t>
            </a:r>
            <a:r>
              <a:rPr lang="ru-RU" baseline="0" dirty="0"/>
              <a:t> того как с детьми мы провели  цикл мероприятий посвященных Великой Отечественной   Войне нами было принято решения  создать  книгу «Дети Герои ВОВ» </a:t>
            </a:r>
            <a:r>
              <a:rPr lang="ru-RU" sz="1200" b="0" i="0" kern="1200" dirty="0">
                <a:solidFill>
                  <a:schemeClr val="tx1"/>
                </a:solidFill>
                <a:latin typeface="+mn-lt"/>
                <a:ea typeface="+mn-ea"/>
                <a:cs typeface="+mn-cs"/>
              </a:rPr>
              <a:t>Примеры героических поступков главных героев </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способствуют пониманию того, что все </a:t>
            </a:r>
            <a:r>
              <a:rPr lang="ru-RU" sz="1200" b="1" i="0" kern="1200" dirty="0">
                <a:solidFill>
                  <a:schemeClr val="tx1"/>
                </a:solidFill>
                <a:latin typeface="+mn-lt"/>
                <a:ea typeface="+mn-ea"/>
                <a:cs typeface="+mn-cs"/>
              </a:rPr>
              <a:t>великие</a:t>
            </a:r>
            <a:r>
              <a:rPr lang="ru-RU" sz="1200" b="0" i="0" kern="1200" dirty="0">
                <a:solidFill>
                  <a:schemeClr val="tx1"/>
                </a:solidFill>
                <a:latin typeface="+mn-lt"/>
                <a:ea typeface="+mn-ea"/>
                <a:cs typeface="+mn-cs"/>
              </a:rPr>
              <a:t> деяния и мужественные поступки совершаются из любви к </a:t>
            </a:r>
            <a:r>
              <a:rPr lang="ru-RU" sz="1200" b="1" i="0" kern="1200" dirty="0">
                <a:solidFill>
                  <a:schemeClr val="tx1"/>
                </a:solidFill>
                <a:latin typeface="+mn-lt"/>
                <a:ea typeface="+mn-ea"/>
                <a:cs typeface="+mn-cs"/>
              </a:rPr>
              <a:t>Отечеству и своим близким</a:t>
            </a:r>
            <a:r>
              <a:rPr lang="ru-RU" sz="1200" b="0" i="0" kern="1200" dirty="0">
                <a:solidFill>
                  <a:schemeClr val="tx1"/>
                </a:solidFill>
                <a:latin typeface="+mn-lt"/>
                <a:ea typeface="+mn-ea"/>
                <a:cs typeface="+mn-cs"/>
              </a:rPr>
              <a:t>, к своему народу, из чувства ответственности перед ними. В нашей</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группе создан </a:t>
            </a:r>
            <a:r>
              <a:rPr lang="ru-RU" sz="1200" b="0" i="0" kern="1200" dirty="0" err="1">
                <a:solidFill>
                  <a:schemeClr val="tx1"/>
                </a:solidFill>
                <a:latin typeface="+mn-lt"/>
                <a:ea typeface="+mn-ea"/>
                <a:cs typeface="+mn-cs"/>
              </a:rPr>
              <a:t>уголк</a:t>
            </a:r>
            <a:r>
              <a:rPr lang="ru-RU" sz="1200" b="0" i="0" kern="1200" dirty="0">
                <a:solidFill>
                  <a:schemeClr val="tx1"/>
                </a:solidFill>
                <a:latin typeface="+mn-lt"/>
                <a:ea typeface="+mn-ea"/>
                <a:cs typeface="+mn-cs"/>
              </a:rPr>
              <a:t> патриотического воспитания, где имеется художественная </a:t>
            </a:r>
            <a:r>
              <a:rPr lang="ru-RU" sz="1200" b="0" i="0" kern="1200" dirty="0" smtClean="0">
                <a:solidFill>
                  <a:schemeClr val="tx1"/>
                </a:solidFill>
                <a:latin typeface="+mn-lt"/>
                <a:ea typeface="+mn-ea"/>
                <a:cs typeface="+mn-cs"/>
              </a:rPr>
              <a:t>литература,  папки , буклеты, плакаты и информационные стенды, Альбом «Моя семья».</a:t>
            </a:r>
          </a:p>
          <a:p>
            <a:r>
              <a:rPr lang="ru-RU" sz="1200" b="0" i="0" kern="1200" dirty="0" smtClean="0">
                <a:solidFill>
                  <a:schemeClr val="tx1"/>
                </a:solidFill>
                <a:latin typeface="+mn-lt"/>
                <a:ea typeface="+mn-ea"/>
                <a:cs typeface="+mn-cs"/>
              </a:rPr>
              <a:t> так ж создана выставка народных  промыслов</a:t>
            </a:r>
            <a:r>
              <a:rPr lang="ru-RU" sz="1200" b="0" i="0" kern="1200" baseline="0" dirty="0" smtClean="0">
                <a:solidFill>
                  <a:schemeClr val="tx1"/>
                </a:solidFill>
                <a:latin typeface="+mn-lt"/>
                <a:ea typeface="+mn-ea"/>
                <a:cs typeface="+mn-cs"/>
              </a:rPr>
              <a:t> России, и выставка семейных фотографий. </a:t>
            </a:r>
            <a:r>
              <a:rPr lang="ru-RU" sz="1200" b="0" i="0" kern="1200" dirty="0">
                <a:solidFill>
                  <a:schemeClr val="tx1"/>
                </a:solidFill>
                <a:latin typeface="+mn-lt"/>
                <a:ea typeface="+mn-ea"/>
                <a:cs typeface="+mn-cs"/>
              </a:rPr>
              <a:t> </a:t>
            </a:r>
            <a:endParaRPr lang="ru-RU" sz="1200" b="0" i="0" u="none" strike="noStrike"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В группе создана предметно – развивающая среда патриотической направленности:</a:t>
            </a:r>
            <a:endParaRPr lang="ru-RU" sz="1200" b="0" i="0"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 оборудованы центры: «Символика России</a:t>
            </a:r>
            <a:r>
              <a:rPr lang="ru-RU" sz="1200" b="0" i="0" u="none" strike="noStrike" kern="1200" dirty="0" smtClean="0">
                <a:solidFill>
                  <a:schemeClr val="tx1"/>
                </a:solidFill>
                <a:latin typeface="+mn-lt"/>
                <a:ea typeface="+mn-ea"/>
                <a:cs typeface="+mn-cs"/>
              </a:rPr>
              <a:t>»,</a:t>
            </a:r>
            <a:endParaRPr lang="ru-RU" sz="1200" b="0" i="0"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 подобраны: дидактические игры: «Символы России»,  «Военная техника», «Найди флаг России», «Космос»  и др.;</a:t>
            </a:r>
            <a:endParaRPr lang="ru-RU" sz="1200" b="0" i="0"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 иллюстрации для рассматривания: «Моя семья», «Русская матрёшка», «Москва и ее достопримечательности», «Государственная символика России», «Природа нашего края, «Сказки нашего народа»;</a:t>
            </a:r>
            <a:endParaRPr lang="ru-RU" sz="1200" b="0" i="0"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 - оформлены сюжетно-ролевые игры «Моя семья», «Уютный уголок»  и др.;</a:t>
            </a:r>
            <a:endParaRPr lang="ru-RU" sz="1200" b="0" i="0"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 подобрана методическая,  художественная литература, через которую дети совершенствуют свои знания о подвигах в годы ВОВ, о России, Российской армии и др.</a:t>
            </a:r>
            <a:endParaRPr lang="ru-RU" sz="1200" b="0" i="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 </a:t>
            </a:r>
            <a:r>
              <a:rPr lang="ru-RU" sz="1200" b="0" i="0" kern="1200" dirty="0">
                <a:solidFill>
                  <a:schemeClr val="tx1"/>
                </a:solidFill>
                <a:effectLst/>
                <a:latin typeface="+mn-lt"/>
                <a:ea typeface="+mn-ea"/>
                <a:cs typeface="+mn-cs"/>
              </a:rPr>
              <a:t>Формирование </a:t>
            </a:r>
            <a:r>
              <a:rPr lang="ru-RU" sz="1200" b="1" i="0" kern="1200" dirty="0">
                <a:solidFill>
                  <a:schemeClr val="tx1"/>
                </a:solidFill>
                <a:effectLst/>
                <a:latin typeface="+mn-lt"/>
                <a:ea typeface="+mn-ea"/>
                <a:cs typeface="+mn-cs"/>
              </a:rPr>
              <a:t>патриотических</a:t>
            </a:r>
            <a:r>
              <a:rPr lang="ru-RU" sz="1200" b="0" i="0" kern="1200" dirty="0">
                <a:solidFill>
                  <a:schemeClr val="tx1"/>
                </a:solidFill>
                <a:effectLst/>
                <a:latin typeface="+mn-lt"/>
                <a:ea typeface="+mn-ea"/>
                <a:cs typeface="+mn-cs"/>
              </a:rPr>
              <a:t> чувств у детей </a:t>
            </a:r>
          </a:p>
          <a:p>
            <a:r>
              <a:rPr lang="ru-RU" sz="1200" b="0" i="0" kern="1200" dirty="0">
                <a:solidFill>
                  <a:schemeClr val="tx1"/>
                </a:solidFill>
                <a:effectLst/>
                <a:latin typeface="+mn-lt"/>
                <a:ea typeface="+mn-ea"/>
                <a:cs typeface="+mn-cs"/>
              </a:rPr>
              <a:t>Задачи:  Закрепить представления детей о государственных </a:t>
            </a:r>
            <a:r>
              <a:rPr lang="ru-RU" sz="1200" b="1" i="0" kern="1200" dirty="0">
                <a:solidFill>
                  <a:schemeClr val="tx1"/>
                </a:solidFill>
                <a:effectLst/>
                <a:latin typeface="+mn-lt"/>
                <a:ea typeface="+mn-ea"/>
                <a:cs typeface="+mn-cs"/>
              </a:rPr>
              <a:t>символах</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России</a:t>
            </a:r>
            <a:r>
              <a:rPr lang="ru-RU" sz="1200" b="0" i="0" kern="1200" dirty="0">
                <a:solidFill>
                  <a:schemeClr val="tx1"/>
                </a:solidFill>
                <a:effectLst/>
                <a:latin typeface="+mn-lt"/>
                <a:ea typeface="+mn-ea"/>
                <a:cs typeface="+mn-cs"/>
              </a:rPr>
              <a:t> (герб, флаг, гимн). Познакомить с неофициальными </a:t>
            </a:r>
            <a:r>
              <a:rPr lang="ru-RU" sz="1200" b="1" i="0" kern="1200" dirty="0">
                <a:solidFill>
                  <a:schemeClr val="tx1"/>
                </a:solidFill>
                <a:effectLst/>
                <a:latin typeface="+mn-lt"/>
                <a:ea typeface="+mn-ea"/>
                <a:cs typeface="+mn-cs"/>
              </a:rPr>
              <a:t>символами</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России</a:t>
            </a:r>
            <a:r>
              <a:rPr lang="ru-RU" sz="1200" b="0" i="0" kern="1200" dirty="0">
                <a:solidFill>
                  <a:schemeClr val="tx1"/>
                </a:solidFill>
                <a:effectLst/>
                <a:latin typeface="+mn-lt"/>
                <a:ea typeface="+mn-ea"/>
                <a:cs typeface="+mn-cs"/>
              </a:rPr>
              <a:t>: матрешкой, ромашкой, березкой. С</a:t>
            </a:r>
            <a:r>
              <a:rPr lang="ru-RU" sz="1200" b="0" i="0" kern="1200" baseline="0" dirty="0">
                <a:solidFill>
                  <a:schemeClr val="tx1"/>
                </a:solidFill>
                <a:effectLst/>
                <a:latin typeface="+mn-lt"/>
                <a:ea typeface="+mn-ea"/>
                <a:cs typeface="+mn-cs"/>
              </a:rPr>
              <a:t> детьми  прочитали </a:t>
            </a:r>
            <a:endParaRPr lang="ru-RU" sz="1200" b="0" i="0" kern="1200" dirty="0">
              <a:solidFill>
                <a:schemeClr val="tx1"/>
              </a:solidFill>
              <a:effectLst/>
              <a:latin typeface="+mn-lt"/>
              <a:ea typeface="+mn-ea"/>
              <a:cs typeface="+mn-cs"/>
            </a:endParaRPr>
          </a:p>
          <a:p>
            <a:r>
              <a:rPr lang="ru-RU" sz="1200" b="0" i="0" kern="1200" dirty="0">
                <a:solidFill>
                  <a:schemeClr val="tx1"/>
                </a:solidFill>
                <a:latin typeface="+mn-lt"/>
                <a:ea typeface="+mn-ea"/>
                <a:cs typeface="+mn-cs"/>
              </a:rPr>
              <a:t> Рассказы патриотического содержания «Как Сережа на войну ходил», «Семеро солдатиков», «Кепка-невидимка», </a:t>
            </a:r>
            <a:r>
              <a:rPr lang="ru-RU" sz="1200" b="0" i="0" kern="1200" dirty="0" smtClean="0">
                <a:solidFill>
                  <a:schemeClr val="tx1"/>
                </a:solidFill>
                <a:latin typeface="+mn-lt"/>
                <a:ea typeface="+mn-ea"/>
                <a:cs typeface="+mn-cs"/>
              </a:rPr>
              <a:t>«</a:t>
            </a:r>
            <a:r>
              <a:rPr lang="ru-RU" sz="1200" b="0" i="0" kern="1200" dirty="0">
                <a:solidFill>
                  <a:schemeClr val="tx1"/>
                </a:solidFill>
                <a:latin typeface="+mn-lt"/>
                <a:ea typeface="+mn-ea"/>
                <a:cs typeface="+mn-cs"/>
              </a:rPr>
              <a:t>Подкидыш», «Девочки с Васильевского острова»</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14</a:t>
            </a:fld>
            <a:endParaRPr lang="ru-RU"/>
          </a:p>
        </p:txBody>
      </p:sp>
    </p:spTree>
    <p:extLst>
      <p:ext uri="{BB962C8B-B14F-4D97-AF65-F5344CB8AC3E}">
        <p14:creationId xmlns:p14="http://schemas.microsoft.com/office/powerpoint/2010/main" val="1505800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 </a:t>
            </a:r>
            <a:r>
              <a:rPr lang="ru-RU" sz="1200" b="0" i="0" kern="1200" dirty="0">
                <a:solidFill>
                  <a:schemeClr val="tx1"/>
                </a:solidFill>
                <a:latin typeface="+mn-lt"/>
                <a:ea typeface="+mn-ea"/>
                <a:cs typeface="+mn-cs"/>
              </a:rPr>
              <a:t>Закрепить полученные знания о различных родах войск, </a:t>
            </a:r>
            <a:r>
              <a:rPr lang="ru-RU" sz="1200" b="1" i="0" kern="1200" dirty="0">
                <a:solidFill>
                  <a:schemeClr val="tx1"/>
                </a:solidFill>
                <a:latin typeface="+mn-lt"/>
                <a:ea typeface="+mn-ea"/>
                <a:cs typeface="+mn-cs"/>
              </a:rPr>
              <a:t>военной технике</a:t>
            </a:r>
            <a:r>
              <a:rPr lang="ru-RU" sz="1200" b="0" i="0" kern="1200" dirty="0">
                <a:solidFill>
                  <a:schemeClr val="tx1"/>
                </a:solidFill>
                <a:latin typeface="+mn-lt"/>
                <a:ea typeface="+mn-ea"/>
                <a:cs typeface="+mn-cs"/>
              </a:rPr>
              <a:t>.</a:t>
            </a:r>
          </a:p>
          <a:p>
            <a:r>
              <a:rPr lang="ru-RU" sz="1200" b="0" i="0" kern="1200" dirty="0">
                <a:solidFill>
                  <a:schemeClr val="tx1"/>
                </a:solidFill>
                <a:latin typeface="+mn-lt"/>
                <a:ea typeface="+mn-ea"/>
                <a:cs typeface="+mn-cs"/>
              </a:rPr>
              <a:t>Развивать творческое воображение, внимание, память, мелкую моторику рук, коммуникативные умения.</a:t>
            </a:r>
          </a:p>
          <a:p>
            <a:r>
              <a:rPr lang="ru-RU" sz="1200" b="0" i="0" kern="1200" dirty="0">
                <a:solidFill>
                  <a:schemeClr val="tx1"/>
                </a:solidFill>
                <a:latin typeface="+mn-lt"/>
                <a:ea typeface="+mn-ea"/>
                <a:cs typeface="+mn-cs"/>
              </a:rPr>
              <a:t>Расширять и обогащать словарный запас, развивать разговорную и диалогическую речь, эмоциональность и выразительность.</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Совершенствовать познавательные способности детей в процессе практической деятельности, поощрять стремление находить творческие </a:t>
            </a:r>
            <a:r>
              <a:rPr lang="ru-RU" sz="1200" b="1" i="0" kern="1200" dirty="0">
                <a:solidFill>
                  <a:schemeClr val="tx1"/>
                </a:solidFill>
                <a:latin typeface="+mn-lt"/>
                <a:ea typeface="+mn-ea"/>
                <a:cs typeface="+mn-cs"/>
              </a:rPr>
              <a:t>конструктивные решения</a:t>
            </a:r>
            <a:r>
              <a:rPr lang="ru-RU" sz="1200" b="0" i="0" kern="1200" dirty="0">
                <a:solidFill>
                  <a:schemeClr val="tx1"/>
                </a:solidFill>
                <a:latin typeface="+mn-lt"/>
                <a:ea typeface="+mn-ea"/>
                <a:cs typeface="+mn-cs"/>
              </a:rPr>
              <a:t>.</a:t>
            </a:r>
          </a:p>
          <a:p>
            <a:r>
              <a:rPr lang="ru-RU" sz="1200" b="0" i="0" u="none" strike="noStrike" kern="1200" dirty="0" smtClean="0">
                <a:solidFill>
                  <a:schemeClr val="tx1"/>
                </a:solidFill>
                <a:effectLst/>
                <a:latin typeface="+mn-lt"/>
                <a:ea typeface="+mn-ea"/>
                <a:cs typeface="+mn-cs"/>
              </a:rPr>
              <a:t>Создаем </a:t>
            </a:r>
            <a:r>
              <a:rPr lang="ru-RU" sz="1200" b="0" i="0" u="none" strike="noStrike" kern="1200" dirty="0">
                <a:solidFill>
                  <a:schemeClr val="tx1"/>
                </a:solidFill>
                <a:effectLst/>
                <a:latin typeface="+mn-lt"/>
                <a:ea typeface="+mn-ea"/>
                <a:cs typeface="+mn-cs"/>
              </a:rPr>
              <a:t>коллективные работы «Кораблики», «Военные машины», «Защитники Отечества-солдаты»</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 </a:t>
            </a:r>
            <a:r>
              <a:rPr lang="ru-RU" sz="1200" kern="1200" dirty="0">
                <a:solidFill>
                  <a:schemeClr val="tx1"/>
                </a:solidFill>
                <a:latin typeface="+mn-lt"/>
                <a:ea typeface="+mn-ea"/>
                <a:cs typeface="+mn-cs"/>
              </a:rPr>
              <a:t>Студенты рассказывали детям о блокадном Ленинграде. Представили нашему вниманию макет который называется «Дорога жизни». Где детям показали и рассказали более подробно о том как доставляли продукты в окруженный город по во</a:t>
            </a:r>
            <a:r>
              <a:rPr lang="ru-RU" sz="1200" b="0" i="0" kern="1200" dirty="0">
                <a:solidFill>
                  <a:schemeClr val="tx1"/>
                </a:solidFill>
                <a:latin typeface="+mn-lt"/>
                <a:ea typeface="+mn-ea"/>
                <a:cs typeface="+mn-cs"/>
              </a:rPr>
              <a:t>де</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Дети с большим интересом слушали, задавали вопросы, рассматривая экспонаты. Среди них каски, гранаты, фляжки, пушечные гильзы, шинель, личные вещи участников войны, переданные их родственниками. Все они подлинные! Также были представлены стенды с фотографиями, документами, письмами, книгами.</a:t>
            </a:r>
            <a:r>
              <a:rPr lang="ru-RU" sz="1200" kern="1200" dirty="0">
                <a:solidFill>
                  <a:schemeClr val="tx1"/>
                </a:solidFill>
                <a:latin typeface="+mn-lt"/>
                <a:ea typeface="+mn-ea"/>
                <a:cs typeface="+mn-cs"/>
              </a:rPr>
              <a:t> Также мы посмотрели и другие экспонаты выставки.</a:t>
            </a:r>
            <a:r>
              <a:rPr lang="ru-RU" sz="120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Я уверена, что надо продолжать работу с детьми по изучению истории родного  края, воспитывая чувства патриотизма, гордости за свою страну, уважительное отношение к старшему поколению, к солдатам и участникам </a:t>
            </a:r>
            <a:r>
              <a:rPr lang="ru-RU" sz="1200" b="1" i="0" kern="1200" dirty="0">
                <a:solidFill>
                  <a:schemeClr val="tx1"/>
                </a:solidFill>
                <a:latin typeface="+mn-lt"/>
                <a:ea typeface="+mn-ea"/>
                <a:cs typeface="+mn-cs"/>
              </a:rPr>
              <a:t>боевых действий</a:t>
            </a:r>
            <a:r>
              <a:rPr lang="ru-RU" sz="1200" b="0" i="0" kern="1200" dirty="0">
                <a:solidFill>
                  <a:schemeClr val="tx1"/>
                </a:solidFill>
                <a:latin typeface="+mn-lt"/>
                <a:ea typeface="+mn-ea"/>
                <a:cs typeface="+mn-cs"/>
              </a:rPr>
              <a:t>. Ведь для каждого из нас очень важно сохранить память о великих людях, совершивших воинские подвиги, не жалея себя ради спасения товарищей, спасения своей Родины, спасения сегодняшнего поколения!</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рамках проекта  по патриотическому воспитанию  детей, в нашу группу пригласили отряд «</a:t>
            </a:r>
            <a:r>
              <a:rPr lang="ru-RU" sz="1200" kern="1200" dirty="0" err="1">
                <a:solidFill>
                  <a:schemeClr val="tx1"/>
                </a:solidFill>
                <a:latin typeface="+mn-lt"/>
                <a:ea typeface="+mn-ea"/>
                <a:cs typeface="+mn-cs"/>
              </a:rPr>
              <a:t>Юноармейцев</a:t>
            </a:r>
            <a:r>
              <a:rPr lang="ru-RU" sz="1200" kern="1200" dirty="0">
                <a:solidFill>
                  <a:schemeClr val="tx1"/>
                </a:solidFill>
                <a:latin typeface="+mn-lt"/>
                <a:ea typeface="+mn-ea"/>
                <a:cs typeface="+mn-cs"/>
              </a:rPr>
              <a:t>» из школы № 26. Девочки рассказывали детям  как тяжело было жить людям в Ленинграде во время блокады. Также для детей был приготовлен мастер класс по изготовлению «Блокадного светлячка», который во время войны был опознавательным знаком, так как он светился в темноте и люди во время бомбежки видели друг друга.</a:t>
            </a:r>
          </a:p>
          <a:p>
            <a:r>
              <a:rPr lang="ru-RU" sz="1200" kern="1200" dirty="0">
                <a:solidFill>
                  <a:schemeClr val="tx1"/>
                </a:solidFill>
                <a:latin typeface="+mn-lt"/>
                <a:ea typeface="+mn-ea"/>
                <a:cs typeface="+mn-cs"/>
              </a:rPr>
              <a:t>Ребята принесли светоотражающий материал, дети вырезали круг , дыроколом делали отверстие и вставляли веревочку, получался светлячок. Детям очень понравился мастер класс который приготовили для них старшие ребята.</a:t>
            </a: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a:solidFill>
                  <a:schemeClr val="tx1"/>
                </a:solidFill>
                <a:latin typeface="+mn-lt"/>
                <a:ea typeface="+mn-ea"/>
                <a:cs typeface="+mn-cs"/>
              </a:rPr>
              <a:t>В проведении мероприятия помогал брат</a:t>
            </a:r>
            <a:r>
              <a:rPr lang="ru-RU" sz="1200" b="0" i="0" kern="1200" dirty="0" smtClean="0">
                <a:solidFill>
                  <a:schemeClr val="tx1"/>
                </a:solidFill>
                <a:latin typeface="+mn-lt"/>
                <a:ea typeface="+mn-ea"/>
                <a:cs typeface="+mn-cs"/>
              </a:rPr>
              <a:t>, одной из </a:t>
            </a:r>
            <a:r>
              <a:rPr lang="ru-RU" sz="1200" b="0" i="0" kern="1200" dirty="0" err="1" smtClean="0">
                <a:solidFill>
                  <a:schemeClr val="tx1"/>
                </a:solidFill>
                <a:latin typeface="+mn-lt"/>
                <a:ea typeface="+mn-ea"/>
                <a:cs typeface="+mn-cs"/>
              </a:rPr>
              <a:t>воспитаниц</a:t>
            </a:r>
            <a:r>
              <a:rPr lang="ru-RU" sz="1200" b="0" i="0" kern="1200" baseline="0" dirty="0" smtClean="0">
                <a:solidFill>
                  <a:schemeClr val="tx1"/>
                </a:solidFill>
                <a:latin typeface="+mn-lt"/>
                <a:ea typeface="+mn-ea"/>
                <a:cs typeface="+mn-cs"/>
              </a:rPr>
              <a:t> нашей группы </a:t>
            </a:r>
            <a:r>
              <a:rPr lang="ru-RU" sz="1200" b="0" i="0" kern="1200" dirty="0" smtClean="0">
                <a:solidFill>
                  <a:schemeClr val="tx1"/>
                </a:solidFill>
                <a:latin typeface="+mn-lt"/>
                <a:ea typeface="+mn-ea"/>
                <a:cs typeface="+mn-cs"/>
              </a:rPr>
              <a:t> </a:t>
            </a:r>
            <a:r>
              <a:rPr lang="ru-RU" sz="1200" b="0" i="0" kern="1200" dirty="0">
                <a:solidFill>
                  <a:schemeClr val="tx1"/>
                </a:solidFill>
                <a:latin typeface="+mn-lt"/>
                <a:ea typeface="+mn-ea"/>
                <a:cs typeface="+mn-cs"/>
              </a:rPr>
              <a:t>который недавно вернулся из </a:t>
            </a:r>
            <a:r>
              <a:rPr lang="ru-RU" sz="1200" b="0" i="0" kern="1200" dirty="0" smtClean="0">
                <a:solidFill>
                  <a:schemeClr val="tx1"/>
                </a:solidFill>
                <a:latin typeface="+mn-lt"/>
                <a:ea typeface="+mn-ea"/>
                <a:cs typeface="+mn-cs"/>
              </a:rPr>
              <a:t>в армии. Военнослужащий</a:t>
            </a:r>
            <a:r>
              <a:rPr lang="ru-RU" sz="1200" b="0" i="0" kern="1200" baseline="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 Российской армии Игорь Абросимов( выпускник </a:t>
            </a:r>
            <a:r>
              <a:rPr lang="ru-RU" sz="1200" b="0" i="0" kern="1200" dirty="0" err="1" smtClean="0">
                <a:solidFill>
                  <a:schemeClr val="tx1"/>
                </a:solidFill>
                <a:latin typeface="+mn-lt"/>
                <a:ea typeface="+mn-ea"/>
                <a:cs typeface="+mn-cs"/>
              </a:rPr>
              <a:t>шк</a:t>
            </a:r>
            <a:r>
              <a:rPr lang="ru-RU" sz="1200" b="0" i="0" kern="1200" dirty="0" smtClean="0">
                <a:solidFill>
                  <a:schemeClr val="tx1"/>
                </a:solidFill>
                <a:latin typeface="+mn-lt"/>
                <a:ea typeface="+mn-ea"/>
                <a:cs typeface="+mn-cs"/>
              </a:rPr>
              <a:t> №28 и ПТПСМ). Игорь Олегович рассказал детям о своей службе в Оренбургской области, в ракетных войсках стратегического назначения, о необходимой физической подготовке и о надежной дружбе. На этой встрече ребята узнали о солдатских буднях</a:t>
            </a:r>
            <a:r>
              <a:rPr lang="ru-RU" sz="1200" b="1" i="0" kern="1200" dirty="0" smtClean="0">
                <a:solidFill>
                  <a:schemeClr val="tx1"/>
                </a:solidFill>
                <a:latin typeface="+mn-lt"/>
                <a:ea typeface="+mn-ea"/>
                <a:cs typeface="+mn-cs"/>
              </a:rPr>
              <a:t>,</a:t>
            </a:r>
            <a:r>
              <a:rPr lang="ru-RU" sz="1200" b="0" i="0" kern="1200" dirty="0" smtClean="0">
                <a:solidFill>
                  <a:schemeClr val="tx1"/>
                </a:solidFill>
                <a:latin typeface="+mn-lt"/>
                <a:ea typeface="+mn-ea"/>
                <a:cs typeface="+mn-cs"/>
              </a:rPr>
              <a:t> форме, боевом братстве, отваге. Атмосфера встречи была тёплой и добросердечной. Ребят покорила открытость и доброжелательность. Они узнали от него много интересного. С восхищением смотрели на </a:t>
            </a:r>
            <a:r>
              <a:rPr lang="ru-RU" sz="1200" b="0" i="0" kern="1200" baseline="0" dirty="0" smtClean="0">
                <a:solidFill>
                  <a:schemeClr val="tx1"/>
                </a:solidFill>
                <a:latin typeface="+mn-lt"/>
                <a:ea typeface="+mn-ea"/>
                <a:cs typeface="+mn-cs"/>
              </a:rPr>
              <a:t> Игоря </a:t>
            </a:r>
            <a:r>
              <a:rPr lang="ru-RU" sz="1200" b="0" i="0" kern="1200" dirty="0" smtClean="0">
                <a:solidFill>
                  <a:schemeClr val="tx1"/>
                </a:solidFill>
                <a:latin typeface="+mn-lt"/>
                <a:ea typeface="+mn-ea"/>
                <a:cs typeface="+mn-cs"/>
              </a:rPr>
              <a:t>внимательно слушали, а потом посыпались вопросы. </a:t>
            </a:r>
            <a:r>
              <a:rPr lang="ru-RU" sz="1200" b="0" i="0" kern="1200" baseline="0" dirty="0" smtClean="0">
                <a:solidFill>
                  <a:schemeClr val="tx1"/>
                </a:solidFill>
                <a:latin typeface="+mn-lt"/>
                <a:ea typeface="+mn-ea"/>
                <a:cs typeface="+mn-cs"/>
              </a:rPr>
              <a:t> Игорь </a:t>
            </a:r>
            <a:r>
              <a:rPr lang="ru-RU" sz="1200" b="0" i="0" kern="1200" baseline="0" dirty="0" err="1" smtClean="0">
                <a:solidFill>
                  <a:schemeClr val="tx1"/>
                </a:solidFill>
                <a:latin typeface="+mn-lt"/>
                <a:ea typeface="+mn-ea"/>
                <a:cs typeface="+mn-cs"/>
              </a:rPr>
              <a:t>Алеговичь</a:t>
            </a:r>
            <a:r>
              <a:rPr lang="ru-RU" sz="1200" b="0" i="0" kern="1200" baseline="0" dirty="0" smtClean="0">
                <a:solidFill>
                  <a:schemeClr val="tx1"/>
                </a:solidFill>
                <a:latin typeface="+mn-lt"/>
                <a:ea typeface="+mn-ea"/>
                <a:cs typeface="+mn-cs"/>
              </a:rPr>
              <a:t> принес с собой </a:t>
            </a:r>
            <a:r>
              <a:rPr lang="ru-RU" sz="1200" b="0" i="0" kern="1200" baseline="0" dirty="0" err="1" smtClean="0">
                <a:solidFill>
                  <a:schemeClr val="tx1"/>
                </a:solidFill>
                <a:latin typeface="+mn-lt"/>
                <a:ea typeface="+mn-ea"/>
                <a:cs typeface="+mn-cs"/>
              </a:rPr>
              <a:t>дембельский</a:t>
            </a:r>
            <a:r>
              <a:rPr lang="ru-RU" sz="1200" b="0" i="0" kern="1200" baseline="0" dirty="0" smtClean="0">
                <a:solidFill>
                  <a:schemeClr val="tx1"/>
                </a:solidFill>
                <a:latin typeface="+mn-lt"/>
                <a:ea typeface="+mn-ea"/>
                <a:cs typeface="+mn-cs"/>
              </a:rPr>
              <a:t> альбом в котором   он рассказал детям о своей службе в армии. Еще он принес с собой военную атрибутику, дети смогли все потрогать своими руками и даже разобрать военный автомат. Наша встреча с </a:t>
            </a:r>
            <a:r>
              <a:rPr lang="ru-RU" sz="1200" b="0" i="0" kern="1200" baseline="0" dirty="0" err="1" smtClean="0">
                <a:solidFill>
                  <a:schemeClr val="tx1"/>
                </a:solidFill>
                <a:latin typeface="+mn-lt"/>
                <a:ea typeface="+mn-ea"/>
                <a:cs typeface="+mn-cs"/>
              </a:rPr>
              <a:t>военнослужещим</a:t>
            </a:r>
            <a:r>
              <a:rPr lang="ru-RU" sz="1200" b="0" i="0" kern="1200" baseline="0" dirty="0" smtClean="0">
                <a:solidFill>
                  <a:schemeClr val="tx1"/>
                </a:solidFill>
                <a:latin typeface="+mn-lt"/>
                <a:ea typeface="+mn-ea"/>
                <a:cs typeface="+mn-cs"/>
              </a:rPr>
              <a:t>  очень  понравилась, было много положительных эмоций </a:t>
            </a:r>
            <a:r>
              <a:rPr lang="ru-RU" sz="1200" b="0" i="0" kern="1200" baseline="0" dirty="0" err="1" smtClean="0">
                <a:solidFill>
                  <a:schemeClr val="tx1"/>
                </a:solidFill>
                <a:latin typeface="+mn-lt"/>
                <a:ea typeface="+mn-ea"/>
                <a:cs typeface="+mn-cs"/>
              </a:rPr>
              <a:t>полученно</a:t>
            </a:r>
            <a:r>
              <a:rPr lang="ru-RU" sz="1200" b="0" i="0" kern="1200" baseline="0" dirty="0" smtClean="0">
                <a:solidFill>
                  <a:schemeClr val="tx1"/>
                </a:solidFill>
                <a:latin typeface="+mn-lt"/>
                <a:ea typeface="+mn-ea"/>
                <a:cs typeface="+mn-cs"/>
              </a:rPr>
              <a:t> в ходе   мероприятия.</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День защитника Отечества в детском саду – хороший повод для воспитания у дошкольников чувства патриотизма, сопричастности к лучшим традициям своей Родины, формирования у детей гордости за славных защитников Отечества. Это праздник всех людей, которые стоят на страже нашей Родины. Это праздник настоящих мужчин — смелых и отважных, ловких и надёжных, а также праздник мальчиков, которые вырастут и станут защитниками Отечества, а пока мы знакомим детей и рассказываем, что такое армия, почему 23 февраля - День Защитника Отечества. Воспитываем уважительное отношение к военному человеку, человеку в форме, прививаем любовь к Родине, и развиваем патриотические чувства. На тематической неделе в нашей группе происходило много интересных мероприятий.</a:t>
            </a:r>
            <a:endParaRPr lang="ru-RU" sz="1200" b="0" i="0" u="none" strike="noStrike" kern="1200" dirty="0" smtClean="0">
              <a:solidFill>
                <a:schemeClr val="tx1"/>
              </a:solidFill>
              <a:latin typeface="+mn-lt"/>
              <a:ea typeface="+mn-ea"/>
              <a:cs typeface="+mn-cs"/>
            </a:endParaRPr>
          </a:p>
          <a:p>
            <a:r>
              <a:rPr lang="ru-RU" sz="1200" b="0" i="0" u="none" strike="noStrike" kern="1200" dirty="0" smtClean="0">
                <a:solidFill>
                  <a:schemeClr val="tx1"/>
                </a:solidFill>
                <a:latin typeface="+mn-lt"/>
                <a:ea typeface="+mn-ea"/>
                <a:cs typeface="+mn-cs"/>
              </a:rPr>
              <a:t>Праздник состоялся в  нашем  ДОУ 21 февраля.  Он состоял из различных эстафет и конкурсов.  Соревновались две команды</a:t>
            </a:r>
            <a:r>
              <a:rPr lang="ru-RU" sz="1200" b="0" i="0" u="none" strike="noStrike" kern="1200" baseline="0" dirty="0" smtClean="0">
                <a:solidFill>
                  <a:schemeClr val="tx1"/>
                </a:solidFill>
                <a:latin typeface="+mn-lt"/>
                <a:ea typeface="+mn-ea"/>
                <a:cs typeface="+mn-cs"/>
              </a:rPr>
              <a:t> </a:t>
            </a:r>
            <a:r>
              <a:rPr lang="ru-RU" sz="1200" b="0" i="0" u="none" strike="noStrike" kern="1200" dirty="0" smtClean="0">
                <a:solidFill>
                  <a:schemeClr val="tx1"/>
                </a:solidFill>
                <a:latin typeface="+mn-lt"/>
                <a:ea typeface="+mn-ea"/>
                <a:cs typeface="+mn-cs"/>
              </a:rPr>
              <a:t>– «Мареки» подготовительная группа №4 и</a:t>
            </a:r>
            <a:r>
              <a:rPr lang="ru-RU" sz="1200" b="0" i="0" u="none" strike="noStrike" kern="1200" baseline="0" dirty="0" smtClean="0">
                <a:solidFill>
                  <a:schemeClr val="tx1"/>
                </a:solidFill>
                <a:latin typeface="+mn-lt"/>
                <a:ea typeface="+mn-ea"/>
                <a:cs typeface="+mn-cs"/>
              </a:rPr>
              <a:t> </a:t>
            </a:r>
            <a:r>
              <a:rPr lang="ru-RU" sz="1200" b="0" i="0" u="none" strike="noStrike" kern="1200" dirty="0" smtClean="0">
                <a:solidFill>
                  <a:schemeClr val="tx1"/>
                </a:solidFill>
                <a:latin typeface="+mn-lt"/>
                <a:ea typeface="+mn-ea"/>
                <a:cs typeface="+mn-cs"/>
              </a:rPr>
              <a:t>группа №5 «Десантники». Ребята рассказывали стихи, соревновались в военной хитрости и смекалке, получили заслуженные медали, а в завершении уплетали за обе щёки армейский  обед из полевой кухни, который был доставлен настоящим военнослужащим. Счастье и радость переполняли всех!</a:t>
            </a:r>
            <a:endParaRPr lang="ru-RU" sz="1200" b="0" i="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19</a:t>
            </a:fld>
            <a:endParaRPr lang="ru-RU"/>
          </a:p>
        </p:txBody>
      </p:sp>
    </p:spTree>
    <p:extLst>
      <p:ext uri="{BB962C8B-B14F-4D97-AF65-F5344CB8AC3E}">
        <p14:creationId xmlns:p14="http://schemas.microsoft.com/office/powerpoint/2010/main" val="255811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1" dirty="0">
                <a:latin typeface="Times New Roman" pitchFamily="18" charset="0"/>
                <a:cs typeface="Times New Roman" pitchFamily="18" charset="0"/>
              </a:rPr>
              <a:t>	</a:t>
            </a:r>
            <a:r>
              <a:rPr lang="ru-RU" sz="900" b="0" i="0" dirty="0">
                <a:latin typeface="Times New Roman" pitchFamily="18" charset="0"/>
                <a:cs typeface="Times New Roman" pitchFamily="18" charset="0"/>
              </a:rPr>
              <a:t>Как у маленького деревца, еле поднявшегося над землей, заботливый садовник укрепляет корень, от мощности которого зависит жизнь растения на протяжении нескольких десятилетий, так педагог должен заботиться о воспитании у своих детей чувства безграничной любви к Родине.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900" b="0" i="0" dirty="0">
                <a:latin typeface="Times New Roman" pitchFamily="18" charset="0"/>
                <a:cs typeface="Times New Roman" pitchFamily="18" charset="0"/>
              </a:rPr>
              <a:t>	Актуальность моей работы состоит в том, что Патриотическое воспитание дошкольников – это не только воспитание любви к родному дому, детскому саду, городу, родной природе, культурному достоянию своего народа, своей нации, толерантного отношения к представителям других национальностей. Но и воспитание уважительного отношения к труженику и результатам его труда, родной земле, защитникам Отечества, государственной символике, традициям государства и общенародным праздникам.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a:t>
            </a:fld>
            <a:endParaRPr lang="ru-RU"/>
          </a:p>
        </p:txBody>
      </p:sp>
    </p:spTree>
    <p:extLst>
      <p:ext uri="{BB962C8B-B14F-4D97-AF65-F5344CB8AC3E}">
        <p14:creationId xmlns:p14="http://schemas.microsoft.com/office/powerpoint/2010/main" val="6480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a:t>
            </a:r>
            <a:r>
              <a:rPr lang="ru-RU" b="1" dirty="0"/>
              <a:t> Задачи</a:t>
            </a:r>
            <a:r>
              <a:rPr lang="ru-RU" dirty="0"/>
              <a:t>: Закреплять знания детей о символическом значении цветов государственного </a:t>
            </a:r>
            <a:r>
              <a:rPr lang="ru-RU" b="1" dirty="0"/>
              <a:t>флага</a:t>
            </a:r>
            <a:r>
              <a:rPr lang="ru-RU" dirty="0"/>
              <a:t> </a:t>
            </a:r>
            <a:r>
              <a:rPr lang="ru-RU" b="1" dirty="0"/>
              <a:t>России</a:t>
            </a:r>
            <a:r>
              <a:rPr lang="ru-RU" dirty="0"/>
              <a:t>.   Расширить понятие  "Государственные символы России: герб, флаг, гимн. </a:t>
            </a:r>
            <a:r>
              <a:rPr lang="ru-RU" sz="1200" b="0" i="0" kern="1200" dirty="0">
                <a:solidFill>
                  <a:schemeClr val="tx1"/>
                </a:solidFill>
                <a:effectLst/>
                <a:latin typeface="+mn-lt"/>
                <a:ea typeface="+mn-ea"/>
                <a:cs typeface="+mn-cs"/>
              </a:rPr>
              <a:t>Флаг Российской Федерации имеет свой собственный праздник – его отмечают </a:t>
            </a:r>
            <a:r>
              <a:rPr lang="ru-RU" sz="1200" b="1" i="0" kern="1200" dirty="0">
                <a:solidFill>
                  <a:schemeClr val="tx1"/>
                </a:solidFill>
                <a:effectLst/>
                <a:latin typeface="+mn-lt"/>
                <a:ea typeface="+mn-ea"/>
                <a:cs typeface="+mn-cs"/>
              </a:rPr>
              <a:t>22</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августа</a:t>
            </a:r>
            <a:r>
              <a:rPr lang="ru-RU" sz="1200" b="0" i="0" kern="1200" dirty="0">
                <a:solidFill>
                  <a:schemeClr val="tx1"/>
                </a:solidFill>
                <a:effectLst/>
                <a:latin typeface="+mn-lt"/>
                <a:ea typeface="+mn-ea"/>
                <a:cs typeface="+mn-cs"/>
              </a:rPr>
              <a:t>. В нашем детском саду «День флага» прошел очень интересно! Мы прошли вокруг</a:t>
            </a:r>
            <a:r>
              <a:rPr lang="ru-RU" sz="1200" b="0" i="0" kern="1200" baseline="0" dirty="0">
                <a:solidFill>
                  <a:schemeClr val="tx1"/>
                </a:solidFill>
                <a:effectLst/>
                <a:latin typeface="+mn-lt"/>
                <a:ea typeface="+mn-ea"/>
                <a:cs typeface="+mn-cs"/>
              </a:rPr>
              <a:t> садика с флагами под гимн России, провели </a:t>
            </a:r>
            <a:r>
              <a:rPr lang="ru-RU" sz="1200" b="0" i="0" kern="1200" baseline="0" dirty="0" err="1">
                <a:solidFill>
                  <a:schemeClr val="tx1"/>
                </a:solidFill>
                <a:effectLst/>
                <a:latin typeface="+mn-lt"/>
                <a:ea typeface="+mn-ea"/>
                <a:cs typeface="+mn-cs"/>
              </a:rPr>
              <a:t>флешмоб</a:t>
            </a:r>
            <a:r>
              <a:rPr lang="ru-RU" sz="1200" b="0" i="0" kern="1200" baseline="0" dirty="0">
                <a:solidFill>
                  <a:schemeClr val="tx1"/>
                </a:solidFill>
                <a:effectLst/>
                <a:latin typeface="+mn-lt"/>
                <a:ea typeface="+mn-ea"/>
                <a:cs typeface="+mn-cs"/>
              </a:rPr>
              <a:t> на спортивном участке, пели песни и рассказывали стихи про нашу Родину,  дети принесли мыльные пузыри, завершением праздника стали рисунки  на асфальте. Также были задействованы родители.</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20</a:t>
            </a:fld>
            <a:endParaRPr lang="ru-RU"/>
          </a:p>
        </p:txBody>
      </p:sp>
    </p:spTree>
    <p:extLst>
      <p:ext uri="{BB962C8B-B14F-4D97-AF65-F5344CB8AC3E}">
        <p14:creationId xmlns:p14="http://schemas.microsoft.com/office/powerpoint/2010/main" val="2215614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a:solidFill>
                  <a:schemeClr val="tx1"/>
                </a:solidFill>
                <a:latin typeface="+mn-lt"/>
                <a:ea typeface="+mn-ea"/>
                <a:cs typeface="+mn-cs"/>
              </a:rPr>
              <a:t>Организаторы проекта ГТО считают возрождение комплекса принципиально важным для формирования у молодого поколения целеустремлённости и уверенности в своих силах.</a:t>
            </a:r>
          </a:p>
          <a:p>
            <a:r>
              <a:rPr lang="ru-RU" sz="1200" b="0" i="0" kern="1200" dirty="0">
                <a:solidFill>
                  <a:schemeClr val="tx1"/>
                </a:solidFill>
                <a:latin typeface="+mn-lt"/>
                <a:ea typeface="+mn-ea"/>
                <a:cs typeface="+mn-cs"/>
              </a:rPr>
              <a:t>С марта 2014 года в России возрождаются </a:t>
            </a:r>
            <a:r>
              <a:rPr lang="ru-RU" sz="1200" b="1" i="0" kern="1200" dirty="0">
                <a:solidFill>
                  <a:schemeClr val="tx1"/>
                </a:solidFill>
                <a:latin typeface="+mn-lt"/>
                <a:ea typeface="+mn-ea"/>
                <a:cs typeface="+mn-cs"/>
              </a:rPr>
              <a:t>нормы</a:t>
            </a:r>
            <a:r>
              <a:rPr lang="ru-RU" sz="1200" b="0" i="0" kern="1200" dirty="0">
                <a:solidFill>
                  <a:schemeClr val="tx1"/>
                </a:solidFill>
                <a:latin typeface="+mn-lt"/>
                <a:ea typeface="+mn-ea"/>
                <a:cs typeface="+mn-cs"/>
              </a:rPr>
              <a:t> Всероссийского физкультурно-спортивного комплекса </a:t>
            </a:r>
            <a:r>
              <a:rPr lang="ru-RU" sz="1200" b="0" i="1" kern="1200" dirty="0">
                <a:solidFill>
                  <a:schemeClr val="tx1"/>
                </a:solidFill>
                <a:latin typeface="+mn-lt"/>
                <a:ea typeface="+mn-ea"/>
                <a:cs typeface="+mn-cs"/>
              </a:rPr>
              <a:t>«Готов к труду и обороне»</a:t>
            </a:r>
            <a:r>
              <a:rPr lang="ru-RU" sz="1200" b="0" i="0" kern="1200" dirty="0">
                <a:solidFill>
                  <a:schemeClr val="tx1"/>
                </a:solidFill>
                <a:latin typeface="+mn-lt"/>
                <a:ea typeface="+mn-ea"/>
                <a:cs typeface="+mn-cs"/>
              </a:rPr>
              <a:t>. Его цель – привлечь как можно больше людей, особенно детей, к систематическим занятиям физической культурой и спортом. Принять участие в сдаче </a:t>
            </a:r>
            <a:r>
              <a:rPr lang="ru-RU" sz="1200" b="1" i="0" kern="1200" dirty="0">
                <a:solidFill>
                  <a:schemeClr val="tx1"/>
                </a:solidFill>
                <a:latin typeface="+mn-lt"/>
                <a:ea typeface="+mn-ea"/>
                <a:cs typeface="+mn-cs"/>
              </a:rPr>
              <a:t>норм</a:t>
            </a:r>
            <a:r>
              <a:rPr lang="ru-RU" sz="1200" b="0" i="0" kern="1200" dirty="0">
                <a:solidFill>
                  <a:schemeClr val="tx1"/>
                </a:solidFill>
                <a:latin typeface="+mn-lt"/>
                <a:ea typeface="+mn-ea"/>
                <a:cs typeface="+mn-cs"/>
              </a:rPr>
              <a:t> может любой желающий в возрасте от 6 до 70 лет и старше, не имеющий медицинских противопоказаний. Что дает сдача </a:t>
            </a:r>
            <a:r>
              <a:rPr lang="ru-RU" sz="1200" b="1" i="0" kern="1200" dirty="0">
                <a:solidFill>
                  <a:schemeClr val="tx1"/>
                </a:solidFill>
                <a:latin typeface="+mn-lt"/>
                <a:ea typeface="+mn-ea"/>
                <a:cs typeface="+mn-cs"/>
              </a:rPr>
              <a:t>норм ГТО</a:t>
            </a:r>
            <a:r>
              <a:rPr lang="ru-RU" sz="1200" b="0" i="0" kern="1200" dirty="0">
                <a:solidFill>
                  <a:schemeClr val="tx1"/>
                </a:solidFill>
                <a:latin typeface="+mn-lt"/>
                <a:ea typeface="+mn-ea"/>
                <a:cs typeface="+mn-cs"/>
              </a:rPr>
              <a:t>?</a:t>
            </a:r>
          </a:p>
          <a:p>
            <a:r>
              <a:rPr lang="ru-RU" sz="1200" b="0" i="0" kern="1200" dirty="0">
                <a:solidFill>
                  <a:schemeClr val="tx1"/>
                </a:solidFill>
                <a:latin typeface="+mn-lt"/>
                <a:ea typeface="+mn-ea"/>
                <a:cs typeface="+mn-cs"/>
              </a:rPr>
              <a:t>Здоровье, крепкая, гармонично развитая фигура, гибкость, сила и ловкость – это наиболее очевидные преимущества от систематических занятий спортом. Значок ГТО не только подтверждает уровень физического развития ребенка, но и является предметом гордости и успешности.</a:t>
            </a:r>
          </a:p>
          <a:p>
            <a:endParaRPr lang="ru-RU" sz="1200" b="0" i="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Формирование у детей социально-патриотических взглядов и убеждений, любви к Родине и ее истории</a:t>
            </a:r>
          </a:p>
          <a:p>
            <a:r>
              <a:rPr lang="ru-RU" sz="1200" b="0" i="0" kern="1200" dirty="0">
                <a:solidFill>
                  <a:schemeClr val="tx1"/>
                </a:solidFill>
                <a:effectLst/>
                <a:latin typeface="+mn-lt"/>
                <a:ea typeface="+mn-ea"/>
                <a:cs typeface="+mn-cs"/>
              </a:rPr>
              <a:t>Развитие уважительного отношения к народным традициям и культуре России</a:t>
            </a:r>
          </a:p>
          <a:p>
            <a:r>
              <a:rPr lang="ru-RU" sz="1200" b="0" i="0" kern="1200" dirty="0">
                <a:solidFill>
                  <a:schemeClr val="tx1"/>
                </a:solidFill>
                <a:effectLst/>
                <a:latin typeface="+mn-lt"/>
                <a:ea typeface="+mn-ea"/>
                <a:cs typeface="+mn-cs"/>
              </a:rPr>
              <a:t>Обеспечение полноценной социализации подрастающего поколения, активное вовлечение детей в посильное решение социальных, экономических, культурных, экологических и т.д. проблем</a:t>
            </a:r>
          </a:p>
          <a:p>
            <a:r>
              <a:rPr lang="ru-RU" sz="1200" b="0" i="0" kern="1200" dirty="0">
                <a:solidFill>
                  <a:schemeClr val="tx1"/>
                </a:solidFill>
                <a:effectLst/>
                <a:latin typeface="+mn-lt"/>
                <a:ea typeface="+mn-ea"/>
                <a:cs typeface="+mn-cs"/>
              </a:rPr>
              <a:t>Воспитание уважительного отношения к нормам, законам и Конституции страны</a:t>
            </a:r>
          </a:p>
          <a:p>
            <a:endParaRPr lang="ru-RU" sz="1200" b="0" i="0" kern="1200" dirty="0">
              <a:solidFill>
                <a:schemeClr val="tx1"/>
              </a:solidFill>
              <a:effectLst/>
              <a:latin typeface="+mn-lt"/>
              <a:ea typeface="+mn-ea"/>
              <a:cs typeface="+mn-cs"/>
            </a:endParaRPr>
          </a:p>
          <a:p>
            <a:r>
              <a:rPr lang="ru-RU" sz="1200" b="0" i="0" u="none" strike="noStrike" kern="1200" dirty="0">
                <a:solidFill>
                  <a:schemeClr val="tx1"/>
                </a:solidFill>
                <a:effectLst/>
                <a:latin typeface="+mn-lt"/>
                <a:ea typeface="+mn-ea"/>
                <a:cs typeface="+mn-cs"/>
              </a:rPr>
              <a:t>Дети играют в сюжетно-ролевые игры </a:t>
            </a:r>
            <a:r>
              <a:rPr lang="ru-RU" sz="1200" b="0" i="1" u="none" strike="noStrike" kern="1200" dirty="0">
                <a:solidFill>
                  <a:schemeClr val="tx1"/>
                </a:solidFill>
                <a:effectLst/>
                <a:latin typeface="+mn-lt"/>
                <a:ea typeface="+mn-ea"/>
                <a:cs typeface="+mn-cs"/>
              </a:rPr>
              <a:t>«Солдаты»</a:t>
            </a:r>
            <a:r>
              <a:rPr lang="ru-RU" sz="1200" b="0" i="0" u="none" strike="noStrike" kern="1200" dirty="0">
                <a:solidFill>
                  <a:schemeClr val="tx1"/>
                </a:solidFill>
                <a:effectLst/>
                <a:latin typeface="+mn-lt"/>
                <a:ea typeface="+mn-ea"/>
                <a:cs typeface="+mn-cs"/>
              </a:rPr>
              <a:t>, </a:t>
            </a:r>
            <a:r>
              <a:rPr lang="ru-RU" sz="1200" b="0" i="1" u="none" strike="noStrike" kern="1200" dirty="0">
                <a:solidFill>
                  <a:schemeClr val="tx1"/>
                </a:solidFill>
                <a:effectLst/>
                <a:latin typeface="+mn-lt"/>
                <a:ea typeface="+mn-ea"/>
                <a:cs typeface="+mn-cs"/>
              </a:rPr>
              <a:t>«Моряки»</a:t>
            </a:r>
            <a:r>
              <a:rPr lang="ru-RU" sz="1200" b="0" i="0" u="none" strike="noStrike" kern="1200" dirty="0">
                <a:solidFill>
                  <a:schemeClr val="tx1"/>
                </a:solidFill>
                <a:effectLst/>
                <a:latin typeface="+mn-lt"/>
                <a:ea typeface="+mn-ea"/>
                <a:cs typeface="+mn-cs"/>
              </a:rPr>
              <a:t>;</a:t>
            </a:r>
            <a:endParaRPr lang="ru-RU" sz="1200" b="0" i="0" kern="1200" dirty="0">
              <a:solidFill>
                <a:schemeClr val="tx1"/>
              </a:solidFill>
              <a:effectLst/>
              <a:latin typeface="+mn-lt"/>
              <a:ea typeface="+mn-ea"/>
              <a:cs typeface="+mn-cs"/>
            </a:endParaRPr>
          </a:p>
          <a:p>
            <a:r>
              <a:rPr lang="ru-RU" sz="1200" b="0" i="0" u="none" strike="noStrike" kern="1200" dirty="0">
                <a:solidFill>
                  <a:schemeClr val="tx1"/>
                </a:solidFill>
                <a:effectLst/>
                <a:latin typeface="+mn-lt"/>
                <a:ea typeface="+mn-ea"/>
                <a:cs typeface="+mn-cs"/>
              </a:rPr>
              <a:t>Вместе с детьми рассматриваем альбом </a:t>
            </a:r>
            <a:r>
              <a:rPr lang="ru-RU" sz="1200" b="0" i="1" u="none" strike="noStrike" kern="1200" dirty="0">
                <a:solidFill>
                  <a:schemeClr val="tx1"/>
                </a:solidFill>
                <a:effectLst/>
                <a:latin typeface="+mn-lt"/>
                <a:ea typeface="+mn-ea"/>
                <a:cs typeface="+mn-cs"/>
              </a:rPr>
              <a:t>«Военные»</a:t>
            </a:r>
            <a:r>
              <a:rPr lang="ru-RU" sz="1200" b="0" i="0" u="none" strike="noStrike" kern="1200" dirty="0">
                <a:solidFill>
                  <a:schemeClr val="tx1"/>
                </a:solidFill>
                <a:effectLst/>
                <a:latin typeface="+mn-lt"/>
                <a:ea typeface="+mn-ea"/>
                <a:cs typeface="+mn-cs"/>
              </a:rPr>
              <a:t>, фотовыставки </a:t>
            </a:r>
            <a:r>
              <a:rPr lang="ru-RU" sz="1200" b="0" i="1" u="none" strike="noStrike" kern="1200" dirty="0">
                <a:solidFill>
                  <a:schemeClr val="tx1"/>
                </a:solidFill>
                <a:effectLst/>
                <a:latin typeface="+mn-lt"/>
                <a:ea typeface="+mn-ea"/>
                <a:cs typeface="+mn-cs"/>
              </a:rPr>
              <a:t>«Наши защитники»</a:t>
            </a:r>
            <a:r>
              <a:rPr lang="ru-RU" sz="1200" b="0" i="0" u="none" strike="noStrike" kern="1200" dirty="0">
                <a:solidFill>
                  <a:schemeClr val="tx1"/>
                </a:solidFill>
                <a:effectLst/>
                <a:latin typeface="+mn-lt"/>
                <a:ea typeface="+mn-ea"/>
                <a:cs typeface="+mn-cs"/>
              </a:rPr>
              <a:t>;</a:t>
            </a:r>
            <a:endParaRPr lang="ru-RU" sz="1200" b="0" i="0" kern="1200" dirty="0">
              <a:solidFill>
                <a:schemeClr val="tx1"/>
              </a:solidFill>
              <a:effectLst/>
              <a:latin typeface="+mn-lt"/>
              <a:ea typeface="+mn-ea"/>
              <a:cs typeface="+mn-cs"/>
            </a:endParaRPr>
          </a:p>
          <a:p>
            <a:r>
              <a:rPr lang="ru-RU" sz="1200" b="0" i="0" u="none" strike="noStrike" kern="1200" dirty="0">
                <a:solidFill>
                  <a:schemeClr val="tx1"/>
                </a:solidFill>
                <a:effectLst/>
                <a:latin typeface="+mn-lt"/>
                <a:ea typeface="+mn-ea"/>
                <a:cs typeface="+mn-cs"/>
              </a:rPr>
              <a:t> Прослушиваем </a:t>
            </a:r>
            <a:r>
              <a:rPr lang="ru-RU" sz="1200" b="0" i="0" u="none" strike="noStrike" kern="1200" dirty="0" err="1">
                <a:solidFill>
                  <a:schemeClr val="tx1"/>
                </a:solidFill>
                <a:effectLst/>
                <a:latin typeface="+mn-lt"/>
                <a:ea typeface="+mn-ea"/>
                <a:cs typeface="+mn-cs"/>
              </a:rPr>
              <a:t>песни,читаем</a:t>
            </a:r>
            <a:r>
              <a:rPr lang="ru-RU" sz="1200" b="0" i="0" u="none" strike="noStrike" kern="1200" dirty="0">
                <a:solidFill>
                  <a:schemeClr val="tx1"/>
                </a:solidFill>
                <a:effectLst/>
                <a:latin typeface="+mn-lt"/>
                <a:ea typeface="+mn-ea"/>
                <a:cs typeface="+mn-cs"/>
              </a:rPr>
              <a:t> стихотворения на военную тематику (А. Жаров </a:t>
            </a:r>
            <a:r>
              <a:rPr lang="ru-RU" sz="1200" b="0" i="1" u="none" strike="noStrike" kern="1200" dirty="0">
                <a:solidFill>
                  <a:schemeClr val="tx1"/>
                </a:solidFill>
                <a:effectLst/>
                <a:latin typeface="+mn-lt"/>
                <a:ea typeface="+mn-ea"/>
                <a:cs typeface="+mn-cs"/>
              </a:rPr>
              <a:t>«Пограничник»</a:t>
            </a:r>
            <a:r>
              <a:rPr lang="ru-RU" sz="1200" b="0" i="0" u="none" strike="noStrike" kern="1200" dirty="0">
                <a:solidFill>
                  <a:schemeClr val="tx1"/>
                </a:solidFill>
                <a:effectLst/>
                <a:latin typeface="+mn-lt"/>
                <a:ea typeface="+mn-ea"/>
                <a:cs typeface="+mn-cs"/>
              </a:rPr>
              <a:t>, О. </a:t>
            </a:r>
            <a:r>
              <a:rPr lang="ru-RU" sz="1200" b="0" i="0" u="none" strike="noStrike" kern="1200" dirty="0" err="1">
                <a:solidFill>
                  <a:schemeClr val="tx1"/>
                </a:solidFill>
                <a:effectLst/>
                <a:latin typeface="+mn-lt"/>
                <a:ea typeface="+mn-ea"/>
                <a:cs typeface="+mn-cs"/>
              </a:rPr>
              <a:t>Дриз</a:t>
            </a:r>
            <a:r>
              <a:rPr lang="ru-RU" sz="1200" b="0" i="0" u="none" strike="noStrike" kern="1200" dirty="0">
                <a:solidFill>
                  <a:schemeClr val="tx1"/>
                </a:solidFill>
                <a:effectLst/>
                <a:latin typeface="+mn-lt"/>
                <a:ea typeface="+mn-ea"/>
                <a:cs typeface="+mn-cs"/>
              </a:rPr>
              <a:t> </a:t>
            </a:r>
            <a:r>
              <a:rPr lang="ru-RU" sz="1200" b="0" i="1" u="none" strike="noStrike" kern="1200" dirty="0">
                <a:solidFill>
                  <a:schemeClr val="tx1"/>
                </a:solidFill>
                <a:effectLst/>
                <a:latin typeface="+mn-lt"/>
                <a:ea typeface="+mn-ea"/>
                <a:cs typeface="+mn-cs"/>
              </a:rPr>
              <a:t>«Мы мужчины»</a:t>
            </a:r>
            <a:r>
              <a:rPr lang="ru-RU" sz="1200" b="0" i="0" u="none" strike="noStrike" kern="1200" dirty="0">
                <a:solidFill>
                  <a:schemeClr val="tx1"/>
                </a:solidFill>
                <a:effectLst/>
                <a:latin typeface="+mn-lt"/>
                <a:ea typeface="+mn-ea"/>
                <a:cs typeface="+mn-cs"/>
              </a:rPr>
              <a:t> и другие);</a:t>
            </a:r>
            <a:endParaRPr lang="ru-RU" sz="1200" b="0" i="0" kern="1200" dirty="0">
              <a:solidFill>
                <a:schemeClr val="tx1"/>
              </a:solidFill>
              <a:effectLst/>
              <a:latin typeface="+mn-lt"/>
              <a:ea typeface="+mn-ea"/>
              <a:cs typeface="+mn-cs"/>
            </a:endParaRPr>
          </a:p>
          <a:p>
            <a:r>
              <a:rPr lang="ru-RU" dirty="0"/>
              <a:t/>
            </a:r>
            <a:br>
              <a:rPr lang="ru-RU" dirty="0"/>
            </a:br>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38A7AE0-E0DD-430F-A252-6F6CBF954F15}" type="slidenum">
              <a:rPr lang="ru-RU" smtClean="0"/>
              <a:pPr/>
              <a:t>22</a:t>
            </a:fld>
            <a:endParaRPr lang="ru-RU"/>
          </a:p>
        </p:txBody>
      </p:sp>
    </p:spTree>
    <p:extLst>
      <p:ext uri="{BB962C8B-B14F-4D97-AF65-F5344CB8AC3E}">
        <p14:creationId xmlns:p14="http://schemas.microsoft.com/office/powerpoint/2010/main" val="20822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a:t>
            </a:r>
            <a:r>
              <a:rPr lang="ru-RU" baseline="0" dirty="0"/>
              <a:t> </a:t>
            </a:r>
            <a:r>
              <a:rPr lang="ru-RU" dirty="0"/>
              <a:t>этот день с детьми мы</a:t>
            </a:r>
            <a:r>
              <a:rPr lang="ru-RU" baseline="0" dirty="0"/>
              <a:t> провели беседы, показали презентации но а в заключении  провели </a:t>
            </a:r>
            <a:r>
              <a:rPr lang="ru-RU" dirty="0" err="1"/>
              <a:t>Флешмоб</a:t>
            </a:r>
            <a:r>
              <a:rPr lang="ru-RU" dirty="0"/>
              <a:t> посвященный  Дню Конституции. Праздник был очень ярким и запоминающимся. </a:t>
            </a:r>
          </a:p>
        </p:txBody>
      </p:sp>
      <p:sp>
        <p:nvSpPr>
          <p:cNvPr id="4" name="Номер слайда 3"/>
          <p:cNvSpPr>
            <a:spLocks noGrp="1"/>
          </p:cNvSpPr>
          <p:nvPr>
            <p:ph type="sldNum" sz="quarter" idx="10"/>
          </p:nvPr>
        </p:nvSpPr>
        <p:spPr/>
        <p:txBody>
          <a:bodyPr/>
          <a:lstStyle/>
          <a:p>
            <a:fld id="{838A7AE0-E0DD-430F-A252-6F6CBF954F15}" type="slidenum">
              <a:rPr lang="ru-RU" smtClean="0"/>
              <a:pPr/>
              <a:t>23</a:t>
            </a:fld>
            <a:endParaRPr lang="ru-RU"/>
          </a:p>
        </p:txBody>
      </p:sp>
    </p:spTree>
    <p:extLst>
      <p:ext uri="{BB962C8B-B14F-4D97-AF65-F5344CB8AC3E}">
        <p14:creationId xmlns:p14="http://schemas.microsoft.com/office/powerpoint/2010/main" val="196388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a:t>
            </a:r>
            <a:r>
              <a:rPr lang="ru-RU" sz="1200" b="0" i="0" u="sng" kern="1200" dirty="0">
                <a:solidFill>
                  <a:schemeClr val="tx1"/>
                </a:solidFill>
                <a:effectLst/>
                <a:latin typeface="+mn-lt"/>
                <a:ea typeface="+mn-ea"/>
                <a:cs typeface="+mn-cs"/>
              </a:rPr>
              <a:t>Задачи</a:t>
            </a:r>
            <a:r>
              <a:rPr lang="ru-RU" sz="1200" b="0" i="0" kern="1200" dirty="0">
                <a:solidFill>
                  <a:schemeClr val="tx1"/>
                </a:solidFill>
                <a:effectLst/>
                <a:latin typeface="+mn-lt"/>
                <a:ea typeface="+mn-ea"/>
                <a:cs typeface="+mn-cs"/>
              </a:rPr>
              <a:t>: Обобщить и систематизировать знания детей о России,</a:t>
            </a:r>
          </a:p>
          <a:p>
            <a:r>
              <a:rPr lang="ru-RU" sz="1200" b="0" i="0" kern="1200" dirty="0">
                <a:solidFill>
                  <a:schemeClr val="tx1"/>
                </a:solidFill>
                <a:effectLst/>
                <a:latin typeface="+mn-lt"/>
                <a:ea typeface="+mn-ea"/>
                <a:cs typeface="+mn-cs"/>
              </a:rPr>
              <a:t>формировать уважительное отношение к государственным символам;</a:t>
            </a:r>
          </a:p>
          <a:p>
            <a:r>
              <a:rPr lang="ru-RU" sz="1200" b="0" i="0" kern="1200" dirty="0">
                <a:solidFill>
                  <a:schemeClr val="tx1"/>
                </a:solidFill>
                <a:effectLst/>
                <a:latin typeface="+mn-lt"/>
                <a:ea typeface="+mn-ea"/>
                <a:cs typeface="+mn-cs"/>
              </a:rPr>
              <a:t>закрепить названия крупных российских городов и рек; названия народных</a:t>
            </a:r>
          </a:p>
          <a:p>
            <a:r>
              <a:rPr lang="ru-RU" sz="1200" b="0" i="0" kern="1200" dirty="0">
                <a:solidFill>
                  <a:schemeClr val="tx1"/>
                </a:solidFill>
                <a:effectLst/>
                <a:latin typeface="+mn-lt"/>
                <a:ea typeface="+mn-ea"/>
                <a:cs typeface="+mn-cs"/>
              </a:rPr>
              <a:t>Промыслов.</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24</a:t>
            </a:fld>
            <a:endParaRPr lang="ru-RU"/>
          </a:p>
        </p:txBody>
      </p:sp>
    </p:spTree>
    <p:extLst>
      <p:ext uri="{BB962C8B-B14F-4D97-AF65-F5344CB8AC3E}">
        <p14:creationId xmlns:p14="http://schemas.microsoft.com/office/powerpoint/2010/main" val="421754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День семьи, любви и верности — российский праздник, отмечаемый ежегодно </a:t>
            </a:r>
            <a:r>
              <a:rPr lang="ru-RU" sz="1200" b="1" i="0" kern="1200" dirty="0">
                <a:solidFill>
                  <a:schemeClr val="tx1"/>
                </a:solidFill>
                <a:effectLst/>
                <a:latin typeface="+mn-lt"/>
                <a:ea typeface="+mn-ea"/>
                <a:cs typeface="+mn-cs"/>
              </a:rPr>
              <a:t>8</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июля</a:t>
            </a:r>
            <a:r>
              <a:rPr lang="ru-RU" sz="1200" b="0" i="0" kern="1200" dirty="0">
                <a:solidFill>
                  <a:schemeClr val="tx1"/>
                </a:solidFill>
                <a:effectLst/>
                <a:latin typeface="+mn-lt"/>
                <a:ea typeface="+mn-ea"/>
                <a:cs typeface="+mn-cs"/>
              </a:rPr>
              <a:t>. Он учрежден в 2008 году и приурочен ко дню памяти святых Петра и </a:t>
            </a:r>
            <a:r>
              <a:rPr lang="ru-RU" sz="1200" b="0" i="0" kern="1200" dirty="0" err="1">
                <a:solidFill>
                  <a:schemeClr val="tx1"/>
                </a:solidFill>
                <a:effectLst/>
                <a:latin typeface="+mn-lt"/>
                <a:ea typeface="+mn-ea"/>
                <a:cs typeface="+mn-cs"/>
              </a:rPr>
              <a:t>Февронии</a:t>
            </a:r>
            <a:r>
              <a:rPr lang="ru-RU" sz="1200" b="0" i="0" kern="1200" dirty="0">
                <a:solidFill>
                  <a:schemeClr val="tx1"/>
                </a:solidFill>
                <a:effectLst/>
                <a:latin typeface="+mn-lt"/>
                <a:ea typeface="+mn-ea"/>
                <a:cs typeface="+mn-cs"/>
              </a:rPr>
              <a:t> — покровителей семьи и брака у православных верующих. Вот и наш детский сал не прошел мимо этого праздника. </a:t>
            </a:r>
            <a:r>
              <a:rPr lang="ru-RU" sz="1200" b="0" i="0" kern="1200" dirty="0">
                <a:solidFill>
                  <a:schemeClr val="tx1"/>
                </a:solidFill>
                <a:latin typeface="+mn-lt"/>
                <a:ea typeface="+mn-ea"/>
                <a:cs typeface="+mn-cs"/>
              </a:rPr>
              <a:t>способствовать укреплению семейных ценностей;</a:t>
            </a:r>
          </a:p>
          <a:p>
            <a:r>
              <a:rPr lang="ru-RU" sz="1200" b="0" i="0" kern="1200" dirty="0">
                <a:solidFill>
                  <a:schemeClr val="tx1"/>
                </a:solidFill>
                <a:latin typeface="+mn-lt"/>
                <a:ea typeface="+mn-ea"/>
                <a:cs typeface="+mn-cs"/>
              </a:rPr>
              <a:t>- содействовать формированию позитивного образа </a:t>
            </a:r>
            <a:r>
              <a:rPr lang="ru-RU" sz="1200" b="1" i="0" kern="1200" dirty="0">
                <a:solidFill>
                  <a:schemeClr val="tx1"/>
                </a:solidFill>
                <a:latin typeface="+mn-lt"/>
                <a:ea typeface="+mn-ea"/>
                <a:cs typeface="+mn-cs"/>
              </a:rPr>
              <a:t>семьи</a:t>
            </a:r>
            <a:r>
              <a:rPr lang="ru-RU" sz="1200" b="0" i="0" kern="1200" dirty="0">
                <a:solidFill>
                  <a:schemeClr val="tx1"/>
                </a:solidFill>
                <a:latin typeface="+mn-lt"/>
                <a:ea typeface="+mn-ea"/>
                <a:cs typeface="+mn-cs"/>
              </a:rPr>
              <a:t>;</a:t>
            </a:r>
          </a:p>
          <a:p>
            <a:r>
              <a:rPr lang="ru-RU" sz="1200" b="0" i="0" kern="1200" dirty="0">
                <a:solidFill>
                  <a:schemeClr val="tx1"/>
                </a:solidFill>
                <a:latin typeface="+mn-lt"/>
                <a:ea typeface="+mn-ea"/>
                <a:cs typeface="+mn-cs"/>
              </a:rPr>
              <a:t>- способствовать развитию нравственных и духовных ценностей участников образовательного процесса.</a:t>
            </a:r>
          </a:p>
          <a:p>
            <a:r>
              <a:rPr lang="ru-RU" sz="1200" b="0" i="0" kern="1200" dirty="0">
                <a:solidFill>
                  <a:schemeClr val="tx1"/>
                </a:solidFill>
                <a:latin typeface="+mn-lt"/>
                <a:ea typeface="+mn-ea"/>
                <a:cs typeface="+mn-cs"/>
              </a:rPr>
              <a:t>- формировать представление о </a:t>
            </a:r>
            <a:r>
              <a:rPr lang="ru-RU" sz="1200" b="1" i="0" kern="1200" dirty="0">
                <a:solidFill>
                  <a:schemeClr val="tx1"/>
                </a:solidFill>
                <a:latin typeface="+mn-lt"/>
                <a:ea typeface="+mn-ea"/>
                <a:cs typeface="+mn-cs"/>
              </a:rPr>
              <a:t>семье</a:t>
            </a:r>
            <a:r>
              <a:rPr lang="ru-RU" sz="1200" b="0" i="0" kern="1200" dirty="0">
                <a:solidFill>
                  <a:schemeClr val="tx1"/>
                </a:solidFill>
                <a:latin typeface="+mn-lt"/>
                <a:ea typeface="+mn-ea"/>
                <a:cs typeface="+mn-cs"/>
              </a:rPr>
              <a:t>, как о людях, которые живут вместе, любят друг друга, заботятся друг о друге.</a:t>
            </a:r>
          </a:p>
          <a:p>
            <a:r>
              <a:rPr lang="ru-RU" sz="1200" b="0" i="0" kern="1200" dirty="0">
                <a:solidFill>
                  <a:schemeClr val="tx1"/>
                </a:solidFill>
                <a:latin typeface="+mn-lt"/>
                <a:ea typeface="+mn-ea"/>
                <a:cs typeface="+mn-cs"/>
              </a:rPr>
              <a:t>- приучать детей к вежливости, заботе о близких людях.</a:t>
            </a:r>
          </a:p>
          <a:p>
            <a:r>
              <a:rPr lang="ru-RU" sz="1200" b="0" i="0" kern="1200" dirty="0">
                <a:solidFill>
                  <a:schemeClr val="tx1"/>
                </a:solidFill>
                <a:latin typeface="+mn-lt"/>
                <a:ea typeface="+mn-ea"/>
                <a:cs typeface="+mn-cs"/>
              </a:rPr>
              <a:t>- развивать наблюдательность, внимание, память, умение слушать.</a:t>
            </a:r>
          </a:p>
          <a:p>
            <a:r>
              <a:rPr lang="ru-RU" sz="1200" b="0" i="0" kern="1200" dirty="0">
                <a:solidFill>
                  <a:schemeClr val="tx1"/>
                </a:solidFill>
                <a:latin typeface="+mn-lt"/>
                <a:ea typeface="+mn-ea"/>
                <a:cs typeface="+mn-cs"/>
              </a:rPr>
              <a:t>- воспитывать у детей уважение к своей </a:t>
            </a:r>
            <a:r>
              <a:rPr lang="ru-RU" sz="1200" b="1" i="0" kern="1200" dirty="0">
                <a:solidFill>
                  <a:schemeClr val="tx1"/>
                </a:solidFill>
                <a:latin typeface="+mn-lt"/>
                <a:ea typeface="+mn-ea"/>
                <a:cs typeface="+mn-cs"/>
              </a:rPr>
              <a:t>семье</a:t>
            </a:r>
            <a:r>
              <a:rPr lang="ru-RU" sz="1200" b="0" i="0" kern="1200" dirty="0">
                <a:solidFill>
                  <a:schemeClr val="tx1"/>
                </a:solidFill>
                <a:latin typeface="+mn-lt"/>
                <a:ea typeface="+mn-ea"/>
                <a:cs typeface="+mn-cs"/>
              </a:rPr>
              <a:t>.</a:t>
            </a:r>
          </a:p>
          <a:p>
            <a:endParaRPr lang="ru-RU"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25</a:t>
            </a:fld>
            <a:endParaRPr lang="ru-RU"/>
          </a:p>
        </p:txBody>
      </p:sp>
    </p:spTree>
    <p:extLst>
      <p:ext uri="{BB962C8B-B14F-4D97-AF65-F5344CB8AC3E}">
        <p14:creationId xmlns:p14="http://schemas.microsoft.com/office/powerpoint/2010/main" val="204609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Создать настроение торжества и веселья;                                                                  </a:t>
            </a:r>
          </a:p>
          <a:p>
            <a:r>
              <a:rPr lang="ru-RU" sz="1200" b="0" i="0" kern="1200" dirty="0">
                <a:solidFill>
                  <a:schemeClr val="tx1"/>
                </a:solidFill>
                <a:effectLst/>
                <a:latin typeface="+mn-lt"/>
                <a:ea typeface="+mn-ea"/>
                <a:cs typeface="+mn-cs"/>
              </a:rPr>
              <a:t> - совершенствовать двигательные умения и навыки детей;                                                                                           </a:t>
            </a:r>
          </a:p>
          <a:p>
            <a:r>
              <a:rPr lang="ru-RU" sz="1200" b="0" i="0" kern="1200" dirty="0">
                <a:solidFill>
                  <a:schemeClr val="tx1"/>
                </a:solidFill>
                <a:effectLst/>
                <a:latin typeface="+mn-lt"/>
                <a:ea typeface="+mn-ea"/>
                <a:cs typeface="+mn-cs"/>
              </a:rPr>
              <a:t> - доставлять детям радость от народных игр, песен;                                                                </a:t>
            </a:r>
          </a:p>
          <a:p>
            <a:r>
              <a:rPr lang="ru-RU" sz="1200" b="0" i="0" kern="1200" dirty="0">
                <a:solidFill>
                  <a:schemeClr val="tx1"/>
                </a:solidFill>
                <a:effectLst/>
                <a:latin typeface="+mn-lt"/>
                <a:ea typeface="+mn-ea"/>
                <a:cs typeface="+mn-cs"/>
              </a:rPr>
              <a:t> - воспитывать любовь к народным играм, традициям.</a:t>
            </a:r>
            <a:endParaRPr lang="ru-RU" b="1"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26</a:t>
            </a:fld>
            <a:endParaRPr lang="ru-RU"/>
          </a:p>
        </p:txBody>
      </p:sp>
    </p:spTree>
    <p:extLst>
      <p:ext uri="{BB962C8B-B14F-4D97-AF65-F5344CB8AC3E}">
        <p14:creationId xmlns:p14="http://schemas.microsoft.com/office/powerpoint/2010/main" val="1286005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Решение задач патриотического </a:t>
            </a:r>
            <a:r>
              <a:rPr lang="ru-RU" sz="1200" b="1" i="0" kern="1200" dirty="0" smtClean="0">
                <a:solidFill>
                  <a:schemeClr val="tx1"/>
                </a:solidFill>
                <a:effectLst/>
                <a:latin typeface="+mn-lt"/>
                <a:ea typeface="+mn-ea"/>
                <a:cs typeface="+mn-cs"/>
              </a:rPr>
              <a:t>воспитания</a:t>
            </a:r>
            <a:r>
              <a:rPr lang="ru-RU" sz="1200" b="0" i="0" kern="1200" dirty="0" smtClean="0">
                <a:solidFill>
                  <a:schemeClr val="tx1"/>
                </a:solidFill>
                <a:effectLst/>
                <a:latin typeface="+mn-lt"/>
                <a:ea typeface="+mn-ea"/>
                <a:cs typeface="+mn-cs"/>
              </a:rPr>
              <a:t> во многом зависит от </a:t>
            </a:r>
            <a:r>
              <a:rPr lang="ru-RU" sz="1200" b="1" i="0" kern="1200" dirty="0" smtClean="0">
                <a:solidFill>
                  <a:schemeClr val="tx1"/>
                </a:solidFill>
                <a:effectLst/>
                <a:latin typeface="+mn-lt"/>
                <a:ea typeface="+mn-ea"/>
                <a:cs typeface="+mn-cs"/>
              </a:rPr>
              <a:t>воспитателя и родителей</a:t>
            </a:r>
            <a:r>
              <a:rPr lang="ru-RU" sz="1200" b="0" i="0" kern="1200" dirty="0" smtClean="0">
                <a:solidFill>
                  <a:schemeClr val="tx1"/>
                </a:solidFill>
                <a:effectLst/>
                <a:latin typeface="+mn-lt"/>
                <a:ea typeface="+mn-ea"/>
                <a:cs typeface="+mn-cs"/>
              </a:rPr>
              <a:t>. Важнейшим условием эффективности работы по </a:t>
            </a:r>
            <a:r>
              <a:rPr lang="ru-RU" sz="1200" b="1" i="0" kern="1200" dirty="0" smtClean="0">
                <a:solidFill>
                  <a:schemeClr val="tx1"/>
                </a:solidFill>
                <a:effectLst/>
                <a:latin typeface="+mn-lt"/>
                <a:ea typeface="+mn-ea"/>
                <a:cs typeface="+mn-cs"/>
              </a:rPr>
              <a:t>воспитанию</a:t>
            </a:r>
            <a:r>
              <a:rPr lang="ru-RU" sz="1200" b="0" i="0" kern="1200" dirty="0" smtClean="0">
                <a:solidFill>
                  <a:schemeClr val="tx1"/>
                </a:solidFill>
                <a:effectLst/>
                <a:latin typeface="+mn-lt"/>
                <a:ea typeface="+mn-ea"/>
                <a:cs typeface="+mn-cs"/>
              </a:rPr>
              <a:t> патриотизма у дошкольников является понимание родителей необходимости патриотического </a:t>
            </a:r>
            <a:r>
              <a:rPr lang="ru-RU" sz="1200" b="1" i="0" kern="1200" dirty="0" smtClean="0">
                <a:solidFill>
                  <a:schemeClr val="tx1"/>
                </a:solidFill>
                <a:effectLst/>
                <a:latin typeface="+mn-lt"/>
                <a:ea typeface="+mn-ea"/>
                <a:cs typeface="+mn-cs"/>
              </a:rPr>
              <a:t>воспитания</a:t>
            </a:r>
            <a:r>
              <a:rPr lang="ru-RU" sz="1200" b="0" i="0" u="none" strike="noStrike" kern="1200" dirty="0" smtClean="0">
                <a:solidFill>
                  <a:schemeClr val="tx1"/>
                </a:solidFill>
                <a:effectLst/>
                <a:latin typeface="+mn-lt"/>
                <a:ea typeface="+mn-ea"/>
                <a:cs typeface="+mn-cs"/>
              </a:rPr>
              <a:t>, их помощь педагогам в этой работе. </a:t>
            </a:r>
            <a:endParaRPr lang="ru-RU" dirty="0" smtClean="0"/>
          </a:p>
          <a:p>
            <a:r>
              <a:rPr lang="ru-RU" dirty="0" smtClean="0"/>
              <a:t> </a:t>
            </a:r>
            <a:r>
              <a:rPr lang="ru-RU" dirty="0"/>
              <a:t>так же проводилась работа с родителями по патриотическому</a:t>
            </a:r>
            <a:r>
              <a:rPr lang="ru-RU" baseline="0" dirty="0"/>
              <a:t> воспитанию  проводилась анкетирование, раздавались буклеты и листовки. Проводились родительские собрания по теме «Как воспитать патриота в семье» и другие мероприятия по информации родителей.</a:t>
            </a:r>
            <a:r>
              <a:rPr lang="ru-RU" sz="1200" b="0" i="0" kern="1200" dirty="0">
                <a:solidFill>
                  <a:schemeClr val="tx1"/>
                </a:solidFill>
                <a:effectLst/>
                <a:latin typeface="+mn-lt"/>
                <a:ea typeface="+mn-ea"/>
                <a:cs typeface="+mn-cs"/>
              </a:rPr>
              <a:t> Патриотическое </a:t>
            </a:r>
            <a:r>
              <a:rPr lang="ru-RU" sz="1200" b="1" i="0" kern="1200" dirty="0">
                <a:solidFill>
                  <a:schemeClr val="tx1"/>
                </a:solidFill>
                <a:effectLst/>
                <a:latin typeface="+mn-lt"/>
                <a:ea typeface="+mn-ea"/>
                <a:cs typeface="+mn-cs"/>
              </a:rPr>
              <a:t>воспитание</a:t>
            </a:r>
            <a:r>
              <a:rPr lang="ru-RU" sz="1200" b="0" i="0" u="none" strike="noStrike" kern="1200" dirty="0">
                <a:solidFill>
                  <a:schemeClr val="tx1"/>
                </a:solidFill>
                <a:effectLst/>
                <a:latin typeface="+mn-lt"/>
                <a:ea typeface="+mn-ea"/>
                <a:cs typeface="+mn-cs"/>
              </a:rPr>
              <a:t> невозможно без тесного взаимодействия детского сада с семьёй. Для включения семьи в совместную работу мы</a:t>
            </a:r>
            <a:endParaRPr lang="ru-RU" sz="1200" b="0" i="0" kern="1200" dirty="0">
              <a:solidFill>
                <a:schemeClr val="tx1"/>
              </a:solidFill>
              <a:effectLst/>
              <a:latin typeface="+mn-lt"/>
              <a:ea typeface="+mn-ea"/>
              <a:cs typeface="+mn-cs"/>
            </a:endParaRPr>
          </a:p>
          <a:p>
            <a:r>
              <a:rPr lang="ru-RU" sz="1200" b="0" i="0" u="none" strike="noStrike" kern="1200" dirty="0">
                <a:solidFill>
                  <a:schemeClr val="tx1"/>
                </a:solidFill>
                <a:effectLst/>
                <a:latin typeface="+mn-lt"/>
                <a:ea typeface="+mn-ea"/>
                <a:cs typeface="+mn-cs"/>
              </a:rPr>
              <a:t>используем разнообразные формы взаимодействия - это наглядно - текстовая информация; выставка методической литературы по </a:t>
            </a:r>
            <a:r>
              <a:rPr lang="ru-RU" sz="1200" b="1" i="0" u="none" strike="noStrike" kern="1200" dirty="0">
                <a:solidFill>
                  <a:schemeClr val="tx1"/>
                </a:solidFill>
                <a:effectLst/>
                <a:latin typeface="+mn-lt"/>
                <a:ea typeface="+mn-ea"/>
                <a:cs typeface="+mn-cs"/>
              </a:rPr>
              <a:t>воспитанию нравственных</a:t>
            </a:r>
            <a:r>
              <a:rPr lang="ru-RU" sz="1200" b="0" i="0" u="none" strike="noStrike" kern="1200" dirty="0">
                <a:solidFill>
                  <a:schemeClr val="tx1"/>
                </a:solidFill>
                <a:effectLst/>
                <a:latin typeface="+mn-lt"/>
                <a:ea typeface="+mn-ea"/>
                <a:cs typeface="+mn-cs"/>
              </a:rPr>
              <a:t> качеств у дошкольников: рекомендации для родителей по данной проблеме; рубрика </a:t>
            </a:r>
            <a:r>
              <a:rPr lang="ru-RU" sz="1200" b="0" i="1" u="none" strike="noStrike" kern="1200" dirty="0">
                <a:solidFill>
                  <a:schemeClr val="tx1"/>
                </a:solidFill>
                <a:effectLst/>
                <a:latin typeface="+mn-lt"/>
                <a:ea typeface="+mn-ea"/>
                <a:cs typeface="+mn-cs"/>
              </a:rPr>
              <a:t>«Читаем детям»</a:t>
            </a:r>
            <a:r>
              <a:rPr lang="ru-RU" sz="1200" b="0" i="0" u="none" strike="noStrike" kern="1200" dirty="0">
                <a:solidFill>
                  <a:schemeClr val="tx1"/>
                </a:solidFill>
                <a:effectLst/>
                <a:latin typeface="+mn-lt"/>
                <a:ea typeface="+mn-ea"/>
                <a:cs typeface="+mn-cs"/>
              </a:rPr>
              <a:t>, родительское собрание </a:t>
            </a:r>
            <a:r>
              <a:rPr lang="ru-RU" sz="1200" b="0" i="1" u="none" strike="noStrike" kern="1200" dirty="0">
                <a:solidFill>
                  <a:schemeClr val="tx1"/>
                </a:solidFill>
                <a:effectLst/>
                <a:latin typeface="+mn-lt"/>
                <a:ea typeface="+mn-ea"/>
                <a:cs typeface="+mn-cs"/>
              </a:rPr>
              <a:t>«</a:t>
            </a:r>
            <a:r>
              <a:rPr lang="ru-RU" sz="1200" b="1" i="1" u="none" strike="noStrike" kern="1200" dirty="0">
                <a:solidFill>
                  <a:schemeClr val="tx1"/>
                </a:solidFill>
                <a:effectLst/>
                <a:latin typeface="+mn-lt"/>
                <a:ea typeface="+mn-ea"/>
                <a:cs typeface="+mn-cs"/>
              </a:rPr>
              <a:t>Воспитание</a:t>
            </a:r>
            <a:r>
              <a:rPr lang="ru-RU" sz="1200" b="0" i="1" u="none" strike="noStrike" kern="1200" dirty="0">
                <a:solidFill>
                  <a:schemeClr val="tx1"/>
                </a:solidFill>
                <a:effectLst/>
                <a:latin typeface="+mn-lt"/>
                <a:ea typeface="+mn-ea"/>
                <a:cs typeface="+mn-cs"/>
              </a:rPr>
              <a:t> культуры поведения у дошкольников»</a:t>
            </a:r>
            <a:r>
              <a:rPr lang="ru-RU" sz="1200" b="0" i="0" u="none" strike="noStrike" kern="1200" dirty="0">
                <a:solidFill>
                  <a:schemeClr val="tx1"/>
                </a:solidFill>
                <a:effectLst/>
                <a:latin typeface="+mn-lt"/>
                <a:ea typeface="+mn-ea"/>
                <a:cs typeface="+mn-cs"/>
              </a:rPr>
              <a:t>; индивидуальные консультации, беседы. Родители принимают участие в составлении семейных альбомов и газет. Всё это побуждает родителей самостоятельно продолжать работу, начатую в детском саду, с ребёнком дома. </a:t>
            </a:r>
            <a:r>
              <a:rPr lang="ru-RU" sz="1200" b="0" i="0" u="sng" kern="1200" dirty="0">
                <a:solidFill>
                  <a:schemeClr val="tx1"/>
                </a:solidFill>
                <a:effectLst/>
                <a:latin typeface="+mn-lt"/>
                <a:ea typeface="+mn-ea"/>
                <a:cs typeface="+mn-cs"/>
              </a:rPr>
              <a:t>Совместно с родителями отмечаются общественные праздники</a:t>
            </a:r>
            <a:r>
              <a:rPr lang="ru-RU" sz="1200" b="0" i="0" u="none" strike="noStrike" kern="1200" dirty="0">
                <a:solidFill>
                  <a:schemeClr val="tx1"/>
                </a:solidFill>
                <a:effectLst/>
                <a:latin typeface="+mn-lt"/>
                <a:ea typeface="+mn-ea"/>
                <a:cs typeface="+mn-cs"/>
              </a:rPr>
              <a:t>: День матери, День Защитника Отечества, идет подготовка к Международному женскому дню. Проводится </a:t>
            </a:r>
            <a:r>
              <a:rPr lang="ru-RU" sz="1200" b="0" i="0" u="sng" kern="1200" dirty="0">
                <a:solidFill>
                  <a:schemeClr val="tx1"/>
                </a:solidFill>
                <a:effectLst/>
                <a:latin typeface="+mn-lt"/>
                <a:ea typeface="+mn-ea"/>
                <a:cs typeface="+mn-cs"/>
              </a:rPr>
              <a:t>беседа на тему</a:t>
            </a:r>
            <a:r>
              <a:rPr lang="ru-RU" sz="1200" b="0" i="0" u="none" strike="noStrike" kern="1200" dirty="0">
                <a:solidFill>
                  <a:schemeClr val="tx1"/>
                </a:solidFill>
                <a:effectLst/>
                <a:latin typeface="+mn-lt"/>
                <a:ea typeface="+mn-ea"/>
                <a:cs typeface="+mn-cs"/>
              </a:rPr>
              <a:t>: </a:t>
            </a:r>
            <a:r>
              <a:rPr lang="ru-RU" sz="1200" b="0" i="1" u="none" strike="noStrike" kern="1200" dirty="0">
                <a:solidFill>
                  <a:schemeClr val="tx1"/>
                </a:solidFill>
                <a:effectLst/>
                <a:latin typeface="+mn-lt"/>
                <a:ea typeface="+mn-ea"/>
                <a:cs typeface="+mn-cs"/>
              </a:rPr>
              <a:t>«День защитника Отечества»</a:t>
            </a:r>
            <a:endParaRPr lang="ru-RU" sz="1200" b="0" i="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27</a:t>
            </a:fld>
            <a:endParaRPr lang="ru-RU"/>
          </a:p>
        </p:txBody>
      </p:sp>
    </p:spTree>
    <p:extLst>
      <p:ext uri="{BB962C8B-B14F-4D97-AF65-F5344CB8AC3E}">
        <p14:creationId xmlns:p14="http://schemas.microsoft.com/office/powerpoint/2010/main" val="404172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a:solidFill>
                  <a:schemeClr val="tx1"/>
                </a:solidFill>
                <a:effectLst/>
                <a:latin typeface="+mn-lt"/>
                <a:ea typeface="+mn-ea"/>
                <a:cs typeface="+mn-cs"/>
              </a:rPr>
              <a:t>Акция «Поможем</a:t>
            </a:r>
            <a:r>
              <a:rPr lang="ru-RU" sz="1200" b="0" i="0" kern="1200" baseline="0" dirty="0">
                <a:solidFill>
                  <a:schemeClr val="tx1"/>
                </a:solidFill>
                <a:effectLst/>
                <a:latin typeface="+mn-lt"/>
                <a:ea typeface="+mn-ea"/>
                <a:cs typeface="+mn-cs"/>
              </a:rPr>
              <a:t> зимующим </a:t>
            </a:r>
            <a:r>
              <a:rPr lang="ru-RU" sz="1200" b="0" i="0" kern="1200" dirty="0">
                <a:solidFill>
                  <a:schemeClr val="tx1"/>
                </a:solidFill>
                <a:effectLst/>
                <a:latin typeface="+mn-lt"/>
                <a:ea typeface="+mn-ea"/>
                <a:cs typeface="+mn-cs"/>
              </a:rPr>
              <a:t> птицам!» является ежегодной. В холодное время года перед зимующими птицами встает два жизненно важных вопроса: как прокормиться и куда спрятаться на ночь от холодов.  Мы </a:t>
            </a:r>
            <a:r>
              <a:rPr lang="ru-RU" sz="1200" b="0" i="0" kern="1200" baseline="0" dirty="0">
                <a:solidFill>
                  <a:schemeClr val="tx1"/>
                </a:solidFill>
                <a:effectLst/>
                <a:latin typeface="+mn-lt"/>
                <a:ea typeface="+mn-ea"/>
                <a:cs typeface="+mn-cs"/>
              </a:rPr>
              <a:t> с ребятами  решили смастерить кормушки для птиц  и повесить на нашем участке.</a:t>
            </a:r>
          </a:p>
          <a:p>
            <a:r>
              <a:rPr lang="ru-RU" sz="1200" b="1" i="0" kern="1200" dirty="0">
                <a:solidFill>
                  <a:schemeClr val="tx1"/>
                </a:solidFill>
                <a:effectLst/>
                <a:latin typeface="+mn-lt"/>
                <a:ea typeface="+mn-ea"/>
                <a:cs typeface="+mn-cs"/>
              </a:rPr>
              <a:t>Задачи акции:</a:t>
            </a:r>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Закрепить знания детей о зимующих птицах, о роли человека в жизни зимующих птиц.</a:t>
            </a:r>
          </a:p>
          <a:p>
            <a:r>
              <a:rPr lang="ru-RU" sz="1200" b="0" i="0" kern="1200" dirty="0">
                <a:solidFill>
                  <a:schemeClr val="tx1"/>
                </a:solidFill>
                <a:effectLst/>
                <a:latin typeface="+mn-lt"/>
                <a:ea typeface="+mn-ea"/>
                <a:cs typeface="+mn-cs"/>
              </a:rPr>
              <a:t>Воспитывать заботливое отношение к птицам</a:t>
            </a:r>
          </a:p>
          <a:p>
            <a:r>
              <a:rPr lang="ru-RU" sz="1200" b="0" i="0" kern="1200" dirty="0">
                <a:solidFill>
                  <a:schemeClr val="tx1"/>
                </a:solidFill>
                <a:effectLst/>
                <a:latin typeface="+mn-lt"/>
                <a:ea typeface="+mn-ea"/>
                <a:cs typeface="+mn-cs"/>
              </a:rPr>
              <a:t>Вызывать желание помочь нашим крылатым друзьям в зимнюю бескормицу</a:t>
            </a:r>
          </a:p>
          <a:p>
            <a:r>
              <a:rPr lang="ru-RU" sz="1200" b="0" i="0" kern="1200" dirty="0">
                <a:solidFill>
                  <a:schemeClr val="tx1"/>
                </a:solidFill>
                <a:effectLst/>
                <a:latin typeface="+mn-lt"/>
                <a:ea typeface="+mn-ea"/>
                <a:cs typeface="+mn-cs"/>
              </a:rPr>
              <a:t>Содействовать воспитанию активной жизненной позиции участников акции</a:t>
            </a:r>
          </a:p>
          <a:p>
            <a:r>
              <a:rPr lang="ru-RU" sz="1200" b="0" i="0" kern="1200" dirty="0">
                <a:solidFill>
                  <a:schemeClr val="tx1"/>
                </a:solidFill>
                <a:effectLst/>
                <a:latin typeface="+mn-lt"/>
                <a:ea typeface="+mn-ea"/>
                <a:cs typeface="+mn-cs"/>
              </a:rPr>
              <a:t>Развивать гуманное отношение к птицам, мотивацию и интерес к их охране</a:t>
            </a: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Наш садик уже не первый год участвует в этой акции  помогая детям в</a:t>
            </a:r>
            <a:r>
              <a:rPr lang="ru-RU" baseline="0" dirty="0"/>
              <a:t> </a:t>
            </a:r>
            <a:r>
              <a:rPr lang="ru-RU" baseline="0" dirty="0" err="1"/>
              <a:t>Коркинском</a:t>
            </a:r>
            <a:r>
              <a:rPr lang="ru-RU" baseline="0" dirty="0"/>
              <a:t> районе </a:t>
            </a:r>
            <a:r>
              <a:rPr lang="ru-RU" sz="1200" b="0" i="0" kern="1200" dirty="0">
                <a:solidFill>
                  <a:schemeClr val="tx1"/>
                </a:solidFill>
                <a:latin typeface="+mn-lt"/>
                <a:ea typeface="+mn-ea"/>
                <a:cs typeface="+mn-cs"/>
              </a:rPr>
              <a:t>«Крышечки</a:t>
            </a:r>
            <a:r>
              <a:rPr lang="ru-RU" sz="1200" b="0" i="0" kern="1200" baseline="0" dirty="0">
                <a:solidFill>
                  <a:schemeClr val="tx1"/>
                </a:solidFill>
                <a:latin typeface="+mn-lt"/>
                <a:ea typeface="+mn-ea"/>
                <a:cs typeface="+mn-cs"/>
              </a:rPr>
              <a:t> Добра</a:t>
            </a:r>
            <a:r>
              <a:rPr lang="ru-RU" sz="1200" b="0" i="0" kern="1200" dirty="0">
                <a:solidFill>
                  <a:schemeClr val="tx1"/>
                </a:solidFill>
                <a:latin typeface="+mn-lt"/>
                <a:ea typeface="+mn-ea"/>
                <a:cs typeface="+mn-cs"/>
              </a:rPr>
              <a:t>»-это российский эколого-благотворительный волонтерский проект, имеющий двойную цель: сделать наш мир чище и помочь детям, которым нужна поддержка.</a:t>
            </a:r>
          </a:p>
          <a:p>
            <a:r>
              <a:rPr lang="ru-RU" sz="1200" b="0" i="0" kern="1200" dirty="0">
                <a:solidFill>
                  <a:schemeClr val="tx1"/>
                </a:solidFill>
                <a:latin typeface="+mn-lt"/>
                <a:ea typeface="+mn-ea"/>
                <a:cs typeface="+mn-cs"/>
              </a:rPr>
              <a:t> Мы собирали любые чистые крышечки от пищевых напитков в пластиковых бутылках. Специально для проекта в раздевалке</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был установлен контейнер для сбора крышечек.</a:t>
            </a:r>
          </a:p>
          <a:p>
            <a:r>
              <a:rPr lang="ru-RU" sz="1200" b="0" i="0" kern="1200" dirty="0">
                <a:solidFill>
                  <a:schemeClr val="tx1"/>
                </a:solidFill>
                <a:latin typeface="+mn-lt"/>
                <a:ea typeface="+mn-ea"/>
                <a:cs typeface="+mn-cs"/>
              </a:rPr>
              <a:t>Такого рода акции призывают ребят к экологической культуре; к развитию духовно-нравственных качеств. Мы уверены, что все вместе, мы сможем оказать помощь детям, а также внести свой хоть и небольшой вклад в экологию России.</a:t>
            </a:r>
          </a:p>
          <a:p>
            <a:endParaRPr lang="ru-RU" sz="1200" b="0" i="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838A7AE0-E0DD-430F-A252-6F6CBF954F15}" type="slidenum">
              <a:rPr lang="ru-RU" smtClean="0"/>
              <a:pPr/>
              <a:t>29</a:t>
            </a:fld>
            <a:endParaRPr lang="ru-RU"/>
          </a:p>
        </p:txBody>
      </p:sp>
    </p:spTree>
    <p:extLst>
      <p:ext uri="{BB962C8B-B14F-4D97-AF65-F5344CB8AC3E}">
        <p14:creationId xmlns:p14="http://schemas.microsoft.com/office/powerpoint/2010/main" val="182942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Цель работы </a:t>
            </a:r>
          </a:p>
        </p:txBody>
      </p:sp>
      <p:sp>
        <p:nvSpPr>
          <p:cNvPr id="4" name="Номер слайда 3"/>
          <p:cNvSpPr>
            <a:spLocks noGrp="1"/>
          </p:cNvSpPr>
          <p:nvPr>
            <p:ph type="sldNum" sz="quarter" idx="10"/>
          </p:nvPr>
        </p:nvSpPr>
        <p:spPr/>
        <p:txBody>
          <a:bodyPr/>
          <a:lstStyle/>
          <a:p>
            <a:fld id="{838A7AE0-E0DD-430F-A252-6F6CBF954F15}" type="slidenum">
              <a:rPr lang="ru-RU" smtClean="0"/>
              <a:pPr/>
              <a:t>3</a:t>
            </a:fld>
            <a:endParaRPr lang="ru-RU"/>
          </a:p>
        </p:txBody>
      </p:sp>
    </p:spTree>
    <p:extLst>
      <p:ext uri="{BB962C8B-B14F-4D97-AF65-F5344CB8AC3E}">
        <p14:creationId xmlns:p14="http://schemas.microsoft.com/office/powerpoint/2010/main" val="1459553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dirty="0">
                <a:solidFill>
                  <a:schemeClr val="tx1"/>
                </a:solidFill>
                <a:effectLst/>
                <a:latin typeface="+mn-lt"/>
                <a:ea typeface="+mn-ea"/>
                <a:cs typeface="+mn-cs"/>
              </a:rPr>
              <a:t>формировать положительное отношение детей к театрализованным играм; приобщать детей к театральной культуре; Расширять игровой опыт, используя некоторые средства выразительности (движения, сила и тембр голоса, темп речи); обогащать словарный запас, стимулировать активную речь.</a:t>
            </a:r>
            <a:endParaRPr lang="ru-RU" sz="1200" b="0" i="0" kern="1200" dirty="0">
              <a:solidFill>
                <a:schemeClr val="tx1"/>
              </a:solidFill>
              <a:effectLst/>
              <a:latin typeface="+mn-lt"/>
              <a:ea typeface="+mn-ea"/>
              <a:cs typeface="+mn-cs"/>
            </a:endParaRPr>
          </a:p>
          <a:p>
            <a:r>
              <a:rPr lang="ru-RU" sz="1200" b="1" i="0" u="none" strike="noStrike" kern="1200" dirty="0">
                <a:solidFill>
                  <a:schemeClr val="tx1"/>
                </a:solidFill>
                <a:effectLst/>
                <a:latin typeface="+mn-lt"/>
                <a:ea typeface="+mn-ea"/>
                <a:cs typeface="+mn-cs"/>
              </a:rPr>
              <a:t>Развивающие - </a:t>
            </a:r>
            <a:r>
              <a:rPr lang="ru-RU" sz="1200" b="0" i="0" u="none" strike="noStrike" kern="1200" dirty="0">
                <a:solidFill>
                  <a:schemeClr val="tx1"/>
                </a:solidFill>
                <a:effectLst/>
                <a:latin typeface="+mn-lt"/>
                <a:ea typeface="+mn-ea"/>
                <a:cs typeface="+mn-cs"/>
              </a:rPr>
              <a:t>развивать интерес к творчеству;</a:t>
            </a:r>
            <a:r>
              <a:rPr lang="ru-RU" sz="1200" b="0" i="1" u="none" strike="noStrike" kern="1200" dirty="0">
                <a:solidFill>
                  <a:schemeClr val="tx1"/>
                </a:solidFill>
                <a:effectLst/>
                <a:latin typeface="+mn-lt"/>
                <a:ea typeface="+mn-ea"/>
                <a:cs typeface="+mn-cs"/>
              </a:rPr>
              <a:t> </a:t>
            </a:r>
            <a:r>
              <a:rPr lang="ru-RU" sz="1200" b="0" i="0" u="none" strike="noStrike" kern="1200" dirty="0">
                <a:solidFill>
                  <a:schemeClr val="tx1"/>
                </a:solidFill>
                <a:effectLst/>
                <a:latin typeface="+mn-lt"/>
                <a:ea typeface="+mn-ea"/>
                <a:cs typeface="+mn-cs"/>
              </a:rPr>
              <a:t>развивать способности детей к импровизации, умение создавать художественный образ; развивать фантазию, воображение, подражательные навыки; развивать образную эмоциональную речь, артистические способности детей с учётом индивидуальных особенностей.</a:t>
            </a:r>
            <a:endParaRPr lang="ru-RU" sz="1200" b="0" i="0" kern="1200" dirty="0">
              <a:solidFill>
                <a:schemeClr val="tx1"/>
              </a:solidFill>
              <a:effectLst/>
              <a:latin typeface="+mn-lt"/>
              <a:ea typeface="+mn-ea"/>
              <a:cs typeface="+mn-cs"/>
            </a:endParaRPr>
          </a:p>
          <a:p>
            <a:r>
              <a:rPr lang="ru-RU" sz="1200" b="1" i="0" u="none" strike="noStrike" kern="1200" dirty="0">
                <a:solidFill>
                  <a:schemeClr val="tx1"/>
                </a:solidFill>
                <a:effectLst/>
                <a:latin typeface="+mn-lt"/>
                <a:ea typeface="+mn-ea"/>
                <a:cs typeface="+mn-cs"/>
              </a:rPr>
              <a:t>Воспитательные - </a:t>
            </a:r>
            <a:r>
              <a:rPr lang="ru-RU" sz="1200" b="0" i="0" u="none" strike="noStrike" kern="1200" dirty="0">
                <a:solidFill>
                  <a:schemeClr val="tx1"/>
                </a:solidFill>
                <a:effectLst/>
                <a:latin typeface="+mn-lt"/>
                <a:ea typeface="+mn-ea"/>
                <a:cs typeface="+mn-cs"/>
              </a:rPr>
              <a:t>воспитывать у детей самостоятельность, уверенность в своих возможностях, умение понимать и поддерживать партнёров, стремление к сотрудничеству, взаимопомощи; продолжать воспитывать гуманные чувства детей по отношению к окружающим; воспитывать культуру поведения в общественных местах.</a:t>
            </a:r>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38A7AE0-E0DD-430F-A252-6F6CBF954F15}" type="slidenum">
              <a:rPr lang="ru-RU" smtClean="0"/>
              <a:pPr/>
              <a:t>30</a:t>
            </a:fld>
            <a:endParaRPr lang="ru-RU"/>
          </a:p>
        </p:txBody>
      </p:sp>
    </p:spTree>
    <p:extLst>
      <p:ext uri="{BB962C8B-B14F-4D97-AF65-F5344CB8AC3E}">
        <p14:creationId xmlns:p14="http://schemas.microsoft.com/office/powerpoint/2010/main" val="3607015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a:t>
            </a:r>
            <a:r>
              <a:rPr lang="ru-RU" sz="1200" b="0" i="0" kern="1200" dirty="0">
                <a:solidFill>
                  <a:schemeClr val="tx1"/>
                </a:solidFill>
                <a:effectLst/>
                <a:latin typeface="+mn-lt"/>
                <a:ea typeface="+mn-ea"/>
                <a:cs typeface="+mn-cs"/>
              </a:rPr>
              <a:t>Есть прекрасная старинная традиция – под Рождество ставить в доме вертеп. Это модель Вифлеемской пещеры с куколками внутри. С помощью </a:t>
            </a:r>
            <a:r>
              <a:rPr lang="ru-RU" sz="1200" b="1" i="0" kern="1200" dirty="0">
                <a:solidFill>
                  <a:schemeClr val="tx1"/>
                </a:solidFill>
                <a:effectLst/>
                <a:latin typeface="+mn-lt"/>
                <a:ea typeface="+mn-ea"/>
                <a:cs typeface="+mn-cs"/>
              </a:rPr>
              <a:t>вертепа</a:t>
            </a:r>
            <a:r>
              <a:rPr lang="ru-RU" sz="1200" b="0" i="0" kern="1200" dirty="0">
                <a:solidFill>
                  <a:schemeClr val="tx1"/>
                </a:solidFill>
                <a:effectLst/>
                <a:latin typeface="+mn-lt"/>
                <a:ea typeface="+mn-ea"/>
                <a:cs typeface="+mn-cs"/>
              </a:rPr>
              <a:t> можно ознакомить детей в детском саду с темой </a:t>
            </a:r>
            <a:r>
              <a:rPr lang="ru-RU" sz="1200" b="1" i="0" kern="1200" dirty="0">
                <a:solidFill>
                  <a:schemeClr val="tx1"/>
                </a:solidFill>
                <a:effectLst/>
                <a:latin typeface="+mn-lt"/>
                <a:ea typeface="+mn-ea"/>
                <a:cs typeface="+mn-cs"/>
              </a:rPr>
              <a:t>Рождества Христова</a:t>
            </a:r>
            <a:r>
              <a:rPr lang="ru-RU" sz="1200" b="0" i="0" kern="1200" dirty="0">
                <a:solidFill>
                  <a:schemeClr val="tx1"/>
                </a:solidFill>
                <a:effectLst/>
                <a:latin typeface="+mn-lt"/>
                <a:ea typeface="+mn-ea"/>
                <a:cs typeface="+mn-cs"/>
              </a:rPr>
              <a:t>, и рассказать историю возникновения праздника. </a:t>
            </a:r>
            <a:r>
              <a:rPr lang="ru-RU" sz="1200" b="1" i="0" kern="1200" dirty="0">
                <a:solidFill>
                  <a:schemeClr val="tx1"/>
                </a:solidFill>
                <a:effectLst/>
                <a:latin typeface="+mn-lt"/>
                <a:ea typeface="+mn-ea"/>
                <a:cs typeface="+mn-cs"/>
              </a:rPr>
              <a:t>Показывая и рассказывая</a:t>
            </a:r>
            <a:r>
              <a:rPr lang="ru-RU" sz="1200" b="0" i="0" kern="1200" dirty="0">
                <a:solidFill>
                  <a:schemeClr val="tx1"/>
                </a:solidFill>
                <a:effectLst/>
                <a:latin typeface="+mn-lt"/>
                <a:ea typeface="+mn-ea"/>
                <a:cs typeface="+mn-cs"/>
              </a:rPr>
              <a:t>, мы приобщаем детей к нравственным и духовным ценностям православной культуры. Прививаем уважение и любовь к традициям своего народа. Воспитываем познавательный интерес к истории возникновения праздника.</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31</a:t>
            </a:fld>
            <a:endParaRPr lang="ru-RU"/>
          </a:p>
        </p:txBody>
      </p:sp>
    </p:spTree>
    <p:extLst>
      <p:ext uri="{BB962C8B-B14F-4D97-AF65-F5344CB8AC3E}">
        <p14:creationId xmlns:p14="http://schemas.microsoft.com/office/powerpoint/2010/main" val="2657488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 Еще один праздник  отмечаемый в  нашем садике Троица </a:t>
            </a:r>
            <a:r>
              <a:rPr lang="ru-RU" sz="1200" b="0" i="0" u="none" strike="noStrike" kern="1200" dirty="0">
                <a:solidFill>
                  <a:schemeClr val="tx1"/>
                </a:solidFill>
                <a:effectLst/>
                <a:latin typeface="+mn-lt"/>
                <a:ea typeface="+mn-ea"/>
                <a:cs typeface="+mn-cs"/>
              </a:rPr>
              <a:t>Народные праздники помогают детям почувствовать себя частичкой своего народа, узнать о его традициях и обычаях. Эти праздники дают представление о народных верованиях, традиционных обрядах, повседневной жизни русского народа. Они учат бережному, трепетному отношению к большой и малой Родине</a:t>
            </a:r>
            <a:endParaRPr lang="ru-RU" sz="1200" b="0" i="0" kern="1200" dirty="0">
              <a:solidFill>
                <a:schemeClr val="tx1"/>
              </a:solidFill>
              <a:effectLst/>
              <a:latin typeface="+mn-lt"/>
              <a:ea typeface="+mn-ea"/>
              <a:cs typeface="+mn-cs"/>
            </a:endParaRPr>
          </a:p>
          <a:p>
            <a:r>
              <a:rPr lang="ru-RU" sz="1200" b="0" i="0" u="none" strike="noStrike" kern="1200" dirty="0">
                <a:solidFill>
                  <a:schemeClr val="tx1"/>
                </a:solidFill>
                <a:effectLst/>
                <a:latin typeface="+mn-lt"/>
                <a:ea typeface="+mn-ea"/>
                <a:cs typeface="+mn-cs"/>
              </a:rPr>
              <a:t>Троица – один из самых любимых народом православных праздников, а ещё это празд</a:t>
            </a:r>
            <a:r>
              <a:rPr lang="ru-RU" sz="1200" b="0" i="0" kern="1200" dirty="0">
                <a:solidFill>
                  <a:schemeClr val="tx1"/>
                </a:solidFill>
                <a:effectLst/>
                <a:latin typeface="+mn-lt"/>
                <a:ea typeface="+mn-ea"/>
                <a:cs typeface="+mn-cs"/>
              </a:rPr>
              <a:t>ник русской берёзки.</a:t>
            </a: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Развитие уважительного отношения к народным традициям и культуре России. Фестиваля казачьей культуры способствует</a:t>
            </a:r>
            <a:r>
              <a:rPr lang="ru-RU" sz="1200" b="0" i="0" kern="1200" baseline="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 воспитанию </a:t>
            </a:r>
            <a:r>
              <a:rPr lang="ru-RU" sz="1200" b="0" i="0" kern="1200" baseline="0" dirty="0">
                <a:solidFill>
                  <a:schemeClr val="tx1"/>
                </a:solidFill>
                <a:effectLst/>
                <a:latin typeface="+mn-lt"/>
                <a:ea typeface="+mn-ea"/>
                <a:cs typeface="+mn-cs"/>
              </a:rPr>
              <a:t> у детей </a:t>
            </a:r>
            <a:r>
              <a:rPr lang="ru-RU" sz="1200" b="0" i="0" kern="1200" dirty="0">
                <a:solidFill>
                  <a:schemeClr val="tx1"/>
                </a:solidFill>
                <a:effectLst/>
                <a:latin typeface="+mn-lt"/>
                <a:ea typeface="+mn-ea"/>
                <a:cs typeface="+mn-cs"/>
              </a:rPr>
              <a:t>патриотизма, развитию и становлению духовно-нравственного облика подрастающего поколения через вовлечение его в творческую среду, популяризации любительского искусства народов России.</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33</a:t>
            </a:fld>
            <a:endParaRPr lang="ru-RU"/>
          </a:p>
        </p:txBody>
      </p:sp>
    </p:spTree>
    <p:extLst>
      <p:ext uri="{BB962C8B-B14F-4D97-AF65-F5344CB8AC3E}">
        <p14:creationId xmlns:p14="http://schemas.microsoft.com/office/powerpoint/2010/main" val="3942536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1" u="sng" kern="1200" dirty="0">
                <a:solidFill>
                  <a:schemeClr val="tx1"/>
                </a:solidFill>
                <a:effectLst/>
                <a:latin typeface="+mn-lt"/>
                <a:ea typeface="+mn-ea"/>
                <a:cs typeface="+mn-cs"/>
              </a:rPr>
              <a:t>Экскурсия</a:t>
            </a:r>
            <a:r>
              <a:rPr lang="ru-RU" sz="1200" b="0" i="1" u="sng" kern="1200" baseline="0" dirty="0">
                <a:solidFill>
                  <a:schemeClr val="tx1"/>
                </a:solidFill>
                <a:effectLst/>
                <a:latin typeface="+mn-lt"/>
                <a:ea typeface="+mn-ea"/>
                <a:cs typeface="+mn-cs"/>
              </a:rPr>
              <a:t> в парк </a:t>
            </a:r>
          </a:p>
          <a:p>
            <a:r>
              <a:rPr lang="ru-RU" sz="1200" b="0" i="1" u="sng" kern="1200" dirty="0">
                <a:solidFill>
                  <a:schemeClr val="tx1"/>
                </a:solidFill>
                <a:effectLst/>
                <a:latin typeface="+mn-lt"/>
                <a:ea typeface="+mn-ea"/>
                <a:cs typeface="+mn-cs"/>
              </a:rPr>
              <a:t>Цель</a:t>
            </a:r>
            <a:r>
              <a:rPr lang="ru-RU" sz="1200" b="0" i="1" kern="1200" dirty="0">
                <a:solidFill>
                  <a:schemeClr val="tx1"/>
                </a:solidFill>
                <a:effectLst/>
                <a:latin typeface="+mn-lt"/>
                <a:ea typeface="+mn-ea"/>
                <a:cs typeface="+mn-cs"/>
              </a:rPr>
              <a:t>: Формирование </a:t>
            </a:r>
            <a:r>
              <a:rPr lang="ru-RU" sz="1200" b="1" i="1" kern="1200" dirty="0">
                <a:solidFill>
                  <a:schemeClr val="tx1"/>
                </a:solidFill>
                <a:effectLst/>
                <a:latin typeface="+mn-lt"/>
                <a:ea typeface="+mn-ea"/>
                <a:cs typeface="+mn-cs"/>
              </a:rPr>
              <a:t>нравственно-патриотических чувств</a:t>
            </a:r>
            <a:r>
              <a:rPr lang="ru-RU" sz="1200" b="0" i="1" kern="1200" dirty="0">
                <a:solidFill>
                  <a:schemeClr val="tx1"/>
                </a:solidFill>
                <a:effectLst/>
                <a:latin typeface="+mn-lt"/>
                <a:ea typeface="+mn-ea"/>
                <a:cs typeface="+mn-cs"/>
              </a:rPr>
              <a:t>, гордость за свой </a:t>
            </a:r>
            <a:r>
              <a:rPr lang="ru-RU" sz="1200" b="0" i="1" kern="1200" baseline="0" dirty="0">
                <a:solidFill>
                  <a:schemeClr val="tx1"/>
                </a:solidFill>
                <a:effectLst/>
                <a:latin typeface="+mn-lt"/>
                <a:ea typeface="+mn-ea"/>
                <a:cs typeface="+mn-cs"/>
              </a:rPr>
              <a:t> поселок</a:t>
            </a:r>
            <a:r>
              <a:rPr lang="ru-RU" sz="1200" b="0" i="1" kern="1200" dirty="0">
                <a:solidFill>
                  <a:schemeClr val="tx1"/>
                </a:solidFill>
                <a:effectLst/>
                <a:latin typeface="+mn-lt"/>
                <a:ea typeface="+mn-ea"/>
                <a:cs typeface="+mn-cs"/>
              </a:rPr>
              <a:t>.</a:t>
            </a:r>
          </a:p>
          <a:p>
            <a:r>
              <a:rPr lang="ru-RU" sz="1200" b="0" i="1" u="sng" kern="1200" dirty="0">
                <a:solidFill>
                  <a:schemeClr val="tx1"/>
                </a:solidFill>
                <a:effectLst/>
                <a:latin typeface="+mn-lt"/>
                <a:ea typeface="+mn-ea"/>
                <a:cs typeface="+mn-cs"/>
              </a:rPr>
              <a:t>Задачи</a:t>
            </a:r>
            <a:r>
              <a:rPr lang="ru-RU" sz="1200" b="0" i="1" kern="1200" dirty="0">
                <a:solidFill>
                  <a:schemeClr val="tx1"/>
                </a:solidFill>
                <a:effectLst/>
                <a:latin typeface="+mn-lt"/>
                <a:ea typeface="+mn-ea"/>
                <a:cs typeface="+mn-cs"/>
              </a:rPr>
              <a:t>:</a:t>
            </a:r>
          </a:p>
          <a:p>
            <a:r>
              <a:rPr lang="ru-RU" sz="1200" b="0" i="1" kern="1200" dirty="0">
                <a:solidFill>
                  <a:schemeClr val="tx1"/>
                </a:solidFill>
                <a:effectLst/>
                <a:latin typeface="+mn-lt"/>
                <a:ea typeface="+mn-ea"/>
                <a:cs typeface="+mn-cs"/>
              </a:rPr>
              <a:t> Развивать у </a:t>
            </a:r>
            <a:r>
              <a:rPr lang="ru-RU" sz="1200" b="1" i="1" kern="1200" dirty="0">
                <a:solidFill>
                  <a:schemeClr val="tx1"/>
                </a:solidFill>
                <a:effectLst/>
                <a:latin typeface="+mn-lt"/>
                <a:ea typeface="+mn-ea"/>
                <a:cs typeface="+mn-cs"/>
              </a:rPr>
              <a:t>детей</a:t>
            </a:r>
            <a:r>
              <a:rPr lang="ru-RU" sz="1200" b="0" i="1" kern="1200" dirty="0">
                <a:solidFill>
                  <a:schemeClr val="tx1"/>
                </a:solidFill>
                <a:effectLst/>
                <a:latin typeface="+mn-lt"/>
                <a:ea typeface="+mn-ea"/>
                <a:cs typeface="+mn-cs"/>
              </a:rPr>
              <a:t> умение работать в команде, понимая, что общий результат зависит от приложения сил каждого.</a:t>
            </a:r>
          </a:p>
          <a:p>
            <a:r>
              <a:rPr lang="ru-RU" sz="1200" b="0" i="1" kern="1200" dirty="0">
                <a:solidFill>
                  <a:schemeClr val="tx1"/>
                </a:solidFill>
                <a:effectLst/>
                <a:latin typeface="+mn-lt"/>
                <a:ea typeface="+mn-ea"/>
                <a:cs typeface="+mn-cs"/>
              </a:rPr>
              <a:t> Продолжать развивать у </a:t>
            </a:r>
            <a:r>
              <a:rPr lang="ru-RU" sz="1200" b="1" i="1" kern="1200" dirty="0">
                <a:solidFill>
                  <a:schemeClr val="tx1"/>
                </a:solidFill>
                <a:effectLst/>
                <a:latin typeface="+mn-lt"/>
                <a:ea typeface="+mn-ea"/>
                <a:cs typeface="+mn-cs"/>
              </a:rPr>
              <a:t>детей</a:t>
            </a:r>
            <a:r>
              <a:rPr lang="ru-RU" sz="1200" b="0" i="1" kern="1200" dirty="0">
                <a:solidFill>
                  <a:schemeClr val="tx1"/>
                </a:solidFill>
                <a:effectLst/>
                <a:latin typeface="+mn-lt"/>
                <a:ea typeface="+mn-ea"/>
                <a:cs typeface="+mn-cs"/>
              </a:rPr>
              <a:t> умение ориентироваться на местности.</a:t>
            </a:r>
          </a:p>
          <a:p>
            <a:r>
              <a:rPr lang="ru-RU" sz="1200" b="0" i="1" kern="1200" dirty="0">
                <a:solidFill>
                  <a:schemeClr val="tx1"/>
                </a:solidFill>
                <a:effectLst/>
                <a:latin typeface="+mn-lt"/>
                <a:ea typeface="+mn-ea"/>
                <a:cs typeface="+mn-cs"/>
              </a:rPr>
              <a:t> Упражнять в умении называть домашний адрес.</a:t>
            </a:r>
          </a:p>
          <a:p>
            <a:r>
              <a:rPr lang="ru-RU" sz="1200" b="0" i="0" kern="1200" dirty="0">
                <a:solidFill>
                  <a:schemeClr val="tx1"/>
                </a:solidFill>
                <a:effectLst/>
                <a:latin typeface="+mn-lt"/>
                <a:ea typeface="+mn-ea"/>
                <a:cs typeface="+mn-cs"/>
              </a:rPr>
              <a:t>Дети должны понять, что они являются частью народа огромной и богатой страны, что они граждане России, маленькие россияне. Для этого лучше всего знакомить детей с малой родиной – местом, где они живут. Дети должны знать тот район, в котором они живут, видеть красоту тех улиц, по которым проходят каждый день.</a:t>
            </a:r>
            <a:endParaRPr lang="ru-RU" sz="1200" b="0" i="1"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38A7AE0-E0DD-430F-A252-6F6CBF954F15}" type="slidenum">
              <a:rPr lang="ru-RU" smtClean="0"/>
              <a:pPr/>
              <a:t>34</a:t>
            </a:fld>
            <a:endParaRPr lang="ru-RU"/>
          </a:p>
        </p:txBody>
      </p:sp>
    </p:spTree>
    <p:extLst>
      <p:ext uri="{BB962C8B-B14F-4D97-AF65-F5344CB8AC3E}">
        <p14:creationId xmlns:p14="http://schemas.microsoft.com/office/powerpoint/2010/main" val="234674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a:solidFill>
                  <a:schemeClr val="tx1"/>
                </a:solidFill>
                <a:latin typeface="+mn-lt"/>
                <a:ea typeface="+mn-ea"/>
                <a:cs typeface="+mn-cs"/>
              </a:rPr>
              <a:t>Интерактивная игра - современный метод обучения, который обладает развивающей, образовательной и воспитывающей функциями. Основное обучающее воздействие оказывает дидактический материал, который заложен в каждой интерактивной игре.</a:t>
            </a:r>
          </a:p>
          <a:p>
            <a:r>
              <a:rPr lang="ru-RU" sz="1200" b="0" i="0" kern="1200" dirty="0">
                <a:solidFill>
                  <a:schemeClr val="tx1"/>
                </a:solidFill>
                <a:latin typeface="+mn-lt"/>
                <a:ea typeface="+mn-ea"/>
                <a:cs typeface="+mn-cs"/>
              </a:rPr>
              <a:t>Сейчас в дошкольных образовательных учреждениях идет активная практика внедрения интерактивного оборудования в образовательный процесс. Обучение детей дошкольного возраста становится более привлекательным и захватывающим. Использование интерактивных технологий в воспитательно-образовательном процессе</a:t>
            </a:r>
          </a:p>
          <a:p>
            <a:r>
              <a:rPr lang="ru-RU" dirty="0"/>
              <a:t> Для закрепления детьми пройденного материала,  была предложена интерактивная игра </a:t>
            </a:r>
            <a:r>
              <a:rPr lang="ru-RU" baseline="0" dirty="0"/>
              <a:t> «Найди такую же картинку»</a:t>
            </a:r>
            <a:r>
              <a:rPr lang="ru-RU" sz="1200" b="0" i="0" kern="1200" dirty="0">
                <a:solidFill>
                  <a:schemeClr val="tx1"/>
                </a:solidFill>
                <a:latin typeface="+mn-lt"/>
                <a:ea typeface="+mn-ea"/>
                <a:cs typeface="+mn-cs"/>
              </a:rPr>
              <a:t> Занимательная игра "Угадай картинку" на сообразительность. Развивает речь, внимание, образную и смысловую память, закладывает основы логического мышления, яркие иллюстрации помогут в этом.  Ссылка на данную игру </a:t>
            </a:r>
            <a:r>
              <a:rPr lang="ru-RU" sz="1200" b="0" i="0" kern="1200" dirty="0" err="1">
                <a:solidFill>
                  <a:schemeClr val="tx1"/>
                </a:solidFill>
                <a:latin typeface="+mn-lt"/>
                <a:ea typeface="+mn-ea"/>
                <a:cs typeface="+mn-cs"/>
              </a:rPr>
              <a:t>прилогается</a:t>
            </a:r>
            <a:r>
              <a:rPr lang="ru-RU" sz="1200" b="0" i="0" kern="1200" dirty="0">
                <a:solidFill>
                  <a:schemeClr val="tx1"/>
                </a:solidFill>
                <a:latin typeface="+mn-lt"/>
                <a:ea typeface="+mn-ea"/>
                <a:cs typeface="+mn-cs"/>
              </a:rPr>
              <a:t> </a:t>
            </a:r>
            <a:r>
              <a:rPr lang="en-US" sz="1200" b="0" i="0" kern="1200" dirty="0">
                <a:solidFill>
                  <a:schemeClr val="tx1"/>
                </a:solidFill>
                <a:latin typeface="+mn-lt"/>
                <a:ea typeface="+mn-ea"/>
                <a:cs typeface="+mn-cs"/>
              </a:rPr>
              <a:t>https://learningapps.org/watch?v=pyiggwpac22</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 Целью этой экскурсии изучение не только истории поселка, но и завода, техникума</a:t>
            </a:r>
            <a:r>
              <a:rPr lang="ru-RU" baseline="0" dirty="0"/>
              <a:t> а  так же развитие других предприятий. </a:t>
            </a:r>
            <a:r>
              <a:rPr lang="ru-RU" sz="1200" b="0" i="0" u="none" strike="noStrike" kern="1200" dirty="0">
                <a:solidFill>
                  <a:schemeClr val="tx1"/>
                </a:solidFill>
                <a:effectLst/>
                <a:latin typeface="+mn-lt"/>
                <a:ea typeface="+mn-ea"/>
                <a:cs typeface="+mn-cs"/>
              </a:rPr>
              <a:t>Большое значение для познавательного, социально-личностного и нравственного развития детей дошкольного возраста имеет знакомство с родной страной, родным посёлком, с историей родного края, его достопримечательностями и известными людьми.</a:t>
            </a:r>
            <a:endParaRPr lang="ru-RU" sz="1200" b="0" i="0" kern="1200" dirty="0">
              <a:solidFill>
                <a:schemeClr val="tx1"/>
              </a:solidFill>
              <a:effectLst/>
              <a:latin typeface="+mn-lt"/>
              <a:ea typeface="+mn-ea"/>
              <a:cs typeface="+mn-cs"/>
            </a:endParaRPr>
          </a:p>
          <a:p>
            <a:r>
              <a:rPr lang="ru-RU" dirty="0"/>
              <a:t/>
            </a:r>
            <a:br>
              <a:rPr lang="ru-RU" dirty="0"/>
            </a:b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результативности данного направления по патриотическому воспитанию разработана анкета </a:t>
            </a:r>
          </a:p>
        </p:txBody>
      </p:sp>
      <p:sp>
        <p:nvSpPr>
          <p:cNvPr id="4" name="Номер слайда 3"/>
          <p:cNvSpPr>
            <a:spLocks noGrp="1"/>
          </p:cNvSpPr>
          <p:nvPr>
            <p:ph type="sldNum" sz="quarter" idx="5"/>
          </p:nvPr>
        </p:nvSpPr>
        <p:spPr/>
        <p:txBody>
          <a:bodyPr/>
          <a:lstStyle/>
          <a:p>
            <a:fld id="{838A7AE0-E0DD-430F-A252-6F6CBF954F15}" type="slidenum">
              <a:rPr lang="ru-RU" smtClean="0"/>
              <a:pPr/>
              <a:t>37</a:t>
            </a:fld>
            <a:endParaRPr lang="ru-RU"/>
          </a:p>
        </p:txBody>
      </p:sp>
    </p:spTree>
    <p:extLst>
      <p:ext uri="{BB962C8B-B14F-4D97-AF65-F5344CB8AC3E}">
        <p14:creationId xmlns:p14="http://schemas.microsoft.com/office/powerpoint/2010/main" val="1879486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a:latin typeface="Times New Roman" pitchFamily="18" charset="0"/>
                <a:cs typeface="Times New Roman" pitchFamily="18" charset="0"/>
              </a:rPr>
              <a:t> </a:t>
            </a:r>
            <a:r>
              <a:rPr lang="ru-RU" sz="1200" kern="1200" dirty="0">
                <a:solidFill>
                  <a:schemeClr val="tx1"/>
                </a:solidFill>
                <a:latin typeface="Times New Roman" pitchFamily="18" charset="0"/>
                <a:ea typeface="+mn-ea"/>
                <a:cs typeface="Times New Roman" pitchFamily="18" charset="0"/>
              </a:rPr>
              <a:t>В целом  по результатам анализа анкет можно сделать следующие выводы:</a:t>
            </a:r>
          </a:p>
          <a:p>
            <a:r>
              <a:rPr lang="ru-RU" sz="1200" kern="1200" dirty="0">
                <a:solidFill>
                  <a:schemeClr val="tx1"/>
                </a:solidFill>
                <a:latin typeface="Times New Roman" pitchFamily="18" charset="0"/>
                <a:ea typeface="+mn-ea"/>
                <a:cs typeface="Times New Roman" pitchFamily="18" charset="0"/>
              </a:rPr>
              <a:t>Нравственно-патриотическое воспитание актуально во все времена, поэтому следует продолжать работу в этом направлении, используя разнообразные формы работы с родителями по данному вопросу. </a:t>
            </a:r>
            <a:r>
              <a:rPr lang="ru-RU" sz="1200" kern="1200" baseline="0" dirty="0">
                <a:solidFill>
                  <a:schemeClr val="tx1"/>
                </a:solidFill>
                <a:latin typeface="Times New Roman" pitchFamily="18" charset="0"/>
                <a:ea typeface="+mn-ea"/>
                <a:cs typeface="Times New Roman" pitchFamily="18" charset="0"/>
              </a:rPr>
              <a:t> Вопросы «</a:t>
            </a:r>
            <a:r>
              <a:rPr lang="ru-RU" sz="1200" kern="1200" dirty="0">
                <a:solidFill>
                  <a:schemeClr val="tx1"/>
                </a:solidFill>
                <a:latin typeface="+mn-lt"/>
                <a:ea typeface="+mn-ea"/>
                <a:cs typeface="+mn-cs"/>
              </a:rPr>
              <a:t>Считаете ли вы важным воспитание у детей дошкольного возраста нравственно- патриотических чувств?» ,</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Возможно ли патриотическое воспитание в детском саду?» ,было получено 100%  это </a:t>
            </a:r>
            <a:r>
              <a:rPr lang="ru-RU" sz="1200" kern="1200" dirty="0" err="1">
                <a:solidFill>
                  <a:schemeClr val="tx1"/>
                </a:solidFill>
                <a:latin typeface="+mn-lt"/>
                <a:ea typeface="+mn-ea"/>
                <a:cs typeface="+mn-cs"/>
              </a:rPr>
              <a:t>говарит</a:t>
            </a:r>
            <a:r>
              <a:rPr lang="ru-RU" sz="1200" kern="1200" dirty="0">
                <a:solidFill>
                  <a:schemeClr val="tx1"/>
                </a:solidFill>
                <a:latin typeface="+mn-lt"/>
                <a:ea typeface="+mn-ea"/>
                <a:cs typeface="+mn-cs"/>
              </a:rPr>
              <a:t> о том что родители заинтересованы в воспитании  патриотических</a:t>
            </a:r>
            <a:r>
              <a:rPr lang="ru-RU" sz="1200" kern="1200" baseline="0" dirty="0">
                <a:solidFill>
                  <a:schemeClr val="tx1"/>
                </a:solidFill>
                <a:latin typeface="+mn-lt"/>
                <a:ea typeface="+mn-ea"/>
                <a:cs typeface="+mn-cs"/>
              </a:rPr>
              <a:t> качеств у детей и они в этом </a:t>
            </a:r>
            <a:r>
              <a:rPr lang="ru-RU" sz="1200" kern="1200" baseline="0" dirty="0" err="1">
                <a:solidFill>
                  <a:schemeClr val="tx1"/>
                </a:solidFill>
                <a:latin typeface="+mn-lt"/>
                <a:ea typeface="+mn-ea"/>
                <a:cs typeface="+mn-cs"/>
              </a:rPr>
              <a:t>заинтересованны</a:t>
            </a:r>
            <a:r>
              <a:rPr lang="ru-RU" sz="120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Участие </a:t>
            </a:r>
            <a:r>
              <a:rPr lang="ru-RU" sz="1200" b="1" i="0" kern="1200" dirty="0">
                <a:solidFill>
                  <a:schemeClr val="tx1"/>
                </a:solidFill>
                <a:latin typeface="+mn-lt"/>
                <a:ea typeface="+mn-ea"/>
                <a:cs typeface="+mn-cs"/>
              </a:rPr>
              <a:t>детей</a:t>
            </a:r>
            <a:r>
              <a:rPr lang="ru-RU" sz="1200" b="0" i="0" kern="1200" dirty="0">
                <a:solidFill>
                  <a:schemeClr val="tx1"/>
                </a:solidFill>
                <a:latin typeface="+mn-lt"/>
                <a:ea typeface="+mn-ea"/>
                <a:cs typeface="+mn-cs"/>
              </a:rPr>
              <a:t> и родителей в проекте позволило сплотить родителей и </a:t>
            </a:r>
            <a:r>
              <a:rPr lang="ru-RU" sz="1200" b="1" i="0" kern="1200" dirty="0">
                <a:solidFill>
                  <a:schemeClr val="tx1"/>
                </a:solidFill>
                <a:latin typeface="+mn-lt"/>
                <a:ea typeface="+mn-ea"/>
                <a:cs typeface="+mn-cs"/>
              </a:rPr>
              <a:t>детей</a:t>
            </a:r>
            <a:r>
              <a:rPr lang="ru-RU" sz="1200" b="0" i="0" kern="1200" dirty="0">
                <a:solidFill>
                  <a:schemeClr val="tx1"/>
                </a:solidFill>
                <a:latin typeface="+mn-lt"/>
                <a:ea typeface="+mn-ea"/>
                <a:cs typeface="+mn-cs"/>
              </a:rPr>
              <a:t>, родителей и </a:t>
            </a:r>
            <a:r>
              <a:rPr lang="ru-RU" sz="1200" b="1" i="0" kern="1200" dirty="0">
                <a:solidFill>
                  <a:schemeClr val="tx1"/>
                </a:solidFill>
                <a:latin typeface="+mn-lt"/>
                <a:ea typeface="+mn-ea"/>
                <a:cs typeface="+mn-cs"/>
              </a:rPr>
              <a:t>педагогов</a:t>
            </a:r>
            <a:r>
              <a:rPr lang="ru-RU" sz="1200" b="0" i="0" kern="1200" dirty="0">
                <a:solidFill>
                  <a:schemeClr val="tx1"/>
                </a:solidFill>
                <a:latin typeface="+mn-lt"/>
                <a:ea typeface="+mn-ea"/>
                <a:cs typeface="+mn-cs"/>
              </a:rPr>
              <a:t> в вопросах нравственно – </a:t>
            </a:r>
            <a:r>
              <a:rPr lang="ru-RU" sz="1200" b="1" i="0" kern="1200" dirty="0">
                <a:solidFill>
                  <a:schemeClr val="tx1"/>
                </a:solidFill>
                <a:latin typeface="+mn-lt"/>
                <a:ea typeface="+mn-ea"/>
                <a:cs typeface="+mn-cs"/>
              </a:rPr>
              <a:t>патриотического воспитания</a:t>
            </a:r>
            <a:r>
              <a:rPr lang="ru-RU" sz="1200" b="0" i="0" kern="1200" dirty="0">
                <a:solidFill>
                  <a:schemeClr val="tx1"/>
                </a:solidFill>
                <a:latin typeface="+mn-lt"/>
                <a:ea typeface="+mn-ea"/>
                <a:cs typeface="+mn-cs"/>
              </a:rPr>
              <a:t>.</a:t>
            </a:r>
          </a:p>
          <a:p>
            <a:r>
              <a:rPr lang="ru-RU" sz="1200" b="0" i="0" kern="1200" dirty="0">
                <a:solidFill>
                  <a:schemeClr val="tx1"/>
                </a:solidFill>
                <a:latin typeface="+mn-lt"/>
                <a:ea typeface="+mn-ea"/>
                <a:cs typeface="+mn-cs"/>
              </a:rPr>
              <a:t>Проведённая </a:t>
            </a:r>
            <a:r>
              <a:rPr lang="ru-RU" sz="1200" b="1" i="0" kern="1200" dirty="0">
                <a:solidFill>
                  <a:schemeClr val="tx1"/>
                </a:solidFill>
                <a:latin typeface="+mn-lt"/>
                <a:ea typeface="+mn-ea"/>
                <a:cs typeface="+mn-cs"/>
              </a:rPr>
              <a:t>работа</a:t>
            </a:r>
            <a:r>
              <a:rPr lang="ru-RU" sz="1200" b="0" i="0" kern="1200" dirty="0">
                <a:solidFill>
                  <a:schemeClr val="tx1"/>
                </a:solidFill>
                <a:latin typeface="+mn-lt"/>
                <a:ea typeface="+mn-ea"/>
                <a:cs typeface="+mn-cs"/>
              </a:rPr>
              <a:t> была последовательной и позволила добиться хороших результатов. Результат </a:t>
            </a:r>
            <a:r>
              <a:rPr lang="ru-RU" sz="1200" b="1" i="0" kern="1200" dirty="0">
                <a:solidFill>
                  <a:schemeClr val="tx1"/>
                </a:solidFill>
                <a:latin typeface="+mn-lt"/>
                <a:ea typeface="+mn-ea"/>
                <a:cs typeface="+mn-cs"/>
              </a:rPr>
              <a:t>работы</a:t>
            </a:r>
            <a:r>
              <a:rPr lang="ru-RU" sz="1200" b="0" i="0" kern="1200" dirty="0">
                <a:solidFill>
                  <a:schemeClr val="tx1"/>
                </a:solidFill>
                <a:latin typeface="+mn-lt"/>
                <a:ea typeface="+mn-ea"/>
                <a:cs typeface="+mn-cs"/>
              </a:rPr>
              <a:t> позволяет сделать вывод, что использование </a:t>
            </a:r>
            <a:r>
              <a:rPr lang="ru-RU" sz="1200" b="1" i="0" kern="1200" dirty="0">
                <a:solidFill>
                  <a:schemeClr val="tx1"/>
                </a:solidFill>
                <a:latin typeface="+mn-lt"/>
                <a:ea typeface="+mn-ea"/>
                <a:cs typeface="+mn-cs"/>
              </a:rPr>
              <a:t>проектного метода </a:t>
            </a:r>
            <a:r>
              <a:rPr lang="ru-RU" sz="1200" b="0" i="0" kern="1200" dirty="0">
                <a:solidFill>
                  <a:schemeClr val="tx1"/>
                </a:solidFill>
                <a:latin typeface="+mn-lt"/>
                <a:ea typeface="+mn-ea"/>
                <a:cs typeface="+mn-cs"/>
              </a:rPr>
              <a:t>в целях формирования </a:t>
            </a:r>
            <a:r>
              <a:rPr lang="ru-RU" sz="1200" b="1" i="0" kern="1200" dirty="0">
                <a:solidFill>
                  <a:schemeClr val="tx1"/>
                </a:solidFill>
                <a:latin typeface="+mn-lt"/>
                <a:ea typeface="+mn-ea"/>
                <a:cs typeface="+mn-cs"/>
              </a:rPr>
              <a:t>нравственно-патриотических</a:t>
            </a:r>
            <a:r>
              <a:rPr lang="ru-RU" sz="1200" b="0" i="0" kern="1200" dirty="0">
                <a:solidFill>
                  <a:schemeClr val="tx1"/>
                </a:solidFill>
                <a:latin typeface="+mn-lt"/>
                <a:ea typeface="+mn-ea"/>
                <a:cs typeface="+mn-cs"/>
              </a:rPr>
              <a:t> чувств у старших дошкольников является весьма действенным и эффективным.</a:t>
            </a:r>
          </a:p>
          <a:p>
            <a:endParaRPr lang="ru-RU" sz="12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838A7AE0-E0DD-430F-A252-6F6CBF954F15}" type="slidenum">
              <a:rPr lang="ru-RU" smtClean="0"/>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latin typeface="+mn-lt"/>
                <a:ea typeface="+mn-ea"/>
                <a:cs typeface="+mn-cs"/>
              </a:rPr>
              <a:t> Мониторинг показывает, что в результате  проводимой работы по нравственно-патриотическому воспитанию прослеживается положительная динамика: уровень знаний  детей увеличился от низкого (35%) к среднему</a:t>
            </a:r>
            <a:r>
              <a:rPr lang="ru-RU" sz="1200" b="0" i="0" kern="1200" baseline="0" dirty="0">
                <a:solidFill>
                  <a:schemeClr val="tx1"/>
                </a:solidFill>
                <a:latin typeface="+mn-lt"/>
                <a:ea typeface="+mn-ea"/>
                <a:cs typeface="+mn-cs"/>
              </a:rPr>
              <a:t> </a:t>
            </a:r>
            <a:r>
              <a:rPr lang="ru-RU" sz="1200" b="0" i="0" kern="1200" dirty="0">
                <a:solidFill>
                  <a:schemeClr val="tx1"/>
                </a:solidFill>
                <a:latin typeface="+mn-lt"/>
                <a:ea typeface="+mn-ea"/>
                <a:cs typeface="+mn-cs"/>
              </a:rPr>
              <a:t> (65%).  </a:t>
            </a:r>
            <a:r>
              <a:rPr lang="ru-RU" sz="1200" b="0" i="0" u="none" strike="noStrike" kern="1200" dirty="0">
                <a:solidFill>
                  <a:schemeClr val="tx1"/>
                </a:solidFill>
                <a:latin typeface="+mn-lt"/>
                <a:ea typeface="+mn-ea"/>
                <a:cs typeface="+mn-cs"/>
              </a:rPr>
              <a:t>Дети старшего дошкольного возраста знают адрес своего проживания, сотрудников детского дома, называют страну, столицу нашей Родины, символику, президента, планету, жителями которой они являются,  могут дать ответы на вопросы о богатстве и достопримечательностях  нашего края, поселка, о жизни и быте русского народа.</a:t>
            </a:r>
            <a:endParaRPr lang="ru-RU" sz="1200" b="0" i="0" kern="1200" dirty="0">
              <a:solidFill>
                <a:schemeClr val="tx1"/>
              </a:solidFill>
              <a:latin typeface="+mn-lt"/>
              <a:ea typeface="+mn-ea"/>
              <a:cs typeface="+mn-cs"/>
            </a:endParaRPr>
          </a:p>
          <a:p>
            <a:r>
              <a:rPr lang="ru-RU" sz="1200" b="0" i="0" u="none" strike="noStrike" kern="1200" dirty="0">
                <a:solidFill>
                  <a:schemeClr val="tx1"/>
                </a:solidFill>
                <a:latin typeface="+mn-lt"/>
                <a:ea typeface="+mn-ea"/>
                <a:cs typeface="+mn-cs"/>
              </a:rPr>
              <a:t>  Использование метода проекта в дошкольном образовании как одного из методов интегрированного обучения дошкольников помогает повысить самостоятельную активность детей, развить творческое мышление, умение детей самостоятельно, разными способами находить информацию об интересующем предмете или явлении и использовать эти знания для создания новых объектов действительности.</a:t>
            </a:r>
            <a:endParaRPr lang="ru-RU" sz="1200" b="0" i="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39</a:t>
            </a:fld>
            <a:endParaRPr lang="ru-RU"/>
          </a:p>
        </p:txBody>
      </p:sp>
    </p:spTree>
    <p:extLst>
      <p:ext uri="{BB962C8B-B14F-4D97-AF65-F5344CB8AC3E}">
        <p14:creationId xmlns:p14="http://schemas.microsoft.com/office/powerpoint/2010/main" val="42184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38A7AE0-E0DD-430F-A252-6F6CBF954F15}" type="slidenum">
              <a:rPr lang="ru-RU" smtClean="0"/>
              <a:pPr/>
              <a:t>4</a:t>
            </a:fld>
            <a:endParaRPr lang="ru-RU"/>
          </a:p>
        </p:txBody>
      </p:sp>
    </p:spTree>
    <p:extLst>
      <p:ext uri="{BB962C8B-B14F-4D97-AF65-F5344CB8AC3E}">
        <p14:creationId xmlns:p14="http://schemas.microsoft.com/office/powerpoint/2010/main" val="207336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5</a:t>
            </a:fld>
            <a:endParaRPr lang="ru-RU"/>
          </a:p>
        </p:txBody>
      </p:sp>
    </p:spTree>
    <p:extLst>
      <p:ext uri="{BB962C8B-B14F-4D97-AF65-F5344CB8AC3E}">
        <p14:creationId xmlns:p14="http://schemas.microsoft.com/office/powerpoint/2010/main" val="294437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Здесь в виде схемы  обозначены основные формы</a:t>
            </a:r>
            <a:r>
              <a:rPr lang="ru-RU" baseline="0" dirty="0"/>
              <a:t> </a:t>
            </a:r>
            <a:r>
              <a:rPr lang="ru-RU" dirty="0"/>
              <a:t>работы с детьми такие как </a:t>
            </a:r>
          </a:p>
        </p:txBody>
      </p:sp>
      <p:sp>
        <p:nvSpPr>
          <p:cNvPr id="4" name="Номер слайда 3"/>
          <p:cNvSpPr>
            <a:spLocks noGrp="1"/>
          </p:cNvSpPr>
          <p:nvPr>
            <p:ph type="sldNum" sz="quarter" idx="10"/>
          </p:nvPr>
        </p:nvSpPr>
        <p:spPr/>
        <p:txBody>
          <a:bodyPr/>
          <a:lstStyle/>
          <a:p>
            <a:fld id="{838A7AE0-E0DD-430F-A252-6F6CBF954F15}" type="slidenum">
              <a:rPr lang="ru-RU" smtClean="0"/>
              <a:pPr/>
              <a:t>6</a:t>
            </a:fld>
            <a:endParaRPr lang="ru-RU"/>
          </a:p>
        </p:txBody>
      </p:sp>
    </p:spTree>
    <p:extLst>
      <p:ext uri="{BB962C8B-B14F-4D97-AF65-F5344CB8AC3E}">
        <p14:creationId xmlns:p14="http://schemas.microsoft.com/office/powerpoint/2010/main" val="303861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Так же была </a:t>
            </a:r>
            <a:r>
              <a:rPr lang="ru-RU" baseline="0" dirty="0"/>
              <a:t> </a:t>
            </a:r>
            <a:r>
              <a:rPr lang="ru-RU" baseline="0" dirty="0" err="1"/>
              <a:t>проведина</a:t>
            </a:r>
            <a:r>
              <a:rPr lang="ru-RU" baseline="0" dirty="0"/>
              <a:t> работа с родителями по  патриотическому воспитанию </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7</a:t>
            </a:fld>
            <a:endParaRPr lang="ru-RU"/>
          </a:p>
        </p:txBody>
      </p:sp>
    </p:spTree>
    <p:extLst>
      <p:ext uri="{BB962C8B-B14F-4D97-AF65-F5344CB8AC3E}">
        <p14:creationId xmlns:p14="http://schemas.microsoft.com/office/powerpoint/2010/main" val="3038613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 на этом слайде  выделены  основные </a:t>
            </a:r>
            <a:r>
              <a:rPr lang="ru-RU" dirty="0" smtClean="0"/>
              <a:t>направления</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838A7AE0-E0DD-430F-A252-6F6CBF954F15}"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a:t>На мероприятие по блокадному Ленинграду пригласили </a:t>
            </a:r>
            <a:r>
              <a:rPr lang="ru-RU" b="0" dirty="0" err="1" smtClean="0"/>
              <a:t>ветерана,труженика</a:t>
            </a:r>
            <a:r>
              <a:rPr lang="ru-RU" b="0" dirty="0" smtClean="0"/>
              <a:t> </a:t>
            </a:r>
            <a:r>
              <a:rPr lang="ru-RU" b="0" dirty="0"/>
              <a:t>тыла  Владимира</a:t>
            </a:r>
            <a:r>
              <a:rPr lang="ru-RU" b="0" baseline="0" dirty="0"/>
              <a:t> Иосифовича он  </a:t>
            </a:r>
            <a:r>
              <a:rPr lang="ru-RU" b="0" dirty="0"/>
              <a:t> рассказал детям о его  жизни в годы </a:t>
            </a:r>
            <a:r>
              <a:rPr lang="ru-RU" b="0" dirty="0" err="1"/>
              <a:t>вов</a:t>
            </a:r>
            <a:r>
              <a:rPr lang="ru-RU" b="0" dirty="0"/>
              <a:t> </a:t>
            </a:r>
            <a:r>
              <a:rPr lang="ru-RU" b="0" baseline="0" dirty="0"/>
              <a:t> как он на заводе изготавливал снаряды для кораблей. Сколько выдавали хлеба и как трудно было жить в таких условиях что люди болели цингой от недостатка витаминов. Очень хотелась сделать для ветерана что  на память от нашей группы и Арина с мамой  сделали открытку. Ребятам очень понравилась наше мероприятие посвященное блокадному Ленинграду. </a:t>
            </a:r>
            <a:r>
              <a:rPr lang="ru-RU" b="0" baseline="0" dirty="0" smtClean="0"/>
              <a:t> Мы с детьми посмотрели презентацию «Жизнь в Блокадном Ленинграде», там рассказывалось о жизни людей и записки маленькой Тани. По реакции детей было видно как они переживали за девочку которая осталась одна, как она на протяжении 3лет теряла своих близких. Встреча с </a:t>
            </a:r>
            <a:r>
              <a:rPr lang="ru-RU" b="0" baseline="0" dirty="0" err="1" smtClean="0"/>
              <a:t>ветираном</a:t>
            </a:r>
            <a:r>
              <a:rPr lang="ru-RU" b="0" baseline="0" dirty="0" smtClean="0"/>
              <a:t> понравилась не только детям но и взрослым.</a:t>
            </a:r>
            <a:endParaRPr lang="ru-RU" b="0" dirty="0"/>
          </a:p>
        </p:txBody>
      </p:sp>
      <p:sp>
        <p:nvSpPr>
          <p:cNvPr id="4" name="Номер слайда 3"/>
          <p:cNvSpPr>
            <a:spLocks noGrp="1"/>
          </p:cNvSpPr>
          <p:nvPr>
            <p:ph type="sldNum" sz="quarter" idx="5"/>
          </p:nvPr>
        </p:nvSpPr>
        <p:spPr/>
        <p:txBody>
          <a:bodyPr/>
          <a:lstStyle/>
          <a:p>
            <a:fld id="{838A7AE0-E0DD-430F-A252-6F6CBF954F15}" type="slidenum">
              <a:rPr lang="ru-RU" smtClean="0"/>
              <a:pPr/>
              <a:t>9</a:t>
            </a:fld>
            <a:endParaRPr lang="ru-RU"/>
          </a:p>
        </p:txBody>
      </p:sp>
    </p:spTree>
    <p:extLst>
      <p:ext uri="{BB962C8B-B14F-4D97-AF65-F5344CB8AC3E}">
        <p14:creationId xmlns:p14="http://schemas.microsoft.com/office/powerpoint/2010/main" val="19298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10.05.2023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jpe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1.jpeg"/><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5.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1.jpeg"/><Relationship Id="rId9"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1.jpeg"/><Relationship Id="rId9"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1.jpeg"/><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0"/>
            <a:ext cx="9144000" cy="6880860"/>
          </a:xfrm>
          <a:prstGeom prst="rect">
            <a:avLst/>
          </a:prstGeom>
          <a:noFill/>
        </p:spPr>
      </p:pic>
      <p:sp>
        <p:nvSpPr>
          <p:cNvPr id="5" name="Прямоугольник 4"/>
          <p:cNvSpPr/>
          <p:nvPr/>
        </p:nvSpPr>
        <p:spPr>
          <a:xfrm>
            <a:off x="1763688" y="1353681"/>
            <a:ext cx="5864696" cy="2246769"/>
          </a:xfrm>
          <a:prstGeom prst="rect">
            <a:avLst/>
          </a:prstGeom>
        </p:spPr>
        <p:txBody>
          <a:bodyPr wrap="square">
            <a:spAutoFit/>
          </a:bodyPr>
          <a:lstStyle/>
          <a:p>
            <a:pPr algn="ctr"/>
            <a:r>
              <a:rPr lang="ru-RU" sz="3500" b="1" dirty="0" smtClean="0">
                <a:cs typeface="Arial" pitchFamily="34" charset="0"/>
              </a:rPr>
              <a:t>Патриотическое воспитание и гражданское становление дошкольников в ДОУ</a:t>
            </a:r>
            <a:endParaRPr lang="ru-RU" sz="3500" b="1" dirty="0"/>
          </a:p>
        </p:txBody>
      </p:sp>
      <p:sp>
        <p:nvSpPr>
          <p:cNvPr id="6" name="Прямоугольник 5"/>
          <p:cNvSpPr/>
          <p:nvPr/>
        </p:nvSpPr>
        <p:spPr>
          <a:xfrm>
            <a:off x="4499992" y="4813994"/>
            <a:ext cx="4104456" cy="1754326"/>
          </a:xfrm>
          <a:prstGeom prst="rect">
            <a:avLst/>
          </a:prstGeom>
        </p:spPr>
        <p:txBody>
          <a:bodyPr wrap="square">
            <a:spAutoFit/>
          </a:bodyPr>
          <a:lstStyle/>
          <a:p>
            <a:r>
              <a:rPr lang="ru-RU" i="1" dirty="0">
                <a:latin typeface="Times New Roman" pitchFamily="18" charset="0"/>
                <a:cs typeface="Times New Roman" pitchFamily="18" charset="0"/>
              </a:rPr>
              <a:t>Из опыта работы воспитателя </a:t>
            </a:r>
            <a:r>
              <a:rPr lang="ru-RU" i="1" dirty="0" smtClean="0">
                <a:latin typeface="Times New Roman" pitchFamily="18" charset="0"/>
                <a:cs typeface="Times New Roman" pitchFamily="18" charset="0"/>
              </a:rPr>
              <a:t>МДОУ </a:t>
            </a:r>
            <a:r>
              <a:rPr lang="ru-RU" i="1" dirty="0">
                <a:latin typeface="Times New Roman" pitchFamily="18" charset="0"/>
                <a:cs typeface="Times New Roman" pitchFamily="18" charset="0"/>
              </a:rPr>
              <a:t>д/с №5  </a:t>
            </a:r>
            <a:r>
              <a:rPr lang="ru-RU" i="1" dirty="0" smtClean="0">
                <a:latin typeface="Times New Roman" pitchFamily="18" charset="0"/>
                <a:cs typeface="Times New Roman" pitchFamily="18" charset="0"/>
              </a:rPr>
              <a:t>Антоновой Татьяны Александровны</a:t>
            </a:r>
            <a:endParaRPr lang="ru-RU" i="1" dirty="0">
              <a:latin typeface="Times New Roman" pitchFamily="18" charset="0"/>
              <a:cs typeface="Times New Roman" pitchFamily="18" charset="0"/>
            </a:endParaRPr>
          </a:p>
          <a:p>
            <a:endParaRPr lang="ru-RU" i="1" dirty="0">
              <a:latin typeface="Times New Roman" pitchFamily="18" charset="0"/>
              <a:cs typeface="Times New Roman" pitchFamily="18" charset="0"/>
            </a:endParaRPr>
          </a:p>
          <a:p>
            <a:endParaRPr lang="ru-RU" i="1" dirty="0">
              <a:latin typeface="Times New Roman" pitchFamily="18" charset="0"/>
              <a:cs typeface="Times New Roman" pitchFamily="18" charset="0"/>
            </a:endParaRPr>
          </a:p>
          <a:p>
            <a:r>
              <a:rPr lang="ru-RU" i="1" dirty="0" smtClean="0">
                <a:latin typeface="Times New Roman" pitchFamily="18" charset="0"/>
                <a:cs typeface="Times New Roman" pitchFamily="18" charset="0"/>
              </a:rPr>
              <a:t>2023 г.</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20127_103303.jpg"/>
          <p:cNvPicPr>
            <a:picLocks noGrp="1" noChangeAspect="1"/>
          </p:cNvPicPr>
          <p:nvPr>
            <p:ph idx="1"/>
          </p:nvPr>
        </p:nvPicPr>
        <p:blipFill>
          <a:blip r:embed="rId3" cstate="print"/>
          <a:stretch>
            <a:fillRect/>
          </a:stretch>
        </p:blipFill>
        <p:spPr>
          <a:xfrm>
            <a:off x="5466652" y="948442"/>
            <a:ext cx="2959212" cy="2219409"/>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23764" y="-22860"/>
            <a:ext cx="9144000" cy="6880860"/>
          </a:xfrm>
          <a:prstGeom prst="rect">
            <a:avLst/>
          </a:prstGeom>
          <a:noFill/>
        </p:spPr>
      </p:pic>
      <p:pic>
        <p:nvPicPr>
          <p:cNvPr id="7" name="Рисунок 6" descr="IMG_20220127_103528.jpg"/>
          <p:cNvPicPr>
            <a:picLocks noChangeAspect="1"/>
          </p:cNvPicPr>
          <p:nvPr/>
        </p:nvPicPr>
        <p:blipFill>
          <a:blip r:embed="rId5" cstate="print"/>
          <a:srcRect l="14044" t="11235" b="6377"/>
          <a:stretch>
            <a:fillRect/>
          </a:stretch>
        </p:blipFill>
        <p:spPr>
          <a:xfrm>
            <a:off x="722058" y="4185698"/>
            <a:ext cx="3341269" cy="2397664"/>
          </a:xfrm>
          <a:prstGeom prst="rect">
            <a:avLst/>
          </a:prstGeom>
        </p:spPr>
      </p:pic>
      <p:pic>
        <p:nvPicPr>
          <p:cNvPr id="8" name="Рисунок 7" descr="IMG_20220127_103205.jpg"/>
          <p:cNvPicPr>
            <a:picLocks noChangeAspect="1"/>
          </p:cNvPicPr>
          <p:nvPr/>
        </p:nvPicPr>
        <p:blipFill>
          <a:blip r:embed="rId6" cstate="print"/>
          <a:stretch>
            <a:fillRect/>
          </a:stretch>
        </p:blipFill>
        <p:spPr>
          <a:xfrm>
            <a:off x="780778" y="1584668"/>
            <a:ext cx="3341269" cy="2505952"/>
          </a:xfrm>
          <a:prstGeom prst="rect">
            <a:avLst/>
          </a:prstGeom>
        </p:spPr>
      </p:pic>
      <p:pic>
        <p:nvPicPr>
          <p:cNvPr id="14" name="Рисунок 13" descr="IMG_20220127_103157.jpg"/>
          <p:cNvPicPr>
            <a:picLocks noChangeAspect="1"/>
          </p:cNvPicPr>
          <p:nvPr/>
        </p:nvPicPr>
        <p:blipFill>
          <a:blip r:embed="rId7" cstate="print"/>
          <a:stretch>
            <a:fillRect/>
          </a:stretch>
        </p:blipFill>
        <p:spPr>
          <a:xfrm>
            <a:off x="4548236" y="4090620"/>
            <a:ext cx="3341023" cy="2505767"/>
          </a:xfrm>
          <a:prstGeom prst="rect">
            <a:avLst/>
          </a:prstGeom>
        </p:spPr>
      </p:pic>
      <p:sp>
        <p:nvSpPr>
          <p:cNvPr id="10" name="TextBox 9"/>
          <p:cNvSpPr txBox="1"/>
          <p:nvPr/>
        </p:nvSpPr>
        <p:spPr>
          <a:xfrm>
            <a:off x="395536" y="476672"/>
            <a:ext cx="8229599" cy="1107996"/>
          </a:xfrm>
          <a:prstGeom prst="rect">
            <a:avLst/>
          </a:prstGeom>
          <a:noFill/>
        </p:spPr>
        <p:txBody>
          <a:bodyPr wrap="square" rtlCol="0">
            <a:spAutoFit/>
          </a:bodyPr>
          <a:lstStyle/>
          <a:p>
            <a:r>
              <a:rPr lang="ru-RU" dirty="0"/>
              <a:t> </a:t>
            </a:r>
            <a:r>
              <a:rPr lang="ru-RU" b="1" i="1" dirty="0">
                <a:latin typeface="Times New Roman" pitchFamily="18" charset="0"/>
                <a:cs typeface="Times New Roman" pitchFamily="18" charset="0"/>
              </a:rPr>
              <a:t>Экскурсия в музей «Боевой Славы» МБОУ «СОШ № 28»</a:t>
            </a:r>
            <a:r>
              <a:rPr lang="ru-RU" sz="1600" i="1" dirty="0">
                <a:latin typeface="Times New Roman" pitchFamily="18" charset="0"/>
                <a:cs typeface="Times New Roman" pitchFamily="18" charset="0"/>
              </a:rPr>
              <a:t> </a:t>
            </a:r>
          </a:p>
          <a:p>
            <a:r>
              <a:rPr lang="ru-RU" sz="1600" b="1" i="1" dirty="0">
                <a:latin typeface="Times New Roman" pitchFamily="18" charset="0"/>
                <a:cs typeface="Times New Roman" pitchFamily="18" charset="0"/>
              </a:rPr>
              <a:t>Цель: </a:t>
            </a:r>
            <a:r>
              <a:rPr lang="ru-RU" sz="1600" i="1" dirty="0">
                <a:latin typeface="Times New Roman" pitchFamily="18" charset="0"/>
                <a:cs typeface="Times New Roman" pitchFamily="18" charset="0"/>
              </a:rPr>
              <a:t>Формирование духовности, нравственно-патриотических чувств у детей старшего </a:t>
            </a:r>
            <a:r>
              <a:rPr lang="ru-RU" sz="1600" b="1" i="1" dirty="0">
                <a:latin typeface="Times New Roman" pitchFamily="18" charset="0"/>
                <a:cs typeface="Times New Roman" pitchFamily="18" charset="0"/>
              </a:rPr>
              <a:t>дошкольного</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возраста</a:t>
            </a:r>
            <a:r>
              <a:rPr lang="ru-RU" sz="1600" i="1" dirty="0">
                <a:latin typeface="Times New Roman" pitchFamily="18" charset="0"/>
                <a:cs typeface="Times New Roman" pitchFamily="18" charset="0"/>
              </a:rPr>
              <a:t>. Формирование у детей представление о подвиге народа, который встал на защиту своей Родины в годы </a:t>
            </a:r>
            <a:r>
              <a:rPr lang="ru-RU" sz="1600" b="1" i="1" dirty="0">
                <a:latin typeface="Times New Roman" pitchFamily="18" charset="0"/>
                <a:cs typeface="Times New Roman" pitchFamily="18" charset="0"/>
              </a:rPr>
              <a:t>Великой</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Отечественной</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войны</a:t>
            </a:r>
            <a:r>
              <a:rPr lang="ru-RU" sz="1600" i="1" dirty="0">
                <a:latin typeface="Times New Roman" pitchFamily="18" charset="0"/>
                <a:cs typeface="Times New Roman" pitchFamily="18" charset="0"/>
              </a:rPr>
              <a:t>.</a:t>
            </a:r>
          </a:p>
        </p:txBody>
      </p:sp>
      <p:pic>
        <p:nvPicPr>
          <p:cNvPr id="12" name="Рисунок 11" descr="IMG_20220127_100531.jpg"/>
          <p:cNvPicPr>
            <a:picLocks noChangeAspect="1"/>
          </p:cNvPicPr>
          <p:nvPr/>
        </p:nvPicPr>
        <p:blipFill>
          <a:blip r:embed="rId8" cstate="print"/>
          <a:stretch>
            <a:fillRect/>
          </a:stretch>
        </p:blipFill>
        <p:spPr>
          <a:xfrm>
            <a:off x="4548236" y="1534110"/>
            <a:ext cx="3360259" cy="252019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22860"/>
            <a:ext cx="9144000" cy="6880860"/>
          </a:xfrm>
          <a:prstGeom prst="rect">
            <a:avLst/>
          </a:prstGeom>
          <a:noFill/>
        </p:spPr>
      </p:pic>
      <p:pic>
        <p:nvPicPr>
          <p:cNvPr id="6" name="Объект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TextBox 3"/>
          <p:cNvSpPr txBox="1"/>
          <p:nvPr/>
        </p:nvSpPr>
        <p:spPr>
          <a:xfrm>
            <a:off x="611560" y="332656"/>
            <a:ext cx="7992888" cy="615553"/>
          </a:xfrm>
          <a:prstGeom prst="rect">
            <a:avLst/>
          </a:prstGeom>
          <a:noFill/>
        </p:spPr>
        <p:txBody>
          <a:bodyPr wrap="square" rtlCol="0">
            <a:spAutoFit/>
          </a:bodyPr>
          <a:lstStyle/>
          <a:p>
            <a:r>
              <a:rPr lang="ru-RU" dirty="0"/>
              <a:t> </a:t>
            </a:r>
            <a:r>
              <a:rPr lang="ru-RU" sz="1600" b="1" i="1" dirty="0">
                <a:latin typeface="Times New Roman" pitchFamily="18" charset="0"/>
                <a:cs typeface="Times New Roman" pitchFamily="18" charset="0"/>
              </a:rPr>
              <a:t>Праздник посвященный  «9 мая</a:t>
            </a:r>
            <a:r>
              <a:rPr lang="ru-RU" sz="1600" b="1" i="1" dirty="0" smtClean="0">
                <a:latin typeface="Times New Roman" pitchFamily="18" charset="0"/>
                <a:cs typeface="Times New Roman" pitchFamily="18" charset="0"/>
              </a:rPr>
              <a:t>»</a:t>
            </a:r>
          </a:p>
          <a:p>
            <a:r>
              <a:rPr lang="ru-RU" sz="1600" b="1" i="1" dirty="0" smtClean="0">
                <a:latin typeface="Times New Roman" pitchFamily="18" charset="0"/>
                <a:cs typeface="Times New Roman" pitchFamily="18" charset="0"/>
              </a:rPr>
              <a:t>Конкурс: «Хорош в строю-силён в бою»</a:t>
            </a:r>
            <a:endParaRPr lang="ru-RU" sz="16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09_101832.jpg"/>
          <p:cNvPicPr>
            <a:picLocks noGrp="1" noChangeAspect="1"/>
          </p:cNvPicPr>
          <p:nvPr>
            <p:ph idx="1"/>
          </p:nvPr>
        </p:nvPicPr>
        <p:blipFill>
          <a:blip r:embed="rId3" cstate="print"/>
          <a:stretch>
            <a:fillRect/>
          </a:stretch>
        </p:blipFill>
        <p:spPr>
          <a:xfrm>
            <a:off x="1078560" y="2647616"/>
            <a:ext cx="1962890" cy="2617187"/>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sp>
        <p:nvSpPr>
          <p:cNvPr id="10" name="TextBox 9"/>
          <p:cNvSpPr txBox="1"/>
          <p:nvPr/>
        </p:nvSpPr>
        <p:spPr>
          <a:xfrm>
            <a:off x="611560" y="404664"/>
            <a:ext cx="4104456" cy="338554"/>
          </a:xfrm>
          <a:prstGeom prst="rect">
            <a:avLst/>
          </a:prstGeom>
          <a:noFill/>
        </p:spPr>
        <p:txBody>
          <a:bodyPr wrap="square" rtlCol="0">
            <a:spAutoFit/>
          </a:bodyPr>
          <a:lstStyle/>
          <a:p>
            <a:r>
              <a:rPr lang="ru-RU" sz="1600" b="1" i="1" dirty="0">
                <a:latin typeface="Times New Roman" pitchFamily="18" charset="0"/>
                <a:cs typeface="Times New Roman" pitchFamily="18" charset="0"/>
              </a:rPr>
              <a:t>Праздник  «Мы помним- мы гордимся</a:t>
            </a:r>
            <a:r>
              <a:rPr lang="ru-RU" sz="1600" b="1" i="1" dirty="0" smtClean="0">
                <a:latin typeface="Times New Roman" pitchFamily="18" charset="0"/>
                <a:cs typeface="Times New Roman" pitchFamily="18" charset="0"/>
              </a:rPr>
              <a:t>»</a:t>
            </a:r>
            <a:r>
              <a:rPr lang="ru-RU" sz="1600" i="1" dirty="0" smtClean="0">
                <a:latin typeface="Times New Roman" pitchFamily="18" charset="0"/>
                <a:cs typeface="Times New Roman" pitchFamily="18" charset="0"/>
              </a:rPr>
              <a:t>).</a:t>
            </a:r>
            <a:endParaRPr lang="ru-RU" sz="1600" i="1" dirty="0">
              <a:latin typeface="Times New Roman" pitchFamily="18" charset="0"/>
              <a:cs typeface="Times New Roman"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4897" y="3730515"/>
            <a:ext cx="3737934" cy="2803450"/>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91472" y="616267"/>
            <a:ext cx="3379142" cy="2534357"/>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136" y="740754"/>
            <a:ext cx="2463738" cy="328498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14_161432.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13" name="TextBox 12"/>
          <p:cNvSpPr txBox="1"/>
          <p:nvPr/>
        </p:nvSpPr>
        <p:spPr>
          <a:xfrm>
            <a:off x="611560" y="548680"/>
            <a:ext cx="7128793" cy="1323439"/>
          </a:xfrm>
          <a:prstGeom prst="rect">
            <a:avLst/>
          </a:prstGeom>
          <a:noFill/>
        </p:spPr>
        <p:txBody>
          <a:bodyPr wrap="square" rtlCol="0">
            <a:spAutoFit/>
          </a:bodyPr>
          <a:lstStyle/>
          <a:p>
            <a:r>
              <a:rPr lang="ru-RU" sz="1600" i="1" dirty="0"/>
              <a:t>Уголок   Патриотического  воспитания.</a:t>
            </a:r>
          </a:p>
          <a:p>
            <a:r>
              <a:rPr lang="ru-RU" sz="1600" i="1" dirty="0"/>
              <a:t>Рассмотрение  Книги Дети –Герои Великой Отечественной Войны</a:t>
            </a:r>
          </a:p>
          <a:p>
            <a:r>
              <a:rPr lang="ru-RU" sz="1600" b="1" i="1" dirty="0"/>
              <a:t>Цель :  </a:t>
            </a:r>
            <a:r>
              <a:rPr lang="ru-RU" sz="1600" i="1" dirty="0"/>
              <a:t>воспитание гражданско-патриотических чувств;</a:t>
            </a:r>
            <a:br>
              <a:rPr lang="ru-RU" sz="1600" i="1" dirty="0"/>
            </a:br>
            <a:r>
              <a:rPr lang="ru-RU" sz="1600" i="1" dirty="0"/>
              <a:t>- ощущение чувство гордости за подвиг своего народа в Великой Отечественной войне.</a:t>
            </a:r>
          </a:p>
        </p:txBody>
      </p:sp>
      <p:pic>
        <p:nvPicPr>
          <p:cNvPr id="12" name="Рисунок 11" descr="IMG_20220208_153446.jpg"/>
          <p:cNvPicPr>
            <a:picLocks noChangeAspect="1"/>
          </p:cNvPicPr>
          <p:nvPr/>
        </p:nvPicPr>
        <p:blipFill>
          <a:blip r:embed="rId5" cstate="print"/>
          <a:srcRect t="21622" r="676"/>
          <a:stretch>
            <a:fillRect/>
          </a:stretch>
        </p:blipFill>
        <p:spPr>
          <a:xfrm>
            <a:off x="611560" y="1916832"/>
            <a:ext cx="3528392" cy="2088232"/>
          </a:xfrm>
          <a:prstGeom prst="rect">
            <a:avLst/>
          </a:prstGeom>
        </p:spPr>
      </p:pic>
      <p:pic>
        <p:nvPicPr>
          <p:cNvPr id="17" name="Рисунок 16" descr="IMG_20220208_154543.jpg"/>
          <p:cNvPicPr>
            <a:picLocks noChangeAspect="1"/>
          </p:cNvPicPr>
          <p:nvPr/>
        </p:nvPicPr>
        <p:blipFill>
          <a:blip r:embed="rId6" cstate="print"/>
          <a:stretch>
            <a:fillRect/>
          </a:stretch>
        </p:blipFill>
        <p:spPr>
          <a:xfrm>
            <a:off x="7308304" y="692696"/>
            <a:ext cx="1422158" cy="1896210"/>
          </a:xfrm>
          <a:prstGeom prst="rect">
            <a:avLst/>
          </a:prstGeom>
        </p:spPr>
      </p:pic>
      <p:pic>
        <p:nvPicPr>
          <p:cNvPr id="11" name="Рисунок 10" descr="IMG_20210923_154704.jpg"/>
          <p:cNvPicPr>
            <a:picLocks noChangeAspect="1"/>
          </p:cNvPicPr>
          <p:nvPr/>
        </p:nvPicPr>
        <p:blipFill>
          <a:blip r:embed="rId7" cstate="print"/>
          <a:srcRect t="32779" b="5945"/>
          <a:stretch>
            <a:fillRect/>
          </a:stretch>
        </p:blipFill>
        <p:spPr>
          <a:xfrm>
            <a:off x="611560" y="4149080"/>
            <a:ext cx="3528392" cy="2353261"/>
          </a:xfrm>
          <a:prstGeom prst="rect">
            <a:avLst/>
          </a:prstGeom>
        </p:spPr>
      </p:pic>
      <p:pic>
        <p:nvPicPr>
          <p:cNvPr id="10" name="Рисунок 9" descr="IMG_20220311_101525.jpg"/>
          <p:cNvPicPr>
            <a:picLocks noChangeAspect="1"/>
          </p:cNvPicPr>
          <p:nvPr/>
        </p:nvPicPr>
        <p:blipFill>
          <a:blip r:embed="rId8" cstate="print"/>
          <a:srcRect l="5113" t="4851" r="1963"/>
          <a:stretch>
            <a:fillRect/>
          </a:stretch>
        </p:blipFill>
        <p:spPr>
          <a:xfrm>
            <a:off x="4427984" y="2852936"/>
            <a:ext cx="4232892" cy="325070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419_091102 (1).jpg"/>
          <p:cNvPicPr>
            <a:picLocks noGrp="1" noChangeAspect="1"/>
          </p:cNvPicPr>
          <p:nvPr>
            <p:ph idx="1"/>
          </p:nvPr>
        </p:nvPicPr>
        <p:blipFill>
          <a:blip r:embed="rId3" cstate="print"/>
          <a:stretch>
            <a:fillRect/>
          </a:stretch>
        </p:blipFill>
        <p:spPr>
          <a:xfrm>
            <a:off x="146032" y="359486"/>
            <a:ext cx="1806848" cy="2409131"/>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10" name="TextBox 9"/>
          <p:cNvSpPr txBox="1"/>
          <p:nvPr/>
        </p:nvSpPr>
        <p:spPr>
          <a:xfrm>
            <a:off x="251520" y="588761"/>
            <a:ext cx="7344816" cy="1077218"/>
          </a:xfrm>
          <a:prstGeom prst="rect">
            <a:avLst/>
          </a:prstGeom>
          <a:noFill/>
        </p:spPr>
        <p:txBody>
          <a:bodyPr wrap="square" rtlCol="0">
            <a:spAutoFit/>
          </a:bodyPr>
          <a:lstStyle/>
          <a:p>
            <a:r>
              <a:rPr lang="ru-RU" sz="1400" i="1" dirty="0"/>
              <a:t>Непосредственная образовательная деятельность</a:t>
            </a:r>
          </a:p>
          <a:p>
            <a:r>
              <a:rPr lang="ru-RU" sz="1400" i="1" dirty="0" smtClean="0"/>
              <a:t>«Военные профессии»</a:t>
            </a:r>
            <a:endParaRPr lang="ru-RU" i="1" dirty="0"/>
          </a:p>
          <a:p>
            <a:endParaRPr lang="ru-RU" dirty="0"/>
          </a:p>
          <a:p>
            <a:endParaRPr lang="ru-RU"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346" y="1392048"/>
            <a:ext cx="4289798" cy="458112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924_093600.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22034" y="0"/>
            <a:ext cx="9144000" cy="6880860"/>
          </a:xfrm>
          <a:prstGeom prst="rect">
            <a:avLst/>
          </a:prstGeom>
          <a:noFill/>
        </p:spPr>
      </p:pic>
      <p:sp>
        <p:nvSpPr>
          <p:cNvPr id="12" name="TextBox 11"/>
          <p:cNvSpPr txBox="1"/>
          <p:nvPr/>
        </p:nvSpPr>
        <p:spPr>
          <a:xfrm>
            <a:off x="755576" y="476673"/>
            <a:ext cx="7200800" cy="2462213"/>
          </a:xfrm>
          <a:prstGeom prst="rect">
            <a:avLst/>
          </a:prstGeom>
          <a:noFill/>
        </p:spPr>
        <p:txBody>
          <a:bodyPr wrap="square" rtlCol="0">
            <a:spAutoFit/>
          </a:bodyPr>
          <a:lstStyle/>
          <a:p>
            <a:r>
              <a:rPr lang="ru-RU" dirty="0"/>
              <a:t> </a:t>
            </a:r>
            <a:r>
              <a:rPr lang="ru-RU" sz="1600" i="1" dirty="0" smtClean="0">
                <a:latin typeface="Times New Roman" pitchFamily="18" charset="0"/>
                <a:cs typeface="Times New Roman" pitchFamily="18" charset="0"/>
              </a:rPr>
              <a:t>НОД  конструирование   из </a:t>
            </a:r>
            <a:r>
              <a:rPr lang="ru-RU" sz="1600" i="1" dirty="0" err="1" smtClean="0">
                <a:latin typeface="Times New Roman" pitchFamily="18" charset="0"/>
                <a:cs typeface="Times New Roman" pitchFamily="18" charset="0"/>
              </a:rPr>
              <a:t>Лего</a:t>
            </a:r>
            <a:r>
              <a:rPr lang="ru-RU" sz="1600" i="1" dirty="0" smtClean="0">
                <a:latin typeface="Times New Roman" pitchFamily="18" charset="0"/>
                <a:cs typeface="Times New Roman" pitchFamily="18" charset="0"/>
              </a:rPr>
              <a:t> и бросового материала </a:t>
            </a:r>
            <a:r>
              <a:rPr lang="ru-RU" sz="1600" b="1" i="1" dirty="0" smtClean="0">
                <a:latin typeface="Times New Roman" pitchFamily="18" charset="0"/>
                <a:cs typeface="Times New Roman" pitchFamily="18" charset="0"/>
              </a:rPr>
              <a:t>«Военная  техника» </a:t>
            </a:r>
          </a:p>
          <a:p>
            <a:r>
              <a:rPr lang="ru-RU" sz="1600" b="1" i="1" dirty="0" smtClean="0">
                <a:latin typeface="Times New Roman" pitchFamily="18" charset="0"/>
                <a:cs typeface="Times New Roman" pitchFamily="18" charset="0"/>
              </a:rPr>
              <a:t>Цель: </a:t>
            </a:r>
            <a:r>
              <a:rPr lang="ru-RU" sz="1600" i="1" dirty="0" smtClean="0">
                <a:latin typeface="Times New Roman" pitchFamily="18" charset="0"/>
                <a:cs typeface="Times New Roman" pitchFamily="18" charset="0"/>
              </a:rPr>
              <a:t>Воспитание нравственно-патриотических чувств, любви к Родине, уважения к Российской армии. Программные задачи: - Расширять представления детей о российской армии, о </a:t>
            </a:r>
            <a:r>
              <a:rPr lang="ru-RU" sz="1600" b="1" i="1" dirty="0" smtClean="0">
                <a:latin typeface="Times New Roman" pitchFamily="18" charset="0"/>
                <a:cs typeface="Times New Roman" pitchFamily="18" charset="0"/>
              </a:rPr>
              <a:t>военной</a:t>
            </a:r>
            <a:r>
              <a:rPr lang="ru-RU" sz="1600" i="1" dirty="0" smtClean="0">
                <a:latin typeface="Times New Roman" pitchFamily="18" charset="0"/>
                <a:cs typeface="Times New Roman" pitchFamily="18" charset="0"/>
              </a:rPr>
              <a:t> </a:t>
            </a:r>
            <a:r>
              <a:rPr lang="ru-RU" sz="1600" b="1" i="1" dirty="0" smtClean="0">
                <a:latin typeface="Times New Roman" pitchFamily="18" charset="0"/>
                <a:cs typeface="Times New Roman" pitchFamily="18" charset="0"/>
              </a:rPr>
              <a:t>технике</a:t>
            </a:r>
            <a:r>
              <a:rPr lang="ru-RU" sz="1600" i="1" dirty="0" smtClean="0">
                <a:latin typeface="Times New Roman" pitchFamily="18" charset="0"/>
                <a:cs typeface="Times New Roman" pitchFamily="18" charset="0"/>
              </a:rPr>
              <a:t>, родах войск, о людях, которые служат в различных войсках.</a:t>
            </a:r>
          </a:p>
          <a:p>
            <a:endParaRPr lang="ru-RU" dirty="0" smtClean="0"/>
          </a:p>
          <a:p>
            <a:endParaRPr lang="ru-RU" dirty="0"/>
          </a:p>
          <a:p>
            <a:endParaRPr lang="ru-RU" dirty="0"/>
          </a:p>
          <a:p>
            <a:endParaRPr lang="ru-RU" dirty="0"/>
          </a:p>
        </p:txBody>
      </p:sp>
      <p:sp>
        <p:nvSpPr>
          <p:cNvPr id="13" name="Прямоугольник 12"/>
          <p:cNvSpPr/>
          <p:nvPr/>
        </p:nvSpPr>
        <p:spPr>
          <a:xfrm>
            <a:off x="971600" y="1340768"/>
            <a:ext cx="792088" cy="1477328"/>
          </a:xfrm>
          <a:prstGeom prst="rect">
            <a:avLst/>
          </a:prstGeom>
        </p:spPr>
        <p:txBody>
          <a:bodyPr wrap="square">
            <a:spAutoFit/>
          </a:bodyPr>
          <a:lstStyle/>
          <a:p>
            <a:endParaRPr lang="ru-RU" dirty="0"/>
          </a:p>
          <a:p>
            <a:endParaRPr lang="ru-RU" dirty="0"/>
          </a:p>
          <a:p>
            <a:endParaRPr lang="ru-RU" dirty="0"/>
          </a:p>
          <a:p>
            <a:endParaRPr lang="ru-RU" dirty="0"/>
          </a:p>
          <a:p>
            <a:endParaRPr lang="ru-RU" dirty="0"/>
          </a:p>
        </p:txBody>
      </p:sp>
      <p:pic>
        <p:nvPicPr>
          <p:cNvPr id="20" name="Рисунок 19" descr="WP_20150422_17_23_58_Pro.jpg"/>
          <p:cNvPicPr>
            <a:picLocks noChangeAspect="1"/>
          </p:cNvPicPr>
          <p:nvPr/>
        </p:nvPicPr>
        <p:blipFill>
          <a:blip r:embed="rId5" cstate="print"/>
          <a:stretch>
            <a:fillRect/>
          </a:stretch>
        </p:blipFill>
        <p:spPr>
          <a:xfrm>
            <a:off x="1763688" y="4840783"/>
            <a:ext cx="3076562" cy="172819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14_161432.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sp>
        <p:nvSpPr>
          <p:cNvPr id="8" name="TextBox 7"/>
          <p:cNvSpPr txBox="1"/>
          <p:nvPr/>
        </p:nvSpPr>
        <p:spPr>
          <a:xfrm>
            <a:off x="683568" y="332656"/>
            <a:ext cx="7981309" cy="615553"/>
          </a:xfrm>
          <a:prstGeom prst="rect">
            <a:avLst/>
          </a:prstGeom>
          <a:noFill/>
        </p:spPr>
        <p:txBody>
          <a:bodyPr wrap="square" rtlCol="0">
            <a:spAutoFit/>
          </a:bodyPr>
          <a:lstStyle/>
          <a:p>
            <a:r>
              <a:rPr lang="ru-RU" dirty="0"/>
              <a:t> </a:t>
            </a:r>
            <a:r>
              <a:rPr lang="ru-RU" sz="1600" b="1" i="1" dirty="0" err="1" smtClean="0"/>
              <a:t>масстер</a:t>
            </a:r>
            <a:r>
              <a:rPr lang="ru-RU" sz="1600" b="1" i="1" dirty="0" smtClean="0"/>
              <a:t>-класс «Голубь мира»</a:t>
            </a:r>
            <a:endParaRPr lang="ru-RU" sz="1600" b="1" i="1" dirty="0"/>
          </a:p>
          <a:p>
            <a:r>
              <a:rPr lang="ru-RU" sz="1600" b="1" i="1" dirty="0"/>
              <a:t>   </a:t>
            </a:r>
            <a:endParaRPr lang="ru-RU" sz="1600" i="1"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66725" y="1332774"/>
            <a:ext cx="2940092" cy="2534153"/>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5954" y="595425"/>
            <a:ext cx="3168352" cy="2376264"/>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635896" y="3149956"/>
            <a:ext cx="3968276" cy="297620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14_161432.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14114" y="-61610"/>
            <a:ext cx="9144000" cy="6880860"/>
          </a:xfrm>
          <a:prstGeom prst="rect">
            <a:avLst/>
          </a:prstGeom>
          <a:noFill/>
        </p:spPr>
      </p:pic>
      <p:sp>
        <p:nvSpPr>
          <p:cNvPr id="7" name="TextBox 6"/>
          <p:cNvSpPr txBox="1"/>
          <p:nvPr/>
        </p:nvSpPr>
        <p:spPr>
          <a:xfrm>
            <a:off x="611560" y="260648"/>
            <a:ext cx="7920880" cy="584775"/>
          </a:xfrm>
          <a:prstGeom prst="rect">
            <a:avLst/>
          </a:prstGeom>
          <a:noFill/>
        </p:spPr>
        <p:txBody>
          <a:bodyPr wrap="square" rtlCol="0">
            <a:spAutoFit/>
          </a:bodyPr>
          <a:lstStyle/>
          <a:p>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Отряд Юные Армейцы  из школы №26   Мастер класс  «Блокадный светлячок» </a:t>
            </a:r>
          </a:p>
          <a:p>
            <a:r>
              <a:rPr lang="ru-RU" sz="1600" b="1" i="1" dirty="0">
                <a:latin typeface="Times New Roman" pitchFamily="18" charset="0"/>
                <a:cs typeface="Times New Roman" pitchFamily="18" charset="0"/>
              </a:rPr>
              <a:t>Цель:   </a:t>
            </a:r>
            <a:r>
              <a:rPr lang="ru-RU" sz="1600" i="1" dirty="0">
                <a:latin typeface="Times New Roman" pitchFamily="18" charset="0"/>
                <a:cs typeface="Times New Roman" pitchFamily="18" charset="0"/>
              </a:rPr>
              <a:t>расширить знание детей о Великой Отечественной Войне.</a:t>
            </a:r>
          </a:p>
        </p:txBody>
      </p:sp>
      <p:pic>
        <p:nvPicPr>
          <p:cNvPr id="8" name="Рисунок 7" descr="IMG_20220126_100342.jpg"/>
          <p:cNvPicPr>
            <a:picLocks noChangeAspect="1"/>
          </p:cNvPicPr>
          <p:nvPr/>
        </p:nvPicPr>
        <p:blipFill>
          <a:blip r:embed="rId5" cstate="print"/>
          <a:stretch>
            <a:fillRect/>
          </a:stretch>
        </p:blipFill>
        <p:spPr>
          <a:xfrm>
            <a:off x="539551" y="980728"/>
            <a:ext cx="3648405" cy="2736304"/>
          </a:xfrm>
          <a:prstGeom prst="rect">
            <a:avLst/>
          </a:prstGeom>
        </p:spPr>
      </p:pic>
      <p:pic>
        <p:nvPicPr>
          <p:cNvPr id="15" name="Рисунок 14" descr="IMG_20220126_102054.jpg"/>
          <p:cNvPicPr>
            <a:picLocks noChangeAspect="1"/>
          </p:cNvPicPr>
          <p:nvPr/>
        </p:nvPicPr>
        <p:blipFill>
          <a:blip r:embed="rId6" cstate="print"/>
          <a:stretch>
            <a:fillRect/>
          </a:stretch>
        </p:blipFill>
        <p:spPr>
          <a:xfrm>
            <a:off x="2771800" y="3789040"/>
            <a:ext cx="3528392" cy="2664296"/>
          </a:xfrm>
          <a:prstGeom prst="rect">
            <a:avLst/>
          </a:prstGeom>
        </p:spPr>
      </p:pic>
      <p:pic>
        <p:nvPicPr>
          <p:cNvPr id="17" name="Рисунок 16" descr="IMG_20220126_102617.jpg"/>
          <p:cNvPicPr>
            <a:picLocks noChangeAspect="1"/>
          </p:cNvPicPr>
          <p:nvPr/>
        </p:nvPicPr>
        <p:blipFill>
          <a:blip r:embed="rId7" cstate="print"/>
          <a:stretch>
            <a:fillRect/>
          </a:stretch>
        </p:blipFill>
        <p:spPr>
          <a:xfrm>
            <a:off x="4620006" y="980728"/>
            <a:ext cx="3648406" cy="273630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22860"/>
            <a:ext cx="9144000" cy="6880860"/>
          </a:xfrm>
          <a:prstGeom prst="rect">
            <a:avLst/>
          </a:prstGeom>
          <a:noFill/>
        </p:spPr>
      </p:pic>
      <p:pic>
        <p:nvPicPr>
          <p:cNvPr id="8" name="Содержимое 7" descr="IMG_20220218_104854.jpg"/>
          <p:cNvPicPr>
            <a:picLocks noGrp="1" noChangeAspect="1"/>
          </p:cNvPicPr>
          <p:nvPr>
            <p:ph idx="1"/>
          </p:nvPr>
        </p:nvPicPr>
        <p:blipFill>
          <a:blip r:embed="rId4" cstate="print"/>
          <a:stretch>
            <a:fillRect/>
          </a:stretch>
        </p:blipFill>
        <p:spPr>
          <a:xfrm>
            <a:off x="5724128" y="476672"/>
            <a:ext cx="2880320" cy="2160240"/>
          </a:xfrm>
        </p:spPr>
      </p:pic>
      <p:sp>
        <p:nvSpPr>
          <p:cNvPr id="5" name="Прямоугольник 4"/>
          <p:cNvSpPr/>
          <p:nvPr/>
        </p:nvSpPr>
        <p:spPr>
          <a:xfrm>
            <a:off x="899592" y="476672"/>
            <a:ext cx="7128792" cy="615553"/>
          </a:xfrm>
          <a:prstGeom prst="rect">
            <a:avLst/>
          </a:prstGeom>
        </p:spPr>
        <p:txBody>
          <a:bodyPr wrap="square">
            <a:spAutoFit/>
          </a:bodyPr>
          <a:lstStyle/>
          <a:p>
            <a:endParaRPr lang="ru-RU" dirty="0">
              <a:latin typeface="Times New Roman" pitchFamily="18" charset="0"/>
              <a:cs typeface="Times New Roman" pitchFamily="18" charset="0"/>
            </a:endParaRPr>
          </a:p>
          <a:p>
            <a:endParaRPr lang="ru-RU" sz="1600" i="1" dirty="0">
              <a:latin typeface="Times New Roman" pitchFamily="18" charset="0"/>
              <a:cs typeface="Times New Roman" pitchFamily="18" charset="0"/>
            </a:endParaRPr>
          </a:p>
        </p:txBody>
      </p:sp>
      <p:sp>
        <p:nvSpPr>
          <p:cNvPr id="6" name="TextBox 5"/>
          <p:cNvSpPr txBox="1"/>
          <p:nvPr/>
        </p:nvSpPr>
        <p:spPr>
          <a:xfrm>
            <a:off x="1979712" y="620688"/>
            <a:ext cx="2376264" cy="369332"/>
          </a:xfrm>
          <a:prstGeom prst="rect">
            <a:avLst/>
          </a:prstGeom>
          <a:noFill/>
        </p:spPr>
        <p:txBody>
          <a:bodyPr wrap="square" rtlCol="0">
            <a:spAutoFit/>
          </a:bodyPr>
          <a:lstStyle/>
          <a:p>
            <a:r>
              <a:rPr lang="ru-RU" dirty="0"/>
              <a:t>  </a:t>
            </a:r>
          </a:p>
        </p:txBody>
      </p:sp>
      <p:sp>
        <p:nvSpPr>
          <p:cNvPr id="7" name="TextBox 6"/>
          <p:cNvSpPr txBox="1"/>
          <p:nvPr/>
        </p:nvSpPr>
        <p:spPr>
          <a:xfrm>
            <a:off x="714348" y="714355"/>
            <a:ext cx="5072098" cy="2092881"/>
          </a:xfrm>
          <a:prstGeom prst="rect">
            <a:avLst/>
          </a:prstGeom>
          <a:noFill/>
        </p:spPr>
        <p:txBody>
          <a:bodyPr wrap="square" rtlCol="0">
            <a:spAutoFit/>
          </a:bodyPr>
          <a:lstStyle/>
          <a:p>
            <a:r>
              <a:rPr lang="ru-RU" sz="1600" b="1" i="1" dirty="0"/>
              <a:t>НОД по нравственно-патриотическому воспитанию детей "Встреча с солдатом"</a:t>
            </a:r>
          </a:p>
          <a:p>
            <a:r>
              <a:rPr lang="ru-RU" sz="1600" b="1" i="1" dirty="0"/>
              <a:t>Цель: </a:t>
            </a:r>
            <a:r>
              <a:rPr lang="ru-RU" sz="1600" i="1" dirty="0"/>
              <a:t>Повысить интерес детей к службе в армии. Вызвать желание у мальчиков служить Отечеству. Воспитывать уважение к солдатам. Развивать чувство гордости за солдат российской армии, чувство патриотизма. Активизировать словарный запас детей посредством формулирования вопросов к гостю</a:t>
            </a:r>
            <a:r>
              <a:rPr lang="ru-RU" i="1" dirty="0"/>
              <a:t>.</a:t>
            </a:r>
          </a:p>
        </p:txBody>
      </p:sp>
      <p:pic>
        <p:nvPicPr>
          <p:cNvPr id="9" name="Рисунок 8" descr="IMG_20220218_104706.jpg"/>
          <p:cNvPicPr>
            <a:picLocks noChangeAspect="1"/>
          </p:cNvPicPr>
          <p:nvPr/>
        </p:nvPicPr>
        <p:blipFill>
          <a:blip r:embed="rId5" cstate="print"/>
          <a:stretch>
            <a:fillRect/>
          </a:stretch>
        </p:blipFill>
        <p:spPr>
          <a:xfrm>
            <a:off x="5796136" y="3501008"/>
            <a:ext cx="2857519" cy="2143140"/>
          </a:xfrm>
          <a:prstGeom prst="rect">
            <a:avLst/>
          </a:prstGeom>
        </p:spPr>
      </p:pic>
      <p:pic>
        <p:nvPicPr>
          <p:cNvPr id="10" name="Рисунок 9" descr="IMG_20220218_105623.jpg"/>
          <p:cNvPicPr>
            <a:picLocks noChangeAspect="1"/>
          </p:cNvPicPr>
          <p:nvPr/>
        </p:nvPicPr>
        <p:blipFill>
          <a:blip r:embed="rId6" cstate="print"/>
          <a:stretch>
            <a:fillRect/>
          </a:stretch>
        </p:blipFill>
        <p:spPr>
          <a:xfrm>
            <a:off x="2051720" y="3501008"/>
            <a:ext cx="1571636" cy="2095515"/>
          </a:xfrm>
          <a:prstGeom prst="rect">
            <a:avLst/>
          </a:prstGeom>
        </p:spPr>
      </p:pic>
      <p:pic>
        <p:nvPicPr>
          <p:cNvPr id="11" name="Рисунок 10" descr="IMG_20220218_110125.jpg"/>
          <p:cNvPicPr>
            <a:picLocks noChangeAspect="1"/>
          </p:cNvPicPr>
          <p:nvPr/>
        </p:nvPicPr>
        <p:blipFill>
          <a:blip r:embed="rId7" cstate="print"/>
          <a:stretch>
            <a:fillRect/>
          </a:stretch>
        </p:blipFill>
        <p:spPr>
          <a:xfrm>
            <a:off x="539552" y="2837736"/>
            <a:ext cx="1368152" cy="1824202"/>
          </a:xfrm>
          <a:prstGeom prst="rect">
            <a:avLst/>
          </a:prstGeom>
        </p:spPr>
      </p:pic>
      <p:pic>
        <p:nvPicPr>
          <p:cNvPr id="12" name="Рисунок 11" descr="IMG_20220218_110034.jpg"/>
          <p:cNvPicPr>
            <a:picLocks noChangeAspect="1"/>
          </p:cNvPicPr>
          <p:nvPr/>
        </p:nvPicPr>
        <p:blipFill>
          <a:blip r:embed="rId8" cstate="print"/>
          <a:stretch>
            <a:fillRect/>
          </a:stretch>
        </p:blipFill>
        <p:spPr>
          <a:xfrm>
            <a:off x="3851920" y="4077072"/>
            <a:ext cx="1714494" cy="228599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7" name="Содержимое 6" descr="IMG_20220222_105825.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5" name="Прямоугольник 4"/>
          <p:cNvSpPr/>
          <p:nvPr/>
        </p:nvSpPr>
        <p:spPr>
          <a:xfrm>
            <a:off x="899592" y="476672"/>
            <a:ext cx="7128792" cy="615553"/>
          </a:xfrm>
          <a:prstGeom prst="rect">
            <a:avLst/>
          </a:prstGeom>
        </p:spPr>
        <p:txBody>
          <a:bodyPr wrap="square">
            <a:spAutoFit/>
          </a:bodyPr>
          <a:lstStyle/>
          <a:p>
            <a:endParaRPr lang="ru-RU" dirty="0">
              <a:latin typeface="Times New Roman" pitchFamily="18" charset="0"/>
              <a:cs typeface="Times New Roman" pitchFamily="18" charset="0"/>
            </a:endParaRPr>
          </a:p>
          <a:p>
            <a:endParaRPr lang="ru-RU" sz="1600" i="1" dirty="0">
              <a:latin typeface="Times New Roman" pitchFamily="18" charset="0"/>
              <a:cs typeface="Times New Roman" pitchFamily="18" charset="0"/>
            </a:endParaRPr>
          </a:p>
        </p:txBody>
      </p:sp>
      <p:sp>
        <p:nvSpPr>
          <p:cNvPr id="6" name="TextBox 5"/>
          <p:cNvSpPr txBox="1"/>
          <p:nvPr/>
        </p:nvSpPr>
        <p:spPr>
          <a:xfrm>
            <a:off x="467544" y="404664"/>
            <a:ext cx="5688632" cy="1815882"/>
          </a:xfrm>
          <a:prstGeom prst="rect">
            <a:avLst/>
          </a:prstGeom>
          <a:noFill/>
        </p:spPr>
        <p:txBody>
          <a:bodyPr wrap="square" rtlCol="0">
            <a:spAutoFit/>
          </a:bodyPr>
          <a:lstStyle/>
          <a:p>
            <a:r>
              <a:rPr lang="ru-RU" sz="1600" b="1" dirty="0"/>
              <a:t> </a:t>
            </a:r>
            <a:r>
              <a:rPr lang="ru-RU" sz="1600" b="1" i="1" dirty="0"/>
              <a:t>Праздник 23 февраля </a:t>
            </a:r>
          </a:p>
          <a:p>
            <a:r>
              <a:rPr lang="ru-RU" sz="1600" b="1" i="1" dirty="0"/>
              <a:t>Цель:</a:t>
            </a:r>
            <a:r>
              <a:rPr lang="ru-RU" sz="1600" b="1" dirty="0"/>
              <a:t> </a:t>
            </a:r>
            <a:r>
              <a:rPr lang="ru-RU" sz="1600" dirty="0"/>
              <a:t> </a:t>
            </a:r>
            <a:r>
              <a:rPr lang="ru-RU" sz="1600" i="1" dirty="0"/>
              <a:t>Воспитывать у детей чувства патриотизма, обогащать конкретизировать знания детей о Российской Армии; создать праздничное настроение, развитию положительных эмоций, чувства взаимопомощи; вызвать желание стать защитниками Отечества, развивать физические качества (силу, ловкость, смелость, выносливость).</a:t>
            </a:r>
          </a:p>
        </p:txBody>
      </p:sp>
      <p:pic>
        <p:nvPicPr>
          <p:cNvPr id="8" name="Рисунок 7" descr="IMG_20220222_110901.jpg"/>
          <p:cNvPicPr>
            <a:picLocks noChangeAspect="1"/>
          </p:cNvPicPr>
          <p:nvPr/>
        </p:nvPicPr>
        <p:blipFill>
          <a:blip r:embed="rId5" cstate="print"/>
          <a:srcRect b="24785"/>
          <a:stretch>
            <a:fillRect/>
          </a:stretch>
        </p:blipFill>
        <p:spPr>
          <a:xfrm>
            <a:off x="6012160" y="1196752"/>
            <a:ext cx="2786050" cy="1571636"/>
          </a:xfrm>
          <a:prstGeom prst="rect">
            <a:avLst/>
          </a:prstGeom>
        </p:spPr>
      </p:pic>
      <p:pic>
        <p:nvPicPr>
          <p:cNvPr id="12" name="Рисунок 11" descr="IMG_20220222_110754.jpg"/>
          <p:cNvPicPr>
            <a:picLocks noChangeAspect="1"/>
          </p:cNvPicPr>
          <p:nvPr/>
        </p:nvPicPr>
        <p:blipFill>
          <a:blip r:embed="rId6" cstate="print"/>
          <a:srcRect l="11250" r="24999"/>
          <a:stretch>
            <a:fillRect/>
          </a:stretch>
        </p:blipFill>
        <p:spPr>
          <a:xfrm>
            <a:off x="611560" y="2996952"/>
            <a:ext cx="2570715" cy="3024336"/>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436" y="2996952"/>
            <a:ext cx="4385586" cy="3289190"/>
          </a:xfrm>
          <a:prstGeom prst="rect">
            <a:avLst/>
          </a:prstGeom>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6328" y="3504081"/>
            <a:ext cx="3237596" cy="2158819"/>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4776" y="958399"/>
            <a:ext cx="3083609" cy="205614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22860"/>
            <a:ext cx="9144000" cy="6880860"/>
          </a:xfrm>
          <a:prstGeom prst="rect">
            <a:avLst/>
          </a:prstGeom>
          <a:noFill/>
        </p:spPr>
      </p:pic>
      <p:sp>
        <p:nvSpPr>
          <p:cNvPr id="5" name="Прямоугольник 4"/>
          <p:cNvSpPr/>
          <p:nvPr/>
        </p:nvSpPr>
        <p:spPr>
          <a:xfrm>
            <a:off x="2168073" y="2060848"/>
            <a:ext cx="3744416" cy="584775"/>
          </a:xfrm>
          <a:prstGeom prst="rect">
            <a:avLst/>
          </a:prstGeom>
        </p:spPr>
        <p:txBody>
          <a:bodyPr wrap="square">
            <a:spAutoFit/>
          </a:bodyPr>
          <a:lstStyle/>
          <a:p>
            <a:r>
              <a:rPr lang="ru-RU" sz="3200" dirty="0">
                <a:latin typeface="Times New Roman" pitchFamily="18" charset="0"/>
                <a:cs typeface="Times New Roman" pitchFamily="18" charset="0"/>
              </a:rPr>
              <a:t>Актуальность</a:t>
            </a:r>
            <a:endParaRPr lang="ru-RU" sz="1400" dirty="0"/>
          </a:p>
        </p:txBody>
      </p:sp>
      <p:sp>
        <p:nvSpPr>
          <p:cNvPr id="6" name="Прямоугольник 5"/>
          <p:cNvSpPr/>
          <p:nvPr/>
        </p:nvSpPr>
        <p:spPr>
          <a:xfrm>
            <a:off x="3796595" y="3244334"/>
            <a:ext cx="487373" cy="369332"/>
          </a:xfrm>
          <a:prstGeom prst="rect">
            <a:avLst/>
          </a:prstGeom>
        </p:spPr>
        <p:txBody>
          <a:bodyPr wrap="square">
            <a:spAutoFit/>
          </a:bodyPr>
          <a:lstStyle/>
          <a:p>
            <a:endParaRPr lang="ru-RU" dirty="0"/>
          </a:p>
        </p:txBody>
      </p:sp>
      <p:sp>
        <p:nvSpPr>
          <p:cNvPr id="7" name="Прямоугольник 6"/>
          <p:cNvSpPr/>
          <p:nvPr/>
        </p:nvSpPr>
        <p:spPr>
          <a:xfrm>
            <a:off x="5076056" y="2060848"/>
            <a:ext cx="38238673" cy="369332"/>
          </a:xfrm>
          <a:prstGeom prst="rect">
            <a:avLst/>
          </a:prstGeom>
        </p:spPr>
        <p:txBody>
          <a:bodyPr wrap="square">
            <a:spAutoFit/>
          </a:bodyPr>
          <a:lstStyle/>
          <a:p>
            <a:r>
              <a:rPr lang="ru-RU" b="1" i="1" dirty="0">
                <a:latin typeface="Times New Roman" pitchFamily="18" charset="0"/>
                <a:cs typeface="Times New Roman" pitchFamily="18" charset="0"/>
              </a:rPr>
              <a:t> </a:t>
            </a:r>
            <a:endParaRPr lang="ru-RU" dirty="0"/>
          </a:p>
        </p:txBody>
      </p:sp>
      <p:sp>
        <p:nvSpPr>
          <p:cNvPr id="8" name="Прямоугольник 7"/>
          <p:cNvSpPr/>
          <p:nvPr/>
        </p:nvSpPr>
        <p:spPr>
          <a:xfrm>
            <a:off x="971600" y="2895673"/>
            <a:ext cx="6336704" cy="3539430"/>
          </a:xfrm>
          <a:prstGeom prst="rect">
            <a:avLst/>
          </a:prstGeom>
        </p:spPr>
        <p:txBody>
          <a:bodyPr wrap="square">
            <a:spAutoFit/>
          </a:bodyPr>
          <a:lstStyle/>
          <a:p>
            <a:r>
              <a:rPr lang="ru-RU" sz="1600" b="1" i="1" dirty="0">
                <a:latin typeface="Times New Roman" pitchFamily="18" charset="0"/>
                <a:cs typeface="Times New Roman" pitchFamily="18" charset="0"/>
              </a:rPr>
              <a:t>Проблема патриотического воспитания подрастающего поколения сегодня одна из наиболее актуальных. Патриотическое воспитание дошкольников – это не только воспитание любви к родному дому, детскому саду, городу, родной природе, культурному достоянию своего народа, своей нации, толерантного отношения к представителям других национальностей. Но и воспитание уважительного отношения к труженику и результатам его труда, родной земле, защитникам Отечества, государственной символике, традициям государства и общенародным праздникам.</a:t>
            </a:r>
          </a:p>
          <a:p>
            <a:endParaRPr lang="ru-RU" sz="1600" b="1" i="1" dirty="0">
              <a:latin typeface="Times New Roman" pitchFamily="18" charset="0"/>
              <a:cs typeface="Times New Roman" pitchFamily="18" charset="0"/>
            </a:endParaRPr>
          </a:p>
          <a:p>
            <a:endParaRPr lang="ru-RU" sz="1600" b="1" i="1" dirty="0">
              <a:latin typeface="Times New Roman" pitchFamily="18" charset="0"/>
              <a:cs typeface="Times New Roman" pitchFamily="18" charset="0"/>
            </a:endParaRPr>
          </a:p>
          <a:p>
            <a:endParaRPr lang="ru-RU" sz="1600" b="1" i="1" dirty="0">
              <a:latin typeface="Times New Roman" pitchFamily="18" charset="0"/>
              <a:cs typeface="Times New Roman" pitchFamily="18" charset="0"/>
            </a:endParaRPr>
          </a:p>
          <a:p>
            <a:endParaRPr lang="ru-RU" sz="1600" dirty="0"/>
          </a:p>
        </p:txBody>
      </p:sp>
      <p:sp>
        <p:nvSpPr>
          <p:cNvPr id="9" name="Прямоугольник 8"/>
          <p:cNvSpPr/>
          <p:nvPr/>
        </p:nvSpPr>
        <p:spPr>
          <a:xfrm>
            <a:off x="1260469" y="641247"/>
            <a:ext cx="6551891" cy="1169551"/>
          </a:xfrm>
          <a:prstGeom prst="rect">
            <a:avLst/>
          </a:prstGeom>
        </p:spPr>
        <p:txBody>
          <a:bodyPr wrap="square">
            <a:spAutoFit/>
          </a:bodyPr>
          <a:lstStyle/>
          <a:p>
            <a:pPr algn="r"/>
            <a:r>
              <a:rPr lang="ru-RU" sz="1400" b="1" i="1" dirty="0">
                <a:latin typeface="Times New Roman" pitchFamily="18" charset="0"/>
                <a:cs typeface="Times New Roman" pitchFamily="18" charset="0"/>
              </a:rPr>
              <a:t>	Как у маленького деревца, еле поднявшегося над землей, заботливый садовник укрепляет корень, от мощности которого зависит жизнь растения на протяжении нескольких десятилетий, так педагог должен заботиться о воспитании у своих детей чувства безграничной любви к Родине.</a:t>
            </a:r>
          </a:p>
          <a:p>
            <a:pPr algn="r"/>
            <a:r>
              <a:rPr lang="ru-RU" sz="1400" b="1" i="1" dirty="0">
                <a:latin typeface="Times New Roman" pitchFamily="18" charset="0"/>
                <a:cs typeface="Times New Roman" pitchFamily="18" charset="0"/>
              </a:rPr>
              <a:t> (В.А. Сухомлинский)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820_090206.jpg"/>
          <p:cNvPicPr>
            <a:picLocks noGrp="1" noChangeAspect="1"/>
          </p:cNvPicPr>
          <p:nvPr>
            <p:ph idx="1"/>
          </p:nvPr>
        </p:nvPicPr>
        <p:blipFill>
          <a:blip r:embed="rId3" cstate="print"/>
          <a:stretch>
            <a:fillRect/>
          </a:stretch>
        </p:blipFill>
        <p:spPr>
          <a:xfrm>
            <a:off x="681384" y="1102751"/>
            <a:ext cx="1510648" cy="1132986"/>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sp>
        <p:nvSpPr>
          <p:cNvPr id="12" name="TextBox 11"/>
          <p:cNvSpPr txBox="1"/>
          <p:nvPr/>
        </p:nvSpPr>
        <p:spPr>
          <a:xfrm rot="10800000" flipV="1">
            <a:off x="395536" y="459558"/>
            <a:ext cx="6912768" cy="1569660"/>
          </a:xfrm>
          <a:prstGeom prst="rect">
            <a:avLst/>
          </a:prstGeom>
          <a:noFill/>
        </p:spPr>
        <p:txBody>
          <a:bodyPr wrap="square" rtlCol="0">
            <a:spAutoFit/>
          </a:bodyPr>
          <a:lstStyle/>
          <a:p>
            <a:endParaRPr lang="ru-RU" sz="1600" i="1" dirty="0">
              <a:latin typeface="Times New Roman" pitchFamily="18" charset="0"/>
              <a:cs typeface="Times New Roman" pitchFamily="18" charset="0"/>
            </a:endParaRPr>
          </a:p>
          <a:p>
            <a:endParaRPr lang="ru-RU" sz="1600" i="1" dirty="0">
              <a:latin typeface="Times New Roman" pitchFamily="18" charset="0"/>
              <a:cs typeface="Times New Roman" pitchFamily="18" charset="0"/>
            </a:endParaRPr>
          </a:p>
          <a:p>
            <a:r>
              <a:rPr lang="ru-RU" sz="1600" i="1" dirty="0">
                <a:latin typeface="Times New Roman" pitchFamily="18" charset="0"/>
                <a:cs typeface="Times New Roman" pitchFamily="18" charset="0"/>
              </a:rPr>
              <a:t>«</a:t>
            </a:r>
            <a:r>
              <a:rPr lang="ru-RU" sz="1600" b="1" i="1" dirty="0">
                <a:latin typeface="Times New Roman" pitchFamily="18" charset="0"/>
                <a:cs typeface="Times New Roman" pitchFamily="18" charset="0"/>
              </a:rPr>
              <a:t>День</a:t>
            </a:r>
            <a:r>
              <a:rPr lang="ru-RU" sz="1600" i="1" dirty="0">
                <a:latin typeface="Times New Roman" pitchFamily="18" charset="0"/>
                <a:cs typeface="Times New Roman" pitchFamily="18" charset="0"/>
              </a:rPr>
              <a:t> государственного </a:t>
            </a:r>
            <a:r>
              <a:rPr lang="ru-RU" sz="1600" b="1" i="1" dirty="0">
                <a:latin typeface="Times New Roman" pitchFamily="18" charset="0"/>
                <a:cs typeface="Times New Roman" pitchFamily="18" charset="0"/>
              </a:rPr>
              <a:t>флага</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Российской</a:t>
            </a:r>
            <a:r>
              <a:rPr lang="ru-RU" sz="1600" i="1" dirty="0">
                <a:latin typeface="Times New Roman" pitchFamily="18" charset="0"/>
                <a:cs typeface="Times New Roman" pitchFamily="18" charset="0"/>
              </a:rPr>
              <a:t> Федерации»</a:t>
            </a:r>
          </a:p>
          <a:p>
            <a:r>
              <a:rPr lang="ru-RU" sz="1600" b="1" i="1" dirty="0">
                <a:latin typeface="Times New Roman" pitchFamily="18" charset="0"/>
                <a:cs typeface="Times New Roman" pitchFamily="18" charset="0"/>
              </a:rPr>
              <a:t>Цель</a:t>
            </a:r>
            <a:r>
              <a:rPr lang="ru-RU" sz="1600" i="1" dirty="0">
                <a:latin typeface="Times New Roman" pitchFamily="18" charset="0"/>
                <a:cs typeface="Times New Roman" pitchFamily="18" charset="0"/>
              </a:rPr>
              <a:t>: Формировать основы патриотизма, воспитывать любовь и уважение к своей Родине, гордость за свою страну, свой народ. Вызвать у детей положительные эмоции. </a:t>
            </a:r>
          </a:p>
        </p:txBody>
      </p:sp>
      <p:sp>
        <p:nvSpPr>
          <p:cNvPr id="11" name="TextBox 10"/>
          <p:cNvSpPr txBox="1"/>
          <p:nvPr/>
        </p:nvSpPr>
        <p:spPr>
          <a:xfrm>
            <a:off x="971600" y="620688"/>
            <a:ext cx="6408712" cy="369332"/>
          </a:xfrm>
          <a:prstGeom prst="rect">
            <a:avLst/>
          </a:prstGeom>
          <a:noFill/>
        </p:spPr>
        <p:txBody>
          <a:bodyPr wrap="square" rtlCol="0">
            <a:spAutoFit/>
          </a:bodyPr>
          <a:lstStyle/>
          <a:p>
            <a:r>
              <a:rPr lang="ru-RU" i="1" dirty="0"/>
              <a:t>2. Гражданско-патриотическое направление</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570" y="2242214"/>
            <a:ext cx="2905641" cy="3874188"/>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3686" y="2375269"/>
            <a:ext cx="3983114" cy="298733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22860"/>
            <a:ext cx="9144000" cy="6880860"/>
          </a:xfrm>
          <a:prstGeom prst="rect">
            <a:avLst/>
          </a:prstGeom>
          <a:noFill/>
        </p:spPr>
      </p:pic>
      <p:sp>
        <p:nvSpPr>
          <p:cNvPr id="5" name="Прямоугольник 4"/>
          <p:cNvSpPr/>
          <p:nvPr/>
        </p:nvSpPr>
        <p:spPr>
          <a:xfrm>
            <a:off x="899592" y="476672"/>
            <a:ext cx="7128792" cy="615553"/>
          </a:xfrm>
          <a:prstGeom prst="rect">
            <a:avLst/>
          </a:prstGeom>
        </p:spPr>
        <p:txBody>
          <a:bodyPr wrap="square">
            <a:spAutoFit/>
          </a:bodyPr>
          <a:lstStyle/>
          <a:p>
            <a:endParaRPr lang="ru-RU" dirty="0">
              <a:latin typeface="Times New Roman" pitchFamily="18" charset="0"/>
              <a:cs typeface="Times New Roman" pitchFamily="18" charset="0"/>
            </a:endParaRPr>
          </a:p>
          <a:p>
            <a:endParaRPr lang="ru-RU" sz="1600" i="1" dirty="0">
              <a:latin typeface="Times New Roman" pitchFamily="18" charset="0"/>
              <a:cs typeface="Times New Roman" pitchFamily="18" charset="0"/>
            </a:endParaRPr>
          </a:p>
        </p:txBody>
      </p:sp>
      <p:sp>
        <p:nvSpPr>
          <p:cNvPr id="6" name="TextBox 5"/>
          <p:cNvSpPr txBox="1"/>
          <p:nvPr/>
        </p:nvSpPr>
        <p:spPr>
          <a:xfrm>
            <a:off x="1979712" y="620688"/>
            <a:ext cx="2376264" cy="369332"/>
          </a:xfrm>
          <a:prstGeom prst="rect">
            <a:avLst/>
          </a:prstGeom>
          <a:noFill/>
        </p:spPr>
        <p:txBody>
          <a:bodyPr wrap="square" rtlCol="0">
            <a:spAutoFit/>
          </a:bodyPr>
          <a:lstStyle/>
          <a:p>
            <a:r>
              <a:rPr lang="ru-RU" dirty="0"/>
              <a:t>  </a:t>
            </a:r>
          </a:p>
        </p:txBody>
      </p:sp>
      <p:sp>
        <p:nvSpPr>
          <p:cNvPr id="7" name="TextBox 6"/>
          <p:cNvSpPr txBox="1"/>
          <p:nvPr/>
        </p:nvSpPr>
        <p:spPr>
          <a:xfrm>
            <a:off x="611560" y="714356"/>
            <a:ext cx="7488832" cy="1477328"/>
          </a:xfrm>
          <a:prstGeom prst="rect">
            <a:avLst/>
          </a:prstGeom>
          <a:noFill/>
        </p:spPr>
        <p:txBody>
          <a:bodyPr wrap="square" rtlCol="0">
            <a:spAutoFit/>
          </a:bodyPr>
          <a:lstStyle/>
          <a:p>
            <a:r>
              <a:rPr lang="ru-RU" dirty="0"/>
              <a:t> Сдача норм ГТО</a:t>
            </a:r>
          </a:p>
          <a:p>
            <a:r>
              <a:rPr lang="ru-RU" dirty="0"/>
              <a:t>Цель: </a:t>
            </a:r>
            <a:r>
              <a:rPr lang="ru-RU" b="1" dirty="0"/>
              <a:t>Всероссийский</a:t>
            </a:r>
            <a:r>
              <a:rPr lang="ru-RU" dirty="0"/>
              <a:t> </a:t>
            </a:r>
            <a:r>
              <a:rPr lang="ru-RU" b="1" dirty="0"/>
              <a:t>физкультурно-спортивный</a:t>
            </a:r>
            <a:r>
              <a:rPr lang="ru-RU" dirty="0"/>
              <a:t> </a:t>
            </a:r>
            <a:r>
              <a:rPr lang="ru-RU" b="1" dirty="0"/>
              <a:t>комплекс</a:t>
            </a:r>
            <a:r>
              <a:rPr lang="ru-RU" dirty="0"/>
              <a:t> </a:t>
            </a:r>
            <a:r>
              <a:rPr lang="ru-RU" b="1" dirty="0"/>
              <a:t>«Готов</a:t>
            </a:r>
            <a:r>
              <a:rPr lang="ru-RU" dirty="0"/>
              <a:t> </a:t>
            </a:r>
            <a:r>
              <a:rPr lang="ru-RU" b="1" dirty="0"/>
              <a:t>к</a:t>
            </a:r>
            <a:r>
              <a:rPr lang="ru-RU" dirty="0"/>
              <a:t> </a:t>
            </a:r>
            <a:r>
              <a:rPr lang="ru-RU" b="1" dirty="0"/>
              <a:t>труду</a:t>
            </a:r>
            <a:r>
              <a:rPr lang="ru-RU" dirty="0"/>
              <a:t> </a:t>
            </a:r>
            <a:r>
              <a:rPr lang="ru-RU" b="1" dirty="0"/>
              <a:t>и</a:t>
            </a:r>
            <a:r>
              <a:rPr lang="ru-RU" dirty="0"/>
              <a:t> </a:t>
            </a:r>
            <a:r>
              <a:rPr lang="ru-RU" b="1" dirty="0"/>
              <a:t>обороне»</a:t>
            </a:r>
            <a:r>
              <a:rPr lang="ru-RU" dirty="0"/>
              <a:t> (ГТО) — это нормативная основа физического воспитания населения страны, нацеленная на развитие массового спорта. </a:t>
            </a:r>
          </a:p>
        </p:txBody>
      </p:sp>
      <p:pic>
        <p:nvPicPr>
          <p:cNvPr id="9" name="Рисунок 8" descr="IMG_20220218_094221.jpg"/>
          <p:cNvPicPr>
            <a:picLocks noChangeAspect="1"/>
          </p:cNvPicPr>
          <p:nvPr/>
        </p:nvPicPr>
        <p:blipFill>
          <a:blip r:embed="rId4" cstate="print"/>
          <a:srcRect t="17182" r="-799" b="19001"/>
          <a:stretch>
            <a:fillRect/>
          </a:stretch>
        </p:blipFill>
        <p:spPr>
          <a:xfrm>
            <a:off x="3059832" y="2204864"/>
            <a:ext cx="2303148" cy="1944216"/>
          </a:xfrm>
          <a:prstGeom prst="rect">
            <a:avLst/>
          </a:prstGeom>
        </p:spPr>
      </p:pic>
      <p:pic>
        <p:nvPicPr>
          <p:cNvPr id="10" name="Рисунок 9" descr="IMG_20220218_094734.jpg"/>
          <p:cNvPicPr>
            <a:picLocks noChangeAspect="1"/>
          </p:cNvPicPr>
          <p:nvPr/>
        </p:nvPicPr>
        <p:blipFill>
          <a:blip r:embed="rId5" cstate="print"/>
          <a:stretch>
            <a:fillRect/>
          </a:stretch>
        </p:blipFill>
        <p:spPr>
          <a:xfrm>
            <a:off x="5580112" y="2708920"/>
            <a:ext cx="3168351" cy="2376264"/>
          </a:xfrm>
          <a:prstGeom prst="rect">
            <a:avLst/>
          </a:prstGeom>
        </p:spPr>
      </p:pic>
      <p:pic>
        <p:nvPicPr>
          <p:cNvPr id="11" name="Рисунок 10" descr="IMG_20220218_100206.jpg"/>
          <p:cNvPicPr>
            <a:picLocks noChangeAspect="1"/>
          </p:cNvPicPr>
          <p:nvPr/>
        </p:nvPicPr>
        <p:blipFill>
          <a:blip r:embed="rId6" cstate="print"/>
          <a:srcRect l="25000" b="3030"/>
          <a:stretch>
            <a:fillRect/>
          </a:stretch>
        </p:blipFill>
        <p:spPr>
          <a:xfrm>
            <a:off x="323528" y="2636912"/>
            <a:ext cx="2450522" cy="2376264"/>
          </a:xfrm>
          <a:prstGeom prst="rect">
            <a:avLst/>
          </a:prstGeom>
        </p:spPr>
      </p:pic>
      <p:pic>
        <p:nvPicPr>
          <p:cNvPr id="12" name="Рисунок 11" descr="IMG_20220218_101628.jpg"/>
          <p:cNvPicPr>
            <a:picLocks noChangeAspect="1"/>
          </p:cNvPicPr>
          <p:nvPr/>
        </p:nvPicPr>
        <p:blipFill>
          <a:blip r:embed="rId7" cstate="print"/>
          <a:stretch>
            <a:fillRect/>
          </a:stretch>
        </p:blipFill>
        <p:spPr>
          <a:xfrm>
            <a:off x="2915816" y="4437112"/>
            <a:ext cx="2485985" cy="187220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7" name="Содержимое 6" descr="IMG_20211029_154949.jpg"/>
          <p:cNvPicPr>
            <a:picLocks noGrp="1" noChangeAspect="1"/>
          </p:cNvPicPr>
          <p:nvPr>
            <p:ph idx="1"/>
          </p:nvPr>
        </p:nvPicPr>
        <p:blipFill>
          <a:blip r:embed="rId3" cstate="print"/>
          <a:stretch>
            <a:fillRect/>
          </a:stretch>
        </p:blipFill>
        <p:spPr>
          <a:xfrm>
            <a:off x="3108911" y="370452"/>
            <a:ext cx="1913641" cy="1435231"/>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5995"/>
            <a:ext cx="9144000" cy="6880860"/>
          </a:xfrm>
          <a:prstGeom prst="rect">
            <a:avLst/>
          </a:prstGeom>
          <a:noFill/>
        </p:spPr>
      </p:pic>
      <p:pic>
        <p:nvPicPr>
          <p:cNvPr id="9" name="Рисунок 8" descr="IMG_20211029_155037.jpg"/>
          <p:cNvPicPr>
            <a:picLocks noChangeAspect="1"/>
          </p:cNvPicPr>
          <p:nvPr/>
        </p:nvPicPr>
        <p:blipFill>
          <a:blip r:embed="rId5" cstate="print"/>
          <a:stretch>
            <a:fillRect/>
          </a:stretch>
        </p:blipFill>
        <p:spPr>
          <a:xfrm>
            <a:off x="4139952" y="4365104"/>
            <a:ext cx="2880320" cy="2160239"/>
          </a:xfrm>
          <a:prstGeom prst="rect">
            <a:avLst/>
          </a:prstGeom>
        </p:spPr>
      </p:pic>
      <p:pic>
        <p:nvPicPr>
          <p:cNvPr id="16" name="Рисунок 15" descr="IMG_20210419_091051.jpg"/>
          <p:cNvPicPr>
            <a:picLocks noChangeAspect="1"/>
          </p:cNvPicPr>
          <p:nvPr/>
        </p:nvPicPr>
        <p:blipFill>
          <a:blip r:embed="rId6" cstate="print"/>
          <a:stretch>
            <a:fillRect/>
          </a:stretch>
        </p:blipFill>
        <p:spPr>
          <a:xfrm>
            <a:off x="467544" y="1628800"/>
            <a:ext cx="2448272" cy="3264364"/>
          </a:xfrm>
          <a:prstGeom prst="rect">
            <a:avLst/>
          </a:prstGeom>
        </p:spPr>
      </p:pic>
      <p:pic>
        <p:nvPicPr>
          <p:cNvPr id="17" name="Рисунок 16" descr="IMG_20220211_091349.jpg"/>
          <p:cNvPicPr>
            <a:picLocks noChangeAspect="1"/>
          </p:cNvPicPr>
          <p:nvPr/>
        </p:nvPicPr>
        <p:blipFill>
          <a:blip r:embed="rId7" cstate="print"/>
          <a:stretch>
            <a:fillRect/>
          </a:stretch>
        </p:blipFill>
        <p:spPr>
          <a:xfrm>
            <a:off x="5341214" y="1632832"/>
            <a:ext cx="3358116" cy="2518587"/>
          </a:xfrm>
          <a:prstGeom prst="rect">
            <a:avLst/>
          </a:prstGeom>
        </p:spPr>
      </p:pic>
      <p:pic>
        <p:nvPicPr>
          <p:cNvPr id="19" name="Рисунок 18" descr="IMG_20210419_091034 (1).jpg"/>
          <p:cNvPicPr>
            <a:picLocks noChangeAspect="1"/>
          </p:cNvPicPr>
          <p:nvPr/>
        </p:nvPicPr>
        <p:blipFill>
          <a:blip r:embed="rId8" cstate="print"/>
          <a:srcRect t="8451" r="6666" b="6549"/>
          <a:stretch>
            <a:fillRect/>
          </a:stretch>
        </p:blipFill>
        <p:spPr>
          <a:xfrm>
            <a:off x="3059832" y="1772816"/>
            <a:ext cx="2016224" cy="2448272"/>
          </a:xfrm>
          <a:prstGeom prst="rect">
            <a:avLst/>
          </a:prstGeom>
        </p:spPr>
      </p:pic>
      <p:sp>
        <p:nvSpPr>
          <p:cNvPr id="20" name="Прямоугольник 19"/>
          <p:cNvSpPr/>
          <p:nvPr/>
        </p:nvSpPr>
        <p:spPr>
          <a:xfrm>
            <a:off x="395536" y="549458"/>
            <a:ext cx="6840760" cy="1077218"/>
          </a:xfrm>
          <a:prstGeom prst="rect">
            <a:avLst/>
          </a:prstGeom>
        </p:spPr>
        <p:txBody>
          <a:bodyPr wrap="square">
            <a:spAutoFit/>
          </a:bodyPr>
          <a:lstStyle/>
          <a:p>
            <a:r>
              <a:rPr lang="ru-RU" sz="1600" b="1" i="1" dirty="0">
                <a:latin typeface="Times New Roman" pitchFamily="18" charset="0"/>
                <a:cs typeface="Times New Roman" pitchFamily="18" charset="0"/>
              </a:rPr>
              <a:t>НОД  Познавательное развитие    просмотр презентаций  на тему: </a:t>
            </a:r>
            <a:r>
              <a:rPr lang="ru-RU" sz="1600" i="1" dirty="0">
                <a:latin typeface="Times New Roman" pitchFamily="18" charset="0"/>
                <a:cs typeface="Times New Roman" pitchFamily="18" charset="0"/>
              </a:rPr>
              <a:t>«Путешествие по России» ,«Столица нашей Родины». «Я гражданин России», «Что такое Конституция РФ», «Какие права  и обязанности есть у меня» и др.</a:t>
            </a:r>
            <a:endParaRPr lang="ru-RU"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7" name="Содержимое 6" descr="IMG_20211029_154949.jpg"/>
          <p:cNvPicPr>
            <a:picLocks noGrp="1" noChangeAspect="1"/>
          </p:cNvPicPr>
          <p:nvPr>
            <p:ph idx="1"/>
          </p:nvPr>
        </p:nvPicPr>
        <p:blipFill>
          <a:blip r:embed="rId3" cstate="print"/>
          <a:stretch>
            <a:fillRect/>
          </a:stretch>
        </p:blipFill>
        <p:spPr>
          <a:xfrm>
            <a:off x="3108911" y="370452"/>
            <a:ext cx="1913641" cy="1435231"/>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3" name="TextBox 2"/>
          <p:cNvSpPr txBox="1"/>
          <p:nvPr/>
        </p:nvSpPr>
        <p:spPr>
          <a:xfrm>
            <a:off x="683568" y="476672"/>
            <a:ext cx="7920880" cy="338554"/>
          </a:xfrm>
          <a:prstGeom prst="rect">
            <a:avLst/>
          </a:prstGeom>
          <a:noFill/>
        </p:spPr>
        <p:txBody>
          <a:bodyPr wrap="square" rtlCol="0">
            <a:spAutoFit/>
          </a:bodyPr>
          <a:lstStyle/>
          <a:p>
            <a:r>
              <a:rPr lang="ru-RU" sz="1600" b="1" i="1" dirty="0" smtClean="0">
                <a:latin typeface="Times New Roman" pitchFamily="18" charset="0"/>
                <a:cs typeface="Times New Roman" pitchFamily="18" charset="0"/>
              </a:rPr>
              <a:t>Участие в акции «Своих не бросаем»</a:t>
            </a:r>
            <a:endParaRPr lang="ru-RU" sz="1600" i="1" dirty="0">
              <a:latin typeface="Times New Roman" pitchFamily="18" charset="0"/>
              <a:cs typeface="Times New Roman"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756" y="791252"/>
            <a:ext cx="4186244" cy="3139683"/>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0336" y="3257743"/>
            <a:ext cx="4327171" cy="324537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7" name="Содержимое 6" descr="IMG_20211029_154949.jpg"/>
          <p:cNvPicPr>
            <a:picLocks noGrp="1" noChangeAspect="1"/>
          </p:cNvPicPr>
          <p:nvPr>
            <p:ph idx="1"/>
          </p:nvPr>
        </p:nvPicPr>
        <p:blipFill>
          <a:blip r:embed="rId3" cstate="print"/>
          <a:stretch>
            <a:fillRect/>
          </a:stretch>
        </p:blipFill>
        <p:spPr>
          <a:xfrm>
            <a:off x="3108911" y="370452"/>
            <a:ext cx="1913641" cy="1435231"/>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pic>
        <p:nvPicPr>
          <p:cNvPr id="28" name="Рисунок 27" descr="IMG_20211029_162022.jpg"/>
          <p:cNvPicPr>
            <a:picLocks noChangeAspect="1"/>
          </p:cNvPicPr>
          <p:nvPr/>
        </p:nvPicPr>
        <p:blipFill>
          <a:blip r:embed="rId5" cstate="print"/>
          <a:stretch>
            <a:fillRect/>
          </a:stretch>
        </p:blipFill>
        <p:spPr>
          <a:xfrm>
            <a:off x="1835696" y="4797152"/>
            <a:ext cx="2352261" cy="1764196"/>
          </a:xfrm>
          <a:prstGeom prst="rect">
            <a:avLst/>
          </a:prstGeom>
        </p:spPr>
      </p:pic>
      <p:pic>
        <p:nvPicPr>
          <p:cNvPr id="29" name="Рисунок 28" descr="IMG_20211029_162116.jpg"/>
          <p:cNvPicPr>
            <a:picLocks noChangeAspect="1"/>
          </p:cNvPicPr>
          <p:nvPr/>
        </p:nvPicPr>
        <p:blipFill>
          <a:blip r:embed="rId6" cstate="print"/>
          <a:stretch>
            <a:fillRect/>
          </a:stretch>
        </p:blipFill>
        <p:spPr>
          <a:xfrm>
            <a:off x="467544" y="1268760"/>
            <a:ext cx="2520280" cy="3360373"/>
          </a:xfrm>
          <a:prstGeom prst="rect">
            <a:avLst/>
          </a:prstGeom>
        </p:spPr>
      </p:pic>
      <p:sp>
        <p:nvSpPr>
          <p:cNvPr id="3" name="TextBox 2"/>
          <p:cNvSpPr txBox="1"/>
          <p:nvPr/>
        </p:nvSpPr>
        <p:spPr>
          <a:xfrm>
            <a:off x="467544" y="332656"/>
            <a:ext cx="8395899" cy="923330"/>
          </a:xfrm>
          <a:prstGeom prst="rect">
            <a:avLst/>
          </a:prstGeom>
          <a:noFill/>
        </p:spPr>
        <p:txBody>
          <a:bodyPr wrap="square" rtlCol="0">
            <a:spAutoFit/>
          </a:bodyPr>
          <a:lstStyle/>
          <a:p>
            <a:endParaRPr lang="ru-RU" dirty="0"/>
          </a:p>
          <a:p>
            <a:r>
              <a:rPr lang="ru-RU" b="1" i="1" dirty="0" err="1"/>
              <a:t>Нод</a:t>
            </a:r>
            <a:r>
              <a:rPr lang="ru-RU" b="1" i="1" dirty="0"/>
              <a:t> «Маленькие патриоты большой страны!»</a:t>
            </a:r>
          </a:p>
          <a:p>
            <a:r>
              <a:rPr lang="ru-RU" b="1" i="1" u="sng" dirty="0"/>
              <a:t>Цель</a:t>
            </a:r>
            <a:r>
              <a:rPr lang="ru-RU" i="1" dirty="0"/>
              <a:t>: Развивать у детей чувство </a:t>
            </a:r>
            <a:r>
              <a:rPr lang="ru-RU" b="1" i="1" dirty="0"/>
              <a:t>патриотизма</a:t>
            </a:r>
            <a:r>
              <a:rPr lang="ru-RU" i="1" dirty="0"/>
              <a:t> и любви к своей Родине.</a:t>
            </a:r>
          </a:p>
        </p:txBody>
      </p:sp>
      <p:pic>
        <p:nvPicPr>
          <p:cNvPr id="13" name="Рисунок 12" descr="IMG_20210519_091601.jpg"/>
          <p:cNvPicPr>
            <a:picLocks noChangeAspect="1"/>
          </p:cNvPicPr>
          <p:nvPr/>
        </p:nvPicPr>
        <p:blipFill>
          <a:blip r:embed="rId7" cstate="print"/>
          <a:stretch>
            <a:fillRect/>
          </a:stretch>
        </p:blipFill>
        <p:spPr>
          <a:xfrm>
            <a:off x="6030162" y="1268760"/>
            <a:ext cx="2538282" cy="3384376"/>
          </a:xfrm>
          <a:prstGeom prst="rect">
            <a:avLst/>
          </a:prstGeom>
        </p:spPr>
      </p:pic>
      <p:pic>
        <p:nvPicPr>
          <p:cNvPr id="14" name="Рисунок 13" descr="IMG_20210519_091551.jpg"/>
          <p:cNvPicPr>
            <a:picLocks noChangeAspect="1"/>
          </p:cNvPicPr>
          <p:nvPr/>
        </p:nvPicPr>
        <p:blipFill>
          <a:blip r:embed="rId8" cstate="print"/>
          <a:stretch>
            <a:fillRect/>
          </a:stretch>
        </p:blipFill>
        <p:spPr>
          <a:xfrm>
            <a:off x="3146818" y="1268760"/>
            <a:ext cx="2680425" cy="3384376"/>
          </a:xfrm>
          <a:prstGeom prst="rect">
            <a:avLst/>
          </a:prstGeom>
        </p:spPr>
      </p:pic>
      <p:pic>
        <p:nvPicPr>
          <p:cNvPr id="15" name="Рисунок 14" descr="o0vLUjhOlk0_1.jpg"/>
          <p:cNvPicPr>
            <a:picLocks noChangeAspect="1"/>
          </p:cNvPicPr>
          <p:nvPr/>
        </p:nvPicPr>
        <p:blipFill>
          <a:blip r:embed="rId9" cstate="print"/>
          <a:stretch>
            <a:fillRect/>
          </a:stretch>
        </p:blipFill>
        <p:spPr>
          <a:xfrm>
            <a:off x="5148064" y="4797152"/>
            <a:ext cx="2520280" cy="176419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708_104458.jpg"/>
          <p:cNvPicPr>
            <a:picLocks noGrp="1" noChangeAspect="1"/>
          </p:cNvPicPr>
          <p:nvPr>
            <p:ph idx="1"/>
          </p:nvPr>
        </p:nvPicPr>
        <p:blipFill>
          <a:blip r:embed="rId3" cstate="print"/>
          <a:stretch>
            <a:fillRect/>
          </a:stretch>
        </p:blipFill>
        <p:spPr>
          <a:xfrm>
            <a:off x="1187114" y="1106998"/>
            <a:ext cx="3167684" cy="23757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5802"/>
            <a:ext cx="9144000" cy="6880860"/>
          </a:xfrm>
          <a:prstGeom prst="rect">
            <a:avLst/>
          </a:prstGeom>
          <a:noFill/>
        </p:spPr>
      </p:pic>
      <p:sp>
        <p:nvSpPr>
          <p:cNvPr id="11" name="TextBox 10"/>
          <p:cNvSpPr txBox="1"/>
          <p:nvPr/>
        </p:nvSpPr>
        <p:spPr>
          <a:xfrm>
            <a:off x="395536" y="476672"/>
            <a:ext cx="6696745" cy="1107996"/>
          </a:xfrm>
          <a:prstGeom prst="rect">
            <a:avLst/>
          </a:prstGeom>
          <a:noFill/>
        </p:spPr>
        <p:txBody>
          <a:bodyPr wrap="square" rtlCol="0">
            <a:spAutoFit/>
          </a:bodyPr>
          <a:lstStyle/>
          <a:p>
            <a:r>
              <a:rPr lang="ru-RU" dirty="0"/>
              <a:t> </a:t>
            </a:r>
            <a:r>
              <a:rPr lang="ru-RU" i="1" dirty="0">
                <a:latin typeface="Times New Roman" pitchFamily="18" charset="0"/>
                <a:cs typeface="Times New Roman" pitchFamily="18" charset="0"/>
              </a:rPr>
              <a:t>3.Социально-патриотическое направления </a:t>
            </a:r>
          </a:p>
          <a:p>
            <a:r>
              <a:rPr lang="ru-RU" sz="1600" b="1" i="1" dirty="0">
                <a:latin typeface="Times New Roman" pitchFamily="18" charset="0"/>
                <a:cs typeface="Times New Roman" pitchFamily="18" charset="0"/>
              </a:rPr>
              <a:t>Праздник  День семьи, любви и верности</a:t>
            </a:r>
          </a:p>
          <a:p>
            <a:r>
              <a:rPr lang="ru-RU" sz="1600" b="1" i="1" dirty="0">
                <a:latin typeface="Times New Roman" pitchFamily="18" charset="0"/>
                <a:cs typeface="Times New Roman" pitchFamily="18" charset="0"/>
              </a:rPr>
              <a:t>Цель</a:t>
            </a:r>
            <a:r>
              <a:rPr lang="ru-RU" sz="1600" b="1" dirty="0">
                <a:latin typeface="Times New Roman" pitchFamily="18" charset="0"/>
                <a:cs typeface="Times New Roman" pitchFamily="18" charset="0"/>
              </a:rPr>
              <a:t>: </a:t>
            </a:r>
            <a:r>
              <a:rPr lang="ru-RU" sz="1600" i="1" dirty="0">
                <a:latin typeface="Times New Roman" pitchFamily="18" charset="0"/>
                <a:cs typeface="Times New Roman" pitchFamily="18" charset="0"/>
              </a:rPr>
              <a:t>популяризация семейных ценностей, народных традиций и укрепление социального института </a:t>
            </a:r>
            <a:r>
              <a:rPr lang="ru-RU" sz="1600" b="1" i="1" dirty="0">
                <a:latin typeface="Times New Roman" pitchFamily="18" charset="0"/>
                <a:cs typeface="Times New Roman" pitchFamily="18" charset="0"/>
              </a:rPr>
              <a:t>семьи</a:t>
            </a:r>
            <a:r>
              <a:rPr lang="ru-RU" sz="1600" i="1" dirty="0">
                <a:latin typeface="Times New Roman" pitchFamily="18" charset="0"/>
                <a:cs typeface="Times New Roman" pitchFamily="18" charset="0"/>
              </a:rPr>
              <a:t>.</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108" y="2112931"/>
            <a:ext cx="3946067" cy="2959550"/>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539074" y="2243716"/>
            <a:ext cx="4365104" cy="327382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292" y="2265331"/>
            <a:ext cx="3946067" cy="2959550"/>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8301" y="2217784"/>
            <a:ext cx="3946067" cy="29595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708_100959.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6" name="TextBox 5"/>
          <p:cNvSpPr txBox="1"/>
          <p:nvPr/>
        </p:nvSpPr>
        <p:spPr>
          <a:xfrm>
            <a:off x="467544" y="386502"/>
            <a:ext cx="7630507" cy="984885"/>
          </a:xfrm>
          <a:prstGeom prst="rect">
            <a:avLst/>
          </a:prstGeom>
          <a:noFill/>
        </p:spPr>
        <p:txBody>
          <a:bodyPr wrap="square" rtlCol="0">
            <a:spAutoFit/>
          </a:bodyPr>
          <a:lstStyle/>
          <a:p>
            <a:r>
              <a:rPr lang="ru-RU" sz="1600" b="1" i="1" dirty="0"/>
              <a:t>Культурно-спортивное мероприятие «Масленичный марафон»</a:t>
            </a:r>
          </a:p>
          <a:p>
            <a:r>
              <a:rPr lang="ru-RU" sz="1400" b="1" i="1" dirty="0"/>
              <a:t>Цель:  </a:t>
            </a:r>
            <a:r>
              <a:rPr lang="ru-RU" sz="1400" i="1" dirty="0"/>
              <a:t>приобщение к истокам русской народной культуры, воспитание любви к семье, Родине.</a:t>
            </a:r>
            <a:br>
              <a:rPr lang="ru-RU" sz="1400" i="1" dirty="0"/>
            </a:br>
            <a:r>
              <a:rPr lang="ru-RU" sz="1400" i="1" dirty="0"/>
              <a:t> -уточнить и закрепить знания детей о народном празднике Масленице, её традициях;</a:t>
            </a:r>
            <a:br>
              <a:rPr lang="ru-RU" sz="1400" i="1" dirty="0"/>
            </a:br>
            <a:r>
              <a:rPr lang="ru-RU" sz="1400" i="1" dirty="0"/>
              <a:t>-формировать представление о жизни своих предков и народной культуре.</a:t>
            </a:r>
          </a:p>
        </p:txBody>
      </p:sp>
      <p:pic>
        <p:nvPicPr>
          <p:cNvPr id="7" name="Рисунок 6" descr="IMG_20220304_095316.jpg"/>
          <p:cNvPicPr>
            <a:picLocks noChangeAspect="1"/>
          </p:cNvPicPr>
          <p:nvPr/>
        </p:nvPicPr>
        <p:blipFill>
          <a:blip r:embed="rId5" cstate="print"/>
          <a:stretch>
            <a:fillRect/>
          </a:stretch>
        </p:blipFill>
        <p:spPr>
          <a:xfrm>
            <a:off x="630872" y="1484784"/>
            <a:ext cx="3760374" cy="2820280"/>
          </a:xfrm>
          <a:prstGeom prst="rect">
            <a:avLst/>
          </a:prstGeom>
        </p:spPr>
      </p:pic>
      <p:pic>
        <p:nvPicPr>
          <p:cNvPr id="9" name="Рисунок 8" descr="IMG_20220304_113331 (3).jpg"/>
          <p:cNvPicPr>
            <a:picLocks noChangeAspect="1"/>
          </p:cNvPicPr>
          <p:nvPr/>
        </p:nvPicPr>
        <p:blipFill>
          <a:blip r:embed="rId6" cstate="print"/>
          <a:stretch>
            <a:fillRect/>
          </a:stretch>
        </p:blipFill>
        <p:spPr>
          <a:xfrm>
            <a:off x="4641709" y="1484619"/>
            <a:ext cx="3744417" cy="280831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708_100959.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sp>
        <p:nvSpPr>
          <p:cNvPr id="6" name="TextBox 5"/>
          <p:cNvSpPr txBox="1"/>
          <p:nvPr/>
        </p:nvSpPr>
        <p:spPr>
          <a:xfrm>
            <a:off x="467544" y="476672"/>
            <a:ext cx="8208912" cy="923330"/>
          </a:xfrm>
          <a:prstGeom prst="rect">
            <a:avLst/>
          </a:prstGeom>
          <a:noFill/>
        </p:spPr>
        <p:txBody>
          <a:bodyPr wrap="square" rtlCol="0">
            <a:spAutoFit/>
          </a:bodyPr>
          <a:lstStyle/>
          <a:p>
            <a:r>
              <a:rPr lang="ru-RU" b="1" i="1" dirty="0"/>
              <a:t>Работа с родителями: </a:t>
            </a:r>
            <a:r>
              <a:rPr lang="ru-RU" i="1" dirty="0"/>
              <a:t>Консультации на тему « Патриотическое воспитание в семье» , Анкетирование, родительские собрания. Раздача  информационных буклетов  и др.</a:t>
            </a:r>
          </a:p>
        </p:txBody>
      </p:sp>
      <p:pic>
        <p:nvPicPr>
          <p:cNvPr id="8" name="Рисунок 7" descr="c591fb9402603c82f356d65c43174a01.jpeg"/>
          <p:cNvPicPr>
            <a:picLocks noChangeAspect="1"/>
          </p:cNvPicPr>
          <p:nvPr/>
        </p:nvPicPr>
        <p:blipFill>
          <a:blip r:embed="rId5" cstate="print"/>
          <a:stretch>
            <a:fillRect/>
          </a:stretch>
        </p:blipFill>
        <p:spPr>
          <a:xfrm>
            <a:off x="5864866" y="1268760"/>
            <a:ext cx="2819591" cy="1872208"/>
          </a:xfrm>
          <a:prstGeom prst="rect">
            <a:avLst/>
          </a:prstGeom>
        </p:spPr>
      </p:pic>
      <p:pic>
        <p:nvPicPr>
          <p:cNvPr id="9" name="Рисунок 8" descr="IMG_20220303_085757.jpg"/>
          <p:cNvPicPr>
            <a:picLocks noChangeAspect="1"/>
          </p:cNvPicPr>
          <p:nvPr/>
        </p:nvPicPr>
        <p:blipFill>
          <a:blip r:embed="rId6" cstate="print"/>
          <a:srcRect r="-1844" b="12705"/>
          <a:stretch>
            <a:fillRect/>
          </a:stretch>
        </p:blipFill>
        <p:spPr>
          <a:xfrm>
            <a:off x="4211960" y="3495866"/>
            <a:ext cx="4472497" cy="2875176"/>
          </a:xfrm>
          <a:prstGeom prst="rect">
            <a:avLst/>
          </a:prstGeom>
        </p:spPr>
      </p:pic>
      <p:pic>
        <p:nvPicPr>
          <p:cNvPr id="10" name="Рисунок 9" descr="IMG_20220303_095759 (1).jpg"/>
          <p:cNvPicPr>
            <a:picLocks noChangeAspect="1"/>
          </p:cNvPicPr>
          <p:nvPr/>
        </p:nvPicPr>
        <p:blipFill>
          <a:blip r:embed="rId7" cstate="print"/>
          <a:srcRect t="17308" r="2564"/>
          <a:stretch>
            <a:fillRect/>
          </a:stretch>
        </p:blipFill>
        <p:spPr>
          <a:xfrm>
            <a:off x="899592" y="3385281"/>
            <a:ext cx="2736304" cy="3096345"/>
          </a:xfrm>
          <a:prstGeom prst="rect">
            <a:avLst/>
          </a:prstGeom>
        </p:spPr>
      </p:pic>
      <p:pic>
        <p:nvPicPr>
          <p:cNvPr id="11" name="Рисунок 10" descr="IMG_20220303_100609.jpg"/>
          <p:cNvPicPr>
            <a:picLocks noChangeAspect="1"/>
          </p:cNvPicPr>
          <p:nvPr/>
        </p:nvPicPr>
        <p:blipFill>
          <a:blip r:embed="rId8" cstate="print"/>
          <a:stretch>
            <a:fillRect/>
          </a:stretch>
        </p:blipFill>
        <p:spPr>
          <a:xfrm flipH="1">
            <a:off x="2987823" y="1268760"/>
            <a:ext cx="2496277" cy="1872208"/>
          </a:xfrm>
          <a:prstGeom prst="rect">
            <a:avLst/>
          </a:prstGeom>
        </p:spPr>
      </p:pic>
      <p:pic>
        <p:nvPicPr>
          <p:cNvPr id="12" name="Рисунок 11" descr="IMG-5434a8387528ce5aec8e107247c9b693-V.jpg"/>
          <p:cNvPicPr>
            <a:picLocks noChangeAspect="1"/>
          </p:cNvPicPr>
          <p:nvPr/>
        </p:nvPicPr>
        <p:blipFill>
          <a:blip r:embed="rId9" cstate="print"/>
          <a:stretch>
            <a:fillRect/>
          </a:stretch>
        </p:blipFill>
        <p:spPr>
          <a:xfrm>
            <a:off x="1252379" y="1556792"/>
            <a:ext cx="1296144" cy="17281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22860"/>
            <a:ext cx="9144000" cy="6880860"/>
          </a:xfrm>
          <a:prstGeom prst="rect">
            <a:avLst/>
          </a:prstGeom>
          <a:noFill/>
        </p:spPr>
      </p:pic>
      <p:pic>
        <p:nvPicPr>
          <p:cNvPr id="14" name="Рисунок 13" descr="IMG_20220210_153500.jpg"/>
          <p:cNvPicPr>
            <a:picLocks noChangeAspect="1"/>
          </p:cNvPicPr>
          <p:nvPr/>
        </p:nvPicPr>
        <p:blipFill>
          <a:blip r:embed="rId4" cstate="print"/>
          <a:stretch>
            <a:fillRect/>
          </a:stretch>
        </p:blipFill>
        <p:spPr>
          <a:xfrm>
            <a:off x="5292080" y="980728"/>
            <a:ext cx="3480387" cy="2610290"/>
          </a:xfrm>
          <a:prstGeom prst="rect">
            <a:avLst/>
          </a:prstGeom>
        </p:spPr>
      </p:pic>
      <p:pic>
        <p:nvPicPr>
          <p:cNvPr id="19" name="Рисунок 18" descr="IMG_20220210_154206.jpg"/>
          <p:cNvPicPr>
            <a:picLocks noChangeAspect="1"/>
          </p:cNvPicPr>
          <p:nvPr/>
        </p:nvPicPr>
        <p:blipFill>
          <a:blip r:embed="rId5" cstate="print"/>
          <a:stretch>
            <a:fillRect/>
          </a:stretch>
        </p:blipFill>
        <p:spPr>
          <a:xfrm>
            <a:off x="10908704" y="9405664"/>
            <a:ext cx="1903140" cy="2537520"/>
          </a:xfrm>
          <a:prstGeom prst="rect">
            <a:avLst/>
          </a:prstGeom>
        </p:spPr>
      </p:pic>
      <p:pic>
        <p:nvPicPr>
          <p:cNvPr id="5" name="Содержимое 4" descr="IMG_20211214_161432.jpg"/>
          <p:cNvPicPr>
            <a:picLocks noGrp="1" noChangeAspect="1"/>
          </p:cNvPicPr>
          <p:nvPr>
            <p:ph idx="1"/>
          </p:nvPr>
        </p:nvPicPr>
        <p:blipFill>
          <a:blip r:embed="rId6" cstate="print"/>
          <a:stretch>
            <a:fillRect/>
          </a:stretch>
        </p:blipFill>
        <p:spPr>
          <a:xfrm>
            <a:off x="539552" y="1412776"/>
            <a:ext cx="2520280" cy="3360374"/>
          </a:xfrm>
        </p:spPr>
      </p:pic>
      <p:sp>
        <p:nvSpPr>
          <p:cNvPr id="12" name="TextBox 11"/>
          <p:cNvSpPr txBox="1"/>
          <p:nvPr/>
        </p:nvSpPr>
        <p:spPr>
          <a:xfrm>
            <a:off x="611560" y="404664"/>
            <a:ext cx="6552728" cy="830997"/>
          </a:xfrm>
          <a:prstGeom prst="rect">
            <a:avLst/>
          </a:prstGeom>
          <a:noFill/>
        </p:spPr>
        <p:txBody>
          <a:bodyPr wrap="square" rtlCol="0">
            <a:spAutoFit/>
          </a:bodyPr>
          <a:lstStyle/>
          <a:p>
            <a:r>
              <a:rPr lang="ru-RU" sz="1600" b="1" i="1" dirty="0">
                <a:latin typeface="Times New Roman" pitchFamily="18" charset="0"/>
                <a:cs typeface="Times New Roman" pitchFamily="18" charset="0"/>
              </a:rPr>
              <a:t>Участие а акции «Поможем зимующим птицам» </a:t>
            </a:r>
          </a:p>
          <a:p>
            <a:r>
              <a:rPr lang="ru-RU" sz="1600" b="1" i="1" dirty="0">
                <a:latin typeface="Times New Roman" pitchFamily="18" charset="0"/>
                <a:cs typeface="Times New Roman" pitchFamily="18" charset="0"/>
              </a:rPr>
              <a:t>Цель:</a:t>
            </a:r>
            <a:r>
              <a:rPr lang="ru-RU" sz="1600" i="1" dirty="0">
                <a:latin typeface="Times New Roman" pitchFamily="18" charset="0"/>
                <a:cs typeface="Times New Roman" pitchFamily="18" charset="0"/>
              </a:rPr>
              <a:t> оказать посильную помощь птицам, зимующим в нашей местности, пережить морозы и недостаток пищи. </a:t>
            </a:r>
          </a:p>
        </p:txBody>
      </p:sp>
      <p:pic>
        <p:nvPicPr>
          <p:cNvPr id="16" name="Рисунок 15" descr="IMG_20220211_110741.jpg"/>
          <p:cNvPicPr>
            <a:picLocks noChangeAspect="1"/>
          </p:cNvPicPr>
          <p:nvPr/>
        </p:nvPicPr>
        <p:blipFill>
          <a:blip r:embed="rId7" cstate="print"/>
          <a:stretch>
            <a:fillRect/>
          </a:stretch>
        </p:blipFill>
        <p:spPr>
          <a:xfrm>
            <a:off x="3347864" y="3645024"/>
            <a:ext cx="3931907" cy="294893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906_084918.jpg"/>
          <p:cNvPicPr>
            <a:picLocks noGrp="1" noChangeAspect="1"/>
          </p:cNvPicPr>
          <p:nvPr>
            <p:ph idx="1"/>
          </p:nvPr>
        </p:nvPicPr>
        <p:blipFill>
          <a:blip r:embed="rId3" cstate="print"/>
          <a:stretch>
            <a:fillRect/>
          </a:stretch>
        </p:blipFill>
        <p:spPr>
          <a:xfrm>
            <a:off x="3866108" y="1172028"/>
            <a:ext cx="1099940" cy="824955"/>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pic>
        <p:nvPicPr>
          <p:cNvPr id="6" name="Рисунок 5" descr="IMG_20210906_085624.jpg"/>
          <p:cNvPicPr>
            <a:picLocks noChangeAspect="1"/>
          </p:cNvPicPr>
          <p:nvPr/>
        </p:nvPicPr>
        <p:blipFill>
          <a:blip r:embed="rId5" cstate="print"/>
          <a:stretch>
            <a:fillRect/>
          </a:stretch>
        </p:blipFill>
        <p:spPr>
          <a:xfrm>
            <a:off x="467544" y="2204864"/>
            <a:ext cx="4416491" cy="3312368"/>
          </a:xfrm>
          <a:prstGeom prst="rect">
            <a:avLst/>
          </a:prstGeom>
        </p:spPr>
      </p:pic>
      <p:sp>
        <p:nvSpPr>
          <p:cNvPr id="9" name="TextBox 8"/>
          <p:cNvSpPr txBox="1"/>
          <p:nvPr/>
        </p:nvSpPr>
        <p:spPr>
          <a:xfrm>
            <a:off x="467544" y="260648"/>
            <a:ext cx="5639343" cy="1077218"/>
          </a:xfrm>
          <a:prstGeom prst="rect">
            <a:avLst/>
          </a:prstGeom>
          <a:noFill/>
        </p:spPr>
        <p:txBody>
          <a:bodyPr wrap="square" rtlCol="0">
            <a:spAutoFit/>
          </a:bodyPr>
          <a:lstStyle/>
          <a:p>
            <a:r>
              <a:rPr lang="ru-RU" sz="1600" b="1" i="1" dirty="0">
                <a:latin typeface="Times New Roman" pitchFamily="18" charset="0"/>
                <a:cs typeface="Times New Roman" pitchFamily="18" charset="0"/>
              </a:rPr>
              <a:t>  Благотворительная  акция «Крышечки Добра»</a:t>
            </a:r>
          </a:p>
          <a:p>
            <a:r>
              <a:rPr lang="ru-RU" sz="1600" b="1" i="1" dirty="0">
                <a:latin typeface="Times New Roman" pitchFamily="18" charset="0"/>
                <a:cs typeface="Times New Roman" pitchFamily="18" charset="0"/>
              </a:rPr>
              <a:t>Цель:  </a:t>
            </a:r>
            <a:r>
              <a:rPr lang="ru-RU" sz="1600" i="1" dirty="0">
                <a:latin typeface="Times New Roman" pitchFamily="18" charset="0"/>
                <a:cs typeface="Times New Roman" pitchFamily="18" charset="0"/>
              </a:rPr>
              <a:t>воспитывать чувства сострадания к чужой  беде. Формировать потребность в совершении добрых поступков, отзывчивость</a:t>
            </a:r>
          </a:p>
        </p:txBody>
      </p:sp>
      <p:pic>
        <p:nvPicPr>
          <p:cNvPr id="14" name="Рисунок 13" descr="IMG_20220228_153643.jpg"/>
          <p:cNvPicPr>
            <a:picLocks noChangeAspect="1"/>
          </p:cNvPicPr>
          <p:nvPr/>
        </p:nvPicPr>
        <p:blipFill>
          <a:blip r:embed="rId6" cstate="print"/>
          <a:stretch>
            <a:fillRect/>
          </a:stretch>
        </p:blipFill>
        <p:spPr>
          <a:xfrm>
            <a:off x="6064656" y="267619"/>
            <a:ext cx="2427734" cy="3236980"/>
          </a:xfrm>
          <a:prstGeom prst="rect">
            <a:avLst/>
          </a:prstGeom>
        </p:spPr>
      </p:pic>
      <p:pic>
        <p:nvPicPr>
          <p:cNvPr id="15" name="Рисунок 14" descr="IMG_20220228_153759.jpg"/>
          <p:cNvPicPr>
            <a:picLocks noChangeAspect="1"/>
          </p:cNvPicPr>
          <p:nvPr/>
        </p:nvPicPr>
        <p:blipFill>
          <a:blip r:embed="rId7" cstate="print"/>
          <a:stretch>
            <a:fillRect/>
          </a:stretch>
        </p:blipFill>
        <p:spPr>
          <a:xfrm>
            <a:off x="5220072" y="3861048"/>
            <a:ext cx="3275856" cy="245689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0"/>
            <a:ext cx="9144000" cy="6880860"/>
          </a:xfrm>
          <a:prstGeom prst="rect">
            <a:avLst/>
          </a:prstGeom>
          <a:noFill/>
        </p:spPr>
      </p:pic>
      <p:sp>
        <p:nvSpPr>
          <p:cNvPr id="6" name="Прямоугольник 5"/>
          <p:cNvSpPr/>
          <p:nvPr/>
        </p:nvSpPr>
        <p:spPr>
          <a:xfrm>
            <a:off x="971600" y="815370"/>
            <a:ext cx="6624736" cy="2308324"/>
          </a:xfrm>
          <a:prstGeom prst="rect">
            <a:avLst/>
          </a:prstGeom>
        </p:spPr>
        <p:txBody>
          <a:bodyPr wrap="square">
            <a:spAutoFit/>
          </a:bodyPr>
          <a:lstStyle/>
          <a:p>
            <a:r>
              <a:rPr lang="ru-RU" sz="1600" b="1" i="1" dirty="0">
                <a:latin typeface="Times New Roman" pitchFamily="18" charset="0"/>
                <a:cs typeface="Times New Roman" pitchFamily="18" charset="0"/>
              </a:rPr>
              <a:t>ЦЕЛЬ: Патриотическое воспитание дошкольников – это не только воспитание любви к родному дому, детскому саду, городу, родной природе, культурному достоянию своего народа, своей нации, толерантного отношения к представителям других национальностей. Но и воспитание уважительного отношения к труженику и результатам его труда, родной земле, защитникам Отечества, государственной символике, традициям государства и общенародным праздникам.</a:t>
            </a:r>
          </a:p>
          <a:p>
            <a:endParaRPr lang="ru-RU" sz="1600" b="1" i="1" dirty="0">
              <a:latin typeface="Times New Roman" pitchFamily="18" charset="0"/>
              <a:cs typeface="Times New Roman" pitchFamily="18" charset="0"/>
            </a:endParaRPr>
          </a:p>
        </p:txBody>
      </p:sp>
      <p:sp>
        <p:nvSpPr>
          <p:cNvPr id="8" name="Прямоугольник 7"/>
          <p:cNvSpPr/>
          <p:nvPr/>
        </p:nvSpPr>
        <p:spPr>
          <a:xfrm>
            <a:off x="827584" y="3123694"/>
            <a:ext cx="7488832" cy="2492990"/>
          </a:xfrm>
          <a:prstGeom prst="rect">
            <a:avLst/>
          </a:prstGeom>
        </p:spPr>
        <p:txBody>
          <a:bodyPr wrap="square">
            <a:spAutoFit/>
          </a:bodyPr>
          <a:lstStyle/>
          <a:p>
            <a:pPr algn="ctr"/>
            <a:endParaRPr lang="ru-RU" sz="1400" b="1" i="1" dirty="0">
              <a:latin typeface="Times New Roman" pitchFamily="18" charset="0"/>
              <a:cs typeface="Times New Roman" pitchFamily="18" charset="0"/>
            </a:endParaRPr>
          </a:p>
          <a:p>
            <a:pPr algn="ctr"/>
            <a:r>
              <a:rPr lang="ru-RU" sz="1400" b="1" i="1" dirty="0">
                <a:latin typeface="Times New Roman" pitchFamily="18" charset="0"/>
                <a:cs typeface="Times New Roman" pitchFamily="18" charset="0"/>
              </a:rPr>
              <a:t>ЗАДАЧИ:</a:t>
            </a:r>
          </a:p>
          <a:p>
            <a:r>
              <a:rPr lang="ru-RU" sz="1400" b="1" i="1" dirty="0">
                <a:latin typeface="Times New Roman" pitchFamily="18" charset="0"/>
                <a:cs typeface="Times New Roman" pitchFamily="18" charset="0"/>
              </a:rPr>
              <a:t>- </a:t>
            </a:r>
            <a:r>
              <a:rPr lang="ru-RU" sz="1600" b="1" i="1" dirty="0">
                <a:latin typeface="Times New Roman" pitchFamily="18" charset="0"/>
                <a:cs typeface="Times New Roman" pitchFamily="18" charset="0"/>
              </a:rPr>
              <a:t>формирование  патриотических чувств к родному краю (причастности к родному дому, семье, детскому саду, городу) ;</a:t>
            </a:r>
          </a:p>
          <a:p>
            <a:r>
              <a:rPr lang="ru-RU" sz="1600" b="1" i="1" dirty="0">
                <a:latin typeface="Times New Roman" pitchFamily="18" charset="0"/>
                <a:cs typeface="Times New Roman" pitchFamily="18" charset="0"/>
              </a:rPr>
              <a:t>- формирование духовно-нравственных отношений;</a:t>
            </a:r>
          </a:p>
          <a:p>
            <a:r>
              <a:rPr lang="ru-RU" sz="1600" b="1" i="1" dirty="0">
                <a:latin typeface="Times New Roman" pitchFamily="18" charset="0"/>
                <a:cs typeface="Times New Roman" pitchFamily="18" charset="0"/>
              </a:rPr>
              <a:t>- формирование уважения к культурному наследию своего народа;</a:t>
            </a:r>
          </a:p>
          <a:p>
            <a:r>
              <a:rPr lang="ru-RU" sz="1600" b="1" i="1" dirty="0">
                <a:latin typeface="Times New Roman" pitchFamily="18" charset="0"/>
                <a:cs typeface="Times New Roman" pitchFamily="18" charset="0"/>
              </a:rPr>
              <a:t>- воспитание любви к своим национальным особенностям;</a:t>
            </a:r>
          </a:p>
          <a:p>
            <a:r>
              <a:rPr lang="ru-RU" sz="1600" b="1" i="1" dirty="0">
                <a:latin typeface="Times New Roman" pitchFamily="18" charset="0"/>
                <a:cs typeface="Times New Roman" pitchFamily="18" charset="0"/>
              </a:rPr>
              <a:t>- чувство собственного достоинства как представителя своего народа;</a:t>
            </a:r>
          </a:p>
          <a:p>
            <a:r>
              <a:rPr lang="ru-RU" sz="1600" b="1" i="1" dirty="0">
                <a:latin typeface="Times New Roman" pitchFamily="18" charset="0"/>
                <a:cs typeface="Times New Roman" pitchFamily="18" charset="0"/>
              </a:rPr>
              <a:t>- толерантное отношение к представителям других национальностей, к ровесникам, родителям, соседям, другим людям.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1" name="Содержимое 10" descr="IMG_20201110_101518.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3" name="TextBox 2"/>
          <p:cNvSpPr txBox="1"/>
          <p:nvPr/>
        </p:nvSpPr>
        <p:spPr>
          <a:xfrm>
            <a:off x="467544" y="332657"/>
            <a:ext cx="7776864" cy="369332"/>
          </a:xfrm>
          <a:prstGeom prst="rect">
            <a:avLst/>
          </a:prstGeom>
          <a:noFill/>
        </p:spPr>
        <p:txBody>
          <a:bodyPr wrap="square" rtlCol="0">
            <a:spAutoFit/>
          </a:bodyPr>
          <a:lstStyle/>
          <a:p>
            <a:r>
              <a:rPr lang="ru-RU" i="1" dirty="0">
                <a:latin typeface="Times New Roman" pitchFamily="18" charset="0"/>
                <a:cs typeface="Times New Roman" pitchFamily="18" charset="0"/>
              </a:rPr>
              <a:t>5. Духовно-</a:t>
            </a:r>
            <a:r>
              <a:rPr lang="ru-RU" i="1" dirty="0" err="1">
                <a:latin typeface="Times New Roman" pitchFamily="18" charset="0"/>
                <a:cs typeface="Times New Roman" pitchFamily="18" charset="0"/>
              </a:rPr>
              <a:t>нравственое</a:t>
            </a:r>
            <a:r>
              <a:rPr lang="ru-RU" i="1" dirty="0">
                <a:latin typeface="Times New Roman" pitchFamily="18" charset="0"/>
                <a:cs typeface="Times New Roman" pitchFamily="18" charset="0"/>
              </a:rPr>
              <a:t> направление </a:t>
            </a: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12" y="1597171"/>
            <a:ext cx="3153184" cy="4204245"/>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7722" y="701989"/>
            <a:ext cx="3322712" cy="2492034"/>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064" y="3559146"/>
            <a:ext cx="3096344" cy="274957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20117_105215.jpg"/>
          <p:cNvPicPr>
            <a:picLocks noGrp="1" noChangeAspect="1"/>
          </p:cNvPicPr>
          <p:nvPr>
            <p:ph idx="1"/>
          </p:nvPr>
        </p:nvPicPr>
        <p:blipFill>
          <a:blip r:embed="rId3" cstate="print"/>
          <a:stretch>
            <a:fillRect/>
          </a:stretch>
        </p:blipFill>
        <p:spPr>
          <a:xfrm>
            <a:off x="5034603" y="639380"/>
            <a:ext cx="2532121" cy="1899091"/>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pic>
        <p:nvPicPr>
          <p:cNvPr id="6" name="Рисунок 5" descr="IMG_20220117_105219.jpg"/>
          <p:cNvPicPr>
            <a:picLocks noChangeAspect="1"/>
          </p:cNvPicPr>
          <p:nvPr/>
        </p:nvPicPr>
        <p:blipFill>
          <a:blip r:embed="rId5" cstate="print"/>
          <a:srcRect l="1516" b="21167"/>
          <a:stretch>
            <a:fillRect/>
          </a:stretch>
        </p:blipFill>
        <p:spPr>
          <a:xfrm>
            <a:off x="4139952" y="2276872"/>
            <a:ext cx="4677775" cy="2808312"/>
          </a:xfrm>
          <a:prstGeom prst="rect">
            <a:avLst/>
          </a:prstGeom>
        </p:spPr>
      </p:pic>
      <p:pic>
        <p:nvPicPr>
          <p:cNvPr id="11" name="Рисунок 10" descr="IMG_20220117_110330.jpg"/>
          <p:cNvPicPr>
            <a:picLocks noChangeAspect="1"/>
          </p:cNvPicPr>
          <p:nvPr/>
        </p:nvPicPr>
        <p:blipFill>
          <a:blip r:embed="rId6" cstate="print"/>
          <a:stretch>
            <a:fillRect/>
          </a:stretch>
        </p:blipFill>
        <p:spPr>
          <a:xfrm>
            <a:off x="899592" y="2276872"/>
            <a:ext cx="3096344" cy="4128459"/>
          </a:xfrm>
          <a:prstGeom prst="rect">
            <a:avLst/>
          </a:prstGeom>
        </p:spPr>
      </p:pic>
      <p:sp>
        <p:nvSpPr>
          <p:cNvPr id="3" name="TextBox 2"/>
          <p:cNvSpPr txBox="1"/>
          <p:nvPr/>
        </p:nvSpPr>
        <p:spPr>
          <a:xfrm>
            <a:off x="539552" y="620689"/>
            <a:ext cx="5832648" cy="1846659"/>
          </a:xfrm>
          <a:prstGeom prst="rect">
            <a:avLst/>
          </a:prstGeom>
          <a:noFill/>
        </p:spPr>
        <p:txBody>
          <a:bodyPr wrap="square" rtlCol="0">
            <a:spAutoFit/>
          </a:bodyPr>
          <a:lstStyle/>
          <a:p>
            <a:r>
              <a:rPr lang="ru-RU" sz="1600" i="1" dirty="0">
                <a:latin typeface="Times New Roman" pitchFamily="18" charset="0"/>
                <a:cs typeface="Times New Roman" pitchFamily="18" charset="0"/>
              </a:rPr>
              <a:t>Экскурсия в храм Покрова Пресвятой Богородицы. Тема «Рождественский Вертеп»</a:t>
            </a:r>
          </a:p>
          <a:p>
            <a:r>
              <a:rPr lang="ru-RU" sz="1600" i="1" dirty="0">
                <a:latin typeface="Times New Roman" pitchFamily="18" charset="0"/>
                <a:cs typeface="Times New Roman" pitchFamily="18" charset="0"/>
              </a:rPr>
              <a:t>Цель: приобщаем детей к нравственным и духовным ценностям православной культуры. Прививаем уважение и любовь к традициям своего народа. Воспитываем познавательный интерес к истории возникновения праздника.</a:t>
            </a:r>
          </a:p>
          <a:p>
            <a:r>
              <a:rPr lang="ru-RU" i="1" dirty="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14_161432.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pic>
        <p:nvPicPr>
          <p:cNvPr id="7" name="Рисунок 6" descr="4 гр.jpg"/>
          <p:cNvPicPr>
            <a:picLocks noChangeAspect="1"/>
          </p:cNvPicPr>
          <p:nvPr/>
        </p:nvPicPr>
        <p:blipFill>
          <a:blip r:embed="rId5" cstate="print"/>
          <a:srcRect l="15385" b="20513"/>
          <a:stretch>
            <a:fillRect/>
          </a:stretch>
        </p:blipFill>
        <p:spPr>
          <a:xfrm>
            <a:off x="365339" y="1556792"/>
            <a:ext cx="3985990" cy="2808312"/>
          </a:xfrm>
          <a:prstGeom prst="rect">
            <a:avLst/>
          </a:prstGeom>
        </p:spPr>
      </p:pic>
      <p:pic>
        <p:nvPicPr>
          <p:cNvPr id="8" name="Рисунок 7" descr="20210617_101204.jpg"/>
          <p:cNvPicPr>
            <a:picLocks noChangeAspect="1"/>
          </p:cNvPicPr>
          <p:nvPr/>
        </p:nvPicPr>
        <p:blipFill>
          <a:blip r:embed="rId6" cstate="print"/>
          <a:stretch>
            <a:fillRect/>
          </a:stretch>
        </p:blipFill>
        <p:spPr>
          <a:xfrm>
            <a:off x="4572000" y="1556792"/>
            <a:ext cx="3936437" cy="2952328"/>
          </a:xfrm>
          <a:prstGeom prst="rect">
            <a:avLst/>
          </a:prstGeom>
        </p:spPr>
      </p:pic>
      <p:pic>
        <p:nvPicPr>
          <p:cNvPr id="15" name="Рисунок 14" descr="1623911822833.jpg"/>
          <p:cNvPicPr>
            <a:picLocks noChangeAspect="1"/>
          </p:cNvPicPr>
          <p:nvPr/>
        </p:nvPicPr>
        <p:blipFill>
          <a:blip r:embed="rId7" cstate="print"/>
          <a:stretch>
            <a:fillRect/>
          </a:stretch>
        </p:blipFill>
        <p:spPr>
          <a:xfrm>
            <a:off x="1835696" y="4581128"/>
            <a:ext cx="2592288" cy="1944215"/>
          </a:xfrm>
          <a:prstGeom prst="rect">
            <a:avLst/>
          </a:prstGeom>
        </p:spPr>
      </p:pic>
      <p:sp>
        <p:nvSpPr>
          <p:cNvPr id="16" name="TextBox 15"/>
          <p:cNvSpPr txBox="1"/>
          <p:nvPr/>
        </p:nvSpPr>
        <p:spPr>
          <a:xfrm>
            <a:off x="251520" y="332656"/>
            <a:ext cx="8282380" cy="1107996"/>
          </a:xfrm>
          <a:prstGeom prst="rect">
            <a:avLst/>
          </a:prstGeom>
          <a:noFill/>
        </p:spPr>
        <p:txBody>
          <a:bodyPr wrap="square" rtlCol="0">
            <a:spAutoFit/>
          </a:bodyPr>
          <a:lstStyle/>
          <a:p>
            <a:r>
              <a:rPr lang="ru-RU" dirty="0"/>
              <a:t> </a:t>
            </a:r>
            <a:r>
              <a:rPr lang="ru-RU" sz="1600" i="1" dirty="0">
                <a:latin typeface="Times New Roman" pitchFamily="18" charset="0"/>
                <a:cs typeface="Times New Roman" pitchFamily="18" charset="0"/>
              </a:rPr>
              <a:t>Праздник   «Троица»</a:t>
            </a:r>
          </a:p>
          <a:p>
            <a:r>
              <a:rPr lang="ru-RU" sz="1600" i="1" dirty="0" err="1">
                <a:latin typeface="Times New Roman" pitchFamily="18" charset="0"/>
                <a:cs typeface="Times New Roman" pitchFamily="18" charset="0"/>
              </a:rPr>
              <a:t>Цель:познакомить</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детей</a:t>
            </a:r>
            <a:r>
              <a:rPr lang="ru-RU" sz="1600" i="1" dirty="0">
                <a:latin typeface="Times New Roman" pitchFamily="18" charset="0"/>
                <a:cs typeface="Times New Roman" pitchFamily="18" charset="0"/>
              </a:rPr>
              <a:t> с православным </a:t>
            </a:r>
            <a:r>
              <a:rPr lang="ru-RU" sz="1600" b="1" i="1" dirty="0">
                <a:latin typeface="Times New Roman" pitchFamily="18" charset="0"/>
                <a:cs typeface="Times New Roman" pitchFamily="18" charset="0"/>
              </a:rPr>
              <a:t>праздником</a:t>
            </a:r>
            <a:r>
              <a:rPr lang="ru-RU" sz="1600" i="1" dirty="0">
                <a:latin typeface="Times New Roman" pitchFamily="18" charset="0"/>
                <a:cs typeface="Times New Roman" pitchFamily="18" charset="0"/>
              </a:rPr>
              <a:t> -Днём Святой </a:t>
            </a:r>
            <a:r>
              <a:rPr lang="ru-RU" sz="1600" b="1" i="1" dirty="0">
                <a:latin typeface="Times New Roman" pitchFamily="18" charset="0"/>
                <a:cs typeface="Times New Roman" pitchFamily="18" charset="0"/>
              </a:rPr>
              <a:t>Троицы</a:t>
            </a:r>
            <a:r>
              <a:rPr lang="ru-RU" sz="1600" i="1" dirty="0">
                <a:latin typeface="Times New Roman" pitchFamily="18" charset="0"/>
                <a:cs typeface="Times New Roman" pitchFamily="18" charset="0"/>
              </a:rPr>
              <a:t>, познакомить с </a:t>
            </a:r>
            <a:r>
              <a:rPr lang="ru-RU" sz="1600" b="1" i="1" dirty="0">
                <a:latin typeface="Times New Roman" pitchFamily="18" charset="0"/>
                <a:cs typeface="Times New Roman" pitchFamily="18" charset="0"/>
              </a:rPr>
              <a:t>обрядом</a:t>
            </a:r>
            <a:r>
              <a:rPr lang="ru-RU" sz="1600" i="1" dirty="0">
                <a:latin typeface="Times New Roman" pitchFamily="18" charset="0"/>
                <a:cs typeface="Times New Roman" pitchFamily="18" charset="0"/>
              </a:rPr>
              <a:t> украшения березки, продолжать знакомить с малыми фольклорными формами, учить понимать их образность.</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 name="Содержимое 5" descr="IMG_20220126_105922.jpg"/>
          <p:cNvPicPr>
            <a:picLocks noGrp="1" noChangeAspect="1"/>
          </p:cNvPicPr>
          <p:nvPr>
            <p:ph idx="1"/>
          </p:nvPr>
        </p:nvPicPr>
        <p:blipFill>
          <a:blip r:embed="rId3" cstate="print"/>
          <a:stretch>
            <a:fillRect/>
          </a:stretch>
        </p:blipFill>
        <p:spPr>
          <a:xfrm>
            <a:off x="3162395" y="3171534"/>
            <a:ext cx="3308185" cy="2481139"/>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sp>
        <p:nvSpPr>
          <p:cNvPr id="9" name="TextBox 8"/>
          <p:cNvSpPr txBox="1"/>
          <p:nvPr/>
        </p:nvSpPr>
        <p:spPr>
          <a:xfrm>
            <a:off x="539552" y="363543"/>
            <a:ext cx="6840760" cy="1354217"/>
          </a:xfrm>
          <a:prstGeom prst="rect">
            <a:avLst/>
          </a:prstGeom>
          <a:noFill/>
        </p:spPr>
        <p:txBody>
          <a:bodyPr wrap="square" rtlCol="0">
            <a:spAutoFit/>
          </a:bodyPr>
          <a:lstStyle/>
          <a:p>
            <a:r>
              <a:rPr lang="ru-RU" dirty="0"/>
              <a:t> </a:t>
            </a:r>
          </a:p>
          <a:p>
            <a:endParaRPr lang="ru-RU" sz="1600" i="1" dirty="0">
              <a:latin typeface="Times New Roman" pitchFamily="18" charset="0"/>
              <a:cs typeface="Times New Roman" pitchFamily="18" charset="0"/>
            </a:endParaRPr>
          </a:p>
          <a:p>
            <a:endParaRPr lang="ru-RU" sz="1600" i="1" dirty="0">
              <a:latin typeface="Times New Roman" pitchFamily="18" charset="0"/>
              <a:cs typeface="Times New Roman" pitchFamily="18" charset="0"/>
            </a:endParaRPr>
          </a:p>
          <a:p>
            <a:r>
              <a:rPr lang="ru-RU" sz="1600" b="1" i="1" dirty="0">
                <a:latin typeface="Times New Roman" pitchFamily="18" charset="0"/>
                <a:cs typeface="Times New Roman" pitchFamily="18" charset="0"/>
              </a:rPr>
              <a:t>Фестиваль «Моя страна – мое раздолье» </a:t>
            </a:r>
          </a:p>
          <a:p>
            <a:r>
              <a:rPr lang="ru-RU" sz="1600" b="1" i="1" dirty="0">
                <a:latin typeface="Times New Roman" pitchFamily="18" charset="0"/>
                <a:cs typeface="Times New Roman" pitchFamily="18" charset="0"/>
              </a:rPr>
              <a:t>Цель</a:t>
            </a:r>
            <a:r>
              <a:rPr lang="ru-RU" sz="1600" i="1" dirty="0">
                <a:latin typeface="Times New Roman" pitchFamily="18" charset="0"/>
                <a:cs typeface="Times New Roman" pitchFamily="18" charset="0"/>
              </a:rPr>
              <a:t>: Вызвать интерес к традициям </a:t>
            </a:r>
            <a:r>
              <a:rPr lang="ru-RU" sz="1600" b="1" i="1" dirty="0">
                <a:latin typeface="Times New Roman" pitchFamily="18" charset="0"/>
                <a:cs typeface="Times New Roman" pitchFamily="18" charset="0"/>
              </a:rPr>
              <a:t>русского народа</a:t>
            </a:r>
            <a:r>
              <a:rPr lang="ru-RU" sz="1600" i="1" dirty="0">
                <a:latin typeface="Times New Roman" pitchFamily="18" charset="0"/>
                <a:cs typeface="Times New Roman" pitchFamily="18" charset="0"/>
              </a:rPr>
              <a:t>.</a:t>
            </a:r>
          </a:p>
        </p:txBody>
      </p:sp>
      <p:pic>
        <p:nvPicPr>
          <p:cNvPr id="14" name="Picture 2" descr="C:\Users\1\Desktop\фото 4 гр. новая\Фестиваль 2022г (Татьяна Александровна)\IMG_20220128_104457.jpg"/>
          <p:cNvPicPr>
            <a:picLocks noChangeAspect="1" noChangeArrowheads="1"/>
          </p:cNvPicPr>
          <p:nvPr/>
        </p:nvPicPr>
        <p:blipFill>
          <a:blip r:embed="rId5" cstate="print"/>
          <a:srcRect r="-1613" b="26882"/>
          <a:stretch>
            <a:fillRect/>
          </a:stretch>
        </p:blipFill>
        <p:spPr bwMode="auto">
          <a:xfrm>
            <a:off x="539552" y="3717032"/>
            <a:ext cx="4536504" cy="2448272"/>
          </a:xfrm>
          <a:prstGeom prst="rect">
            <a:avLst/>
          </a:prstGeom>
          <a:noFill/>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1844824"/>
            <a:ext cx="3756939" cy="1728192"/>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1844824"/>
            <a:ext cx="3707904" cy="1705636"/>
          </a:xfrm>
          <a:prstGeom prst="rect">
            <a:avLst/>
          </a:prstGeom>
        </p:spPr>
      </p:pic>
      <p:pic>
        <p:nvPicPr>
          <p:cNvPr id="10" name="Рисунок 9" descr="IMG_20220128_114205.jpg"/>
          <p:cNvPicPr>
            <a:picLocks noChangeAspect="1"/>
          </p:cNvPicPr>
          <p:nvPr/>
        </p:nvPicPr>
        <p:blipFill>
          <a:blip r:embed="rId8" cstate="print"/>
          <a:stretch>
            <a:fillRect/>
          </a:stretch>
        </p:blipFill>
        <p:spPr>
          <a:xfrm>
            <a:off x="5364088" y="3789040"/>
            <a:ext cx="3072341" cy="2304256"/>
          </a:xfrm>
          <a:prstGeom prst="rect">
            <a:avLst/>
          </a:prstGeom>
        </p:spPr>
      </p:pic>
      <p:sp>
        <p:nvSpPr>
          <p:cNvPr id="11" name="Прямоугольник 10"/>
          <p:cNvSpPr/>
          <p:nvPr/>
        </p:nvSpPr>
        <p:spPr>
          <a:xfrm>
            <a:off x="467545" y="620688"/>
            <a:ext cx="5904655" cy="861774"/>
          </a:xfrm>
          <a:prstGeom prst="rect">
            <a:avLst/>
          </a:prstGeom>
        </p:spPr>
        <p:txBody>
          <a:bodyPr wrap="square">
            <a:spAutoFit/>
          </a:bodyPr>
          <a:lstStyle/>
          <a:p>
            <a:pPr lvl="0"/>
            <a:r>
              <a:rPr lang="ru-RU" i="1" dirty="0">
                <a:latin typeface="Times New Roman" pitchFamily="18" charset="0"/>
                <a:cs typeface="Times New Roman" pitchFamily="18" charset="0"/>
              </a:rPr>
              <a:t>5.Историко-краеведческое направление </a:t>
            </a:r>
          </a:p>
          <a:p>
            <a:pPr lvl="0"/>
            <a:endParaRPr lang="ru-RU"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4009717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 name="Содержимое 7" descr="IMG_20200707_103059.jpg"/>
          <p:cNvPicPr>
            <a:picLocks noGrp="1" noChangeAspect="1"/>
          </p:cNvPicPr>
          <p:nvPr>
            <p:ph idx="1"/>
          </p:nvPr>
        </p:nvPicPr>
        <p:blipFill>
          <a:blip r:embed="rId3" cstate="print"/>
          <a:stretch>
            <a:fillRect/>
          </a:stretch>
        </p:blipFill>
        <p:spPr>
          <a:xfrm>
            <a:off x="1554691" y="1600200"/>
            <a:ext cx="6034617"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0"/>
            <a:ext cx="9144000" cy="6880860"/>
          </a:xfrm>
          <a:prstGeom prst="rect">
            <a:avLst/>
          </a:prstGeom>
          <a:noFill/>
        </p:spPr>
      </p:pic>
      <p:pic>
        <p:nvPicPr>
          <p:cNvPr id="12" name="Рисунок 11" descr="IMG_20210924_113955.jpg"/>
          <p:cNvPicPr>
            <a:picLocks noChangeAspect="1"/>
          </p:cNvPicPr>
          <p:nvPr/>
        </p:nvPicPr>
        <p:blipFill>
          <a:blip r:embed="rId5" cstate="print"/>
          <a:stretch>
            <a:fillRect/>
          </a:stretch>
        </p:blipFill>
        <p:spPr>
          <a:xfrm>
            <a:off x="467544" y="3861048"/>
            <a:ext cx="2592288" cy="1944216"/>
          </a:xfrm>
          <a:prstGeom prst="rect">
            <a:avLst/>
          </a:prstGeom>
        </p:spPr>
      </p:pic>
      <p:pic>
        <p:nvPicPr>
          <p:cNvPr id="17" name="Рисунок 16" descr="IMG_20210924_113923.jpg"/>
          <p:cNvPicPr>
            <a:picLocks noChangeAspect="1"/>
          </p:cNvPicPr>
          <p:nvPr/>
        </p:nvPicPr>
        <p:blipFill>
          <a:blip r:embed="rId6" cstate="print"/>
          <a:stretch>
            <a:fillRect/>
          </a:stretch>
        </p:blipFill>
        <p:spPr>
          <a:xfrm>
            <a:off x="3275856" y="4581128"/>
            <a:ext cx="2448272" cy="1836204"/>
          </a:xfrm>
          <a:prstGeom prst="rect">
            <a:avLst/>
          </a:prstGeom>
        </p:spPr>
      </p:pic>
      <p:sp>
        <p:nvSpPr>
          <p:cNvPr id="9" name="TextBox 8"/>
          <p:cNvSpPr txBox="1"/>
          <p:nvPr/>
        </p:nvSpPr>
        <p:spPr>
          <a:xfrm>
            <a:off x="3851920" y="6093296"/>
            <a:ext cx="237566" cy="369332"/>
          </a:xfrm>
          <a:prstGeom prst="rect">
            <a:avLst/>
          </a:prstGeom>
          <a:noFill/>
        </p:spPr>
        <p:txBody>
          <a:bodyPr wrap="none" rtlCol="0">
            <a:spAutoFit/>
          </a:bodyPr>
          <a:lstStyle/>
          <a:p>
            <a:r>
              <a:rPr lang="ru-RU" dirty="0"/>
              <a:t> </a:t>
            </a:r>
          </a:p>
        </p:txBody>
      </p:sp>
      <p:sp>
        <p:nvSpPr>
          <p:cNvPr id="13" name="TextBox 12"/>
          <p:cNvSpPr txBox="1"/>
          <p:nvPr/>
        </p:nvSpPr>
        <p:spPr>
          <a:xfrm>
            <a:off x="755576" y="476672"/>
            <a:ext cx="6840760" cy="830997"/>
          </a:xfrm>
          <a:prstGeom prst="rect">
            <a:avLst/>
          </a:prstGeom>
          <a:noFill/>
        </p:spPr>
        <p:txBody>
          <a:bodyPr wrap="square" rtlCol="0">
            <a:spAutoFit/>
          </a:bodyPr>
          <a:lstStyle/>
          <a:p>
            <a:r>
              <a:rPr lang="ru-RU" sz="1600" b="1" i="1" dirty="0"/>
              <a:t>Экскурсии по достопримечательным местам нашего поселка </a:t>
            </a:r>
          </a:p>
          <a:p>
            <a:r>
              <a:rPr lang="ru-RU" sz="1600" b="1" i="1" dirty="0"/>
              <a:t> </a:t>
            </a:r>
            <a:r>
              <a:rPr lang="ru-RU" sz="1600" b="1" i="1" u="sng" dirty="0"/>
              <a:t>Цель</a:t>
            </a:r>
            <a:r>
              <a:rPr lang="ru-RU" sz="1600" b="1" i="1" dirty="0"/>
              <a:t>:</a:t>
            </a:r>
            <a:r>
              <a:rPr lang="ru-RU" sz="1600" i="1" dirty="0"/>
              <a:t> Формирование </a:t>
            </a:r>
            <a:r>
              <a:rPr lang="ru-RU" sz="1600" b="1" i="1" dirty="0"/>
              <a:t>нравственно-патриотических чувств</a:t>
            </a:r>
            <a:r>
              <a:rPr lang="ru-RU" sz="1600" i="1" dirty="0"/>
              <a:t>, гордость за свой  поселок.</a:t>
            </a:r>
          </a:p>
        </p:txBody>
      </p:sp>
      <p:pic>
        <p:nvPicPr>
          <p:cNvPr id="14" name="Picture 2" descr="C:\Users\1\Downloads\IMG_20220222_153009.jpg"/>
          <p:cNvPicPr>
            <a:picLocks noChangeAspect="1" noChangeArrowheads="1"/>
          </p:cNvPicPr>
          <p:nvPr/>
        </p:nvPicPr>
        <p:blipFill>
          <a:blip r:embed="rId7" cstate="print"/>
          <a:srcRect/>
          <a:stretch>
            <a:fillRect/>
          </a:stretch>
        </p:blipFill>
        <p:spPr bwMode="auto">
          <a:xfrm>
            <a:off x="2051720" y="1556792"/>
            <a:ext cx="2819805" cy="2114854"/>
          </a:xfrm>
          <a:prstGeom prst="rect">
            <a:avLst/>
          </a:prstGeom>
          <a:noFill/>
        </p:spPr>
      </p:pic>
      <p:pic>
        <p:nvPicPr>
          <p:cNvPr id="18" name="Рисунок 17" descr="IMG_20220225_114601.jpg"/>
          <p:cNvPicPr>
            <a:picLocks noChangeAspect="1"/>
          </p:cNvPicPr>
          <p:nvPr/>
        </p:nvPicPr>
        <p:blipFill>
          <a:blip r:embed="rId8" cstate="print"/>
          <a:srcRect r="1389" b="17354"/>
          <a:stretch>
            <a:fillRect/>
          </a:stretch>
        </p:blipFill>
        <p:spPr>
          <a:xfrm>
            <a:off x="5652120" y="3861048"/>
            <a:ext cx="3207629" cy="2016224"/>
          </a:xfrm>
          <a:prstGeom prst="rect">
            <a:avLst/>
          </a:prstGeom>
        </p:spPr>
      </p:pic>
      <p:pic>
        <p:nvPicPr>
          <p:cNvPr id="19" name="Picture 5" descr="C:\Users\1\Downloads\IMG_20220228_104855.jpg"/>
          <p:cNvPicPr>
            <a:picLocks noChangeAspect="1" noChangeArrowheads="1"/>
          </p:cNvPicPr>
          <p:nvPr/>
        </p:nvPicPr>
        <p:blipFill>
          <a:blip r:embed="rId9" cstate="print"/>
          <a:srcRect t="20149" r="-115" b="14367"/>
          <a:stretch>
            <a:fillRect/>
          </a:stretch>
        </p:blipFill>
        <p:spPr bwMode="auto">
          <a:xfrm>
            <a:off x="5508104" y="1556792"/>
            <a:ext cx="3240360" cy="187220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14_161432.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sp>
        <p:nvSpPr>
          <p:cNvPr id="13" name="TextBox 12"/>
          <p:cNvSpPr txBox="1"/>
          <p:nvPr/>
        </p:nvSpPr>
        <p:spPr>
          <a:xfrm>
            <a:off x="395536" y="404664"/>
            <a:ext cx="5112568" cy="1138773"/>
          </a:xfrm>
          <a:prstGeom prst="rect">
            <a:avLst/>
          </a:prstGeom>
          <a:noFill/>
        </p:spPr>
        <p:txBody>
          <a:bodyPr wrap="square" rtlCol="0">
            <a:spAutoFit/>
          </a:bodyPr>
          <a:lstStyle/>
          <a:p>
            <a:r>
              <a:rPr lang="ru-RU" b="1" dirty="0"/>
              <a:t> НОД «</a:t>
            </a:r>
            <a:r>
              <a:rPr lang="ru-RU" sz="1600" b="1" i="1" dirty="0">
                <a:latin typeface="Times New Roman" pitchFamily="18" charset="0"/>
                <a:cs typeface="Times New Roman" pitchFamily="18" charset="0"/>
              </a:rPr>
              <a:t>Моя малая родина»</a:t>
            </a:r>
          </a:p>
          <a:p>
            <a:r>
              <a:rPr lang="ru-RU" sz="1600" b="1" i="1" dirty="0">
                <a:latin typeface="Times New Roman" pitchFamily="18" charset="0"/>
                <a:cs typeface="Times New Roman" pitchFamily="18" charset="0"/>
              </a:rPr>
              <a:t>Цель:  </a:t>
            </a:r>
            <a:r>
              <a:rPr lang="ru-RU" sz="1600" i="1" dirty="0">
                <a:latin typeface="Times New Roman" pitchFamily="18" charset="0"/>
                <a:cs typeface="Times New Roman" pitchFamily="18" charset="0"/>
              </a:rPr>
              <a:t>Закрепить умение узнавать достопримечательности родного поселка.</a:t>
            </a:r>
          </a:p>
          <a:p>
            <a:endParaRPr lang="ru-RU" dirty="0"/>
          </a:p>
        </p:txBody>
      </p:sp>
      <p:pic>
        <p:nvPicPr>
          <p:cNvPr id="14" name="Рисунок 13" descr="IMG_20220207_092713.jpg"/>
          <p:cNvPicPr>
            <a:picLocks noChangeAspect="1"/>
          </p:cNvPicPr>
          <p:nvPr/>
        </p:nvPicPr>
        <p:blipFill>
          <a:blip r:embed="rId5" cstate="print"/>
          <a:srcRect l="3119" t="18713"/>
          <a:stretch>
            <a:fillRect/>
          </a:stretch>
        </p:blipFill>
        <p:spPr>
          <a:xfrm>
            <a:off x="4572000" y="1764267"/>
            <a:ext cx="3740891" cy="4185013"/>
          </a:xfrm>
          <a:prstGeom prst="rect">
            <a:avLst/>
          </a:prstGeom>
        </p:spPr>
      </p:pic>
      <p:pic>
        <p:nvPicPr>
          <p:cNvPr id="17" name="Рисунок 16" descr="IMG_20220207_092703.jpg"/>
          <p:cNvPicPr>
            <a:picLocks noChangeAspect="1"/>
          </p:cNvPicPr>
          <p:nvPr/>
        </p:nvPicPr>
        <p:blipFill>
          <a:blip r:embed="rId6" cstate="print"/>
          <a:srcRect r="1722" b="13284"/>
          <a:stretch>
            <a:fillRect/>
          </a:stretch>
        </p:blipFill>
        <p:spPr>
          <a:xfrm>
            <a:off x="777178" y="1772816"/>
            <a:ext cx="3506790" cy="412563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1214_161432.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22860"/>
            <a:ext cx="9144000" cy="6880860"/>
          </a:xfrm>
          <a:prstGeom prst="rect">
            <a:avLst/>
          </a:prstGeom>
          <a:noFill/>
        </p:spPr>
      </p:pic>
      <p:pic>
        <p:nvPicPr>
          <p:cNvPr id="6" name="Рисунок 5" descr="IMG_20220118_105059.jpg"/>
          <p:cNvPicPr>
            <a:picLocks noChangeAspect="1"/>
          </p:cNvPicPr>
          <p:nvPr/>
        </p:nvPicPr>
        <p:blipFill>
          <a:blip r:embed="rId5" cstate="print"/>
          <a:stretch>
            <a:fillRect/>
          </a:stretch>
        </p:blipFill>
        <p:spPr>
          <a:xfrm>
            <a:off x="559757" y="1581366"/>
            <a:ext cx="2502707" cy="3672408"/>
          </a:xfrm>
          <a:prstGeom prst="rect">
            <a:avLst/>
          </a:prstGeom>
        </p:spPr>
      </p:pic>
      <p:pic>
        <p:nvPicPr>
          <p:cNvPr id="7" name="Рисунок 6" descr="IMG_20220118_105045.jpg"/>
          <p:cNvPicPr>
            <a:picLocks noChangeAspect="1"/>
          </p:cNvPicPr>
          <p:nvPr/>
        </p:nvPicPr>
        <p:blipFill>
          <a:blip r:embed="rId6" cstate="print"/>
          <a:stretch>
            <a:fillRect/>
          </a:stretch>
        </p:blipFill>
        <p:spPr>
          <a:xfrm>
            <a:off x="6156177" y="1581366"/>
            <a:ext cx="2664295" cy="3672408"/>
          </a:xfrm>
          <a:prstGeom prst="rect">
            <a:avLst/>
          </a:prstGeom>
        </p:spPr>
      </p:pic>
      <p:pic>
        <p:nvPicPr>
          <p:cNvPr id="8" name="Рисунок 7" descr="IMG_20220118_104337.jpg"/>
          <p:cNvPicPr>
            <a:picLocks noChangeAspect="1"/>
          </p:cNvPicPr>
          <p:nvPr/>
        </p:nvPicPr>
        <p:blipFill>
          <a:blip r:embed="rId7" cstate="print"/>
          <a:stretch>
            <a:fillRect/>
          </a:stretch>
        </p:blipFill>
        <p:spPr>
          <a:xfrm>
            <a:off x="3212954" y="1581366"/>
            <a:ext cx="2754306" cy="3672408"/>
          </a:xfrm>
          <a:prstGeom prst="rect">
            <a:avLst/>
          </a:prstGeom>
        </p:spPr>
      </p:pic>
      <p:sp>
        <p:nvSpPr>
          <p:cNvPr id="3" name="TextBox 2"/>
          <p:cNvSpPr txBox="1"/>
          <p:nvPr/>
        </p:nvSpPr>
        <p:spPr>
          <a:xfrm>
            <a:off x="611560" y="404664"/>
            <a:ext cx="5544617" cy="1354217"/>
          </a:xfrm>
          <a:prstGeom prst="rect">
            <a:avLst/>
          </a:prstGeom>
          <a:noFill/>
        </p:spPr>
        <p:txBody>
          <a:bodyPr wrap="square" rtlCol="0">
            <a:spAutoFit/>
          </a:bodyPr>
          <a:lstStyle/>
          <a:p>
            <a:r>
              <a:rPr lang="ru-RU" sz="1600" b="1" i="1" dirty="0">
                <a:latin typeface="Times New Roman" pitchFamily="18" charset="0"/>
                <a:cs typeface="Times New Roman" pitchFamily="18" charset="0"/>
              </a:rPr>
              <a:t>Экскурсия  в  музей  техникума</a:t>
            </a:r>
          </a:p>
          <a:p>
            <a:r>
              <a:rPr lang="ru-RU" sz="1600" b="1" i="1" dirty="0">
                <a:latin typeface="Times New Roman" pitchFamily="18" charset="0"/>
                <a:cs typeface="Times New Roman" pitchFamily="18" charset="0"/>
              </a:rPr>
              <a:t>Цель: </a:t>
            </a:r>
            <a:r>
              <a:rPr lang="ru-RU" sz="1600" i="1" dirty="0">
                <a:latin typeface="Times New Roman" pitchFamily="18" charset="0"/>
                <a:cs typeface="Times New Roman" pitchFamily="18" charset="0"/>
              </a:rPr>
              <a:t>изучение  истории нашего поселка.</a:t>
            </a:r>
          </a:p>
          <a:p>
            <a:r>
              <a:rPr lang="ru-RU" sz="1600" i="1" dirty="0">
                <a:latin typeface="Times New Roman" pitchFamily="18" charset="0"/>
                <a:cs typeface="Times New Roman" pitchFamily="18" charset="0"/>
              </a:rPr>
              <a:t>Воспитывать чувство гордости за свою малую Родину, желание сохранить его чистым и красивым.</a:t>
            </a:r>
          </a:p>
          <a:p>
            <a:r>
              <a:rPr lang="ru-RU" dirty="0"/>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10708_100959.jpg"/>
          <p:cNvPicPr>
            <a:picLocks noGrp="1" noChangeAspect="1"/>
          </p:cNvPicPr>
          <p:nvPr>
            <p:ph idx="1"/>
          </p:nvPr>
        </p:nvPicPr>
        <p:blipFill>
          <a:blip r:embed="rId3" cstate="print"/>
          <a:stretch>
            <a:fillRect/>
          </a:stretch>
        </p:blipFill>
        <p:spPr>
          <a:xfrm>
            <a:off x="2874764" y="1600200"/>
            <a:ext cx="3394472" cy="4525963"/>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0" y="95015"/>
            <a:ext cx="9144000" cy="6880860"/>
          </a:xfrm>
          <a:prstGeom prst="rect">
            <a:avLst/>
          </a:prstGeom>
          <a:noFill/>
        </p:spPr>
      </p:pic>
      <p:graphicFrame>
        <p:nvGraphicFramePr>
          <p:cNvPr id="6" name="Таблица 5"/>
          <p:cNvGraphicFramePr>
            <a:graphicFrameLocks noGrp="1"/>
          </p:cNvGraphicFramePr>
          <p:nvPr>
            <p:extLst>
              <p:ext uri="{D42A27DB-BD31-4B8C-83A1-F6EECF244321}">
                <p14:modId xmlns:p14="http://schemas.microsoft.com/office/powerpoint/2010/main" val="3381125010"/>
              </p:ext>
            </p:extLst>
          </p:nvPr>
        </p:nvGraphicFramePr>
        <p:xfrm>
          <a:off x="683568" y="620690"/>
          <a:ext cx="7704857" cy="5829511"/>
        </p:xfrm>
        <a:graphic>
          <a:graphicData uri="http://schemas.openxmlformats.org/drawingml/2006/table">
            <a:tbl>
              <a:tblPr/>
              <a:tblGrid>
                <a:gridCol w="799561">
                  <a:extLst>
                    <a:ext uri="{9D8B030D-6E8A-4147-A177-3AD203B41FA5}">
                      <a16:colId xmlns:a16="http://schemas.microsoft.com/office/drawing/2014/main" val="20000"/>
                    </a:ext>
                  </a:extLst>
                </a:gridCol>
                <a:gridCol w="5938971">
                  <a:extLst>
                    <a:ext uri="{9D8B030D-6E8A-4147-A177-3AD203B41FA5}">
                      <a16:colId xmlns:a16="http://schemas.microsoft.com/office/drawing/2014/main" val="20001"/>
                    </a:ext>
                  </a:extLst>
                </a:gridCol>
                <a:gridCol w="966325">
                  <a:extLst>
                    <a:ext uri="{9D8B030D-6E8A-4147-A177-3AD203B41FA5}">
                      <a16:colId xmlns:a16="http://schemas.microsoft.com/office/drawing/2014/main" val="20002"/>
                    </a:ext>
                  </a:extLst>
                </a:gridCol>
              </a:tblGrid>
              <a:tr h="689644">
                <a:tc>
                  <a:txBody>
                    <a:bodyPr/>
                    <a:lstStyle/>
                    <a:p>
                      <a:pPr marL="67945">
                        <a:lnSpc>
                          <a:spcPts val="1350"/>
                        </a:lnSpc>
                        <a:spcAft>
                          <a:spcPts val="0"/>
                        </a:spcAft>
                      </a:pPr>
                      <a:r>
                        <a:rPr lang="ru-RU" sz="700" dirty="0">
                          <a:latin typeface="Times New Roman"/>
                          <a:ea typeface="Times New Roman"/>
                          <a:cs typeface="Times New Roman"/>
                        </a:rPr>
                        <a:t>№</a:t>
                      </a:r>
                    </a:p>
                    <a:p>
                      <a:pPr marL="67945">
                        <a:lnSpc>
                          <a:spcPts val="1350"/>
                        </a:lnSpc>
                        <a:spcBef>
                          <a:spcPts val="205"/>
                        </a:spcBef>
                        <a:spcAft>
                          <a:spcPts val="0"/>
                        </a:spcAft>
                      </a:pPr>
                      <a:r>
                        <a:rPr lang="ru-RU" sz="700" spc="-25" dirty="0" err="1">
                          <a:latin typeface="Times New Roman"/>
                          <a:ea typeface="Times New Roman"/>
                          <a:cs typeface="Times New Roman"/>
                        </a:rPr>
                        <a:t>п</a:t>
                      </a:r>
                      <a:r>
                        <a:rPr lang="ru-RU" sz="700" spc="-25" dirty="0">
                          <a:latin typeface="Times New Roman"/>
                          <a:ea typeface="Times New Roman"/>
                          <a:cs typeface="Times New Roman"/>
                        </a:rPr>
                        <a:t>/</a:t>
                      </a:r>
                      <a:r>
                        <a:rPr lang="ru-RU" sz="700" spc="-25" dirty="0" err="1">
                          <a:latin typeface="Times New Roman"/>
                          <a:ea typeface="Times New Roman"/>
                          <a:cs typeface="Times New Roman"/>
                        </a:rPr>
                        <a:t>п</a:t>
                      </a:r>
                      <a:endParaRPr lang="ru-RU" sz="7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55725" marR="1352550" algn="ctr">
                        <a:lnSpc>
                          <a:spcPts val="1350"/>
                        </a:lnSpc>
                        <a:spcAft>
                          <a:spcPts val="0"/>
                        </a:spcAft>
                      </a:pPr>
                      <a:r>
                        <a:rPr lang="ru-RU" sz="700" dirty="0">
                          <a:latin typeface="Times New Roman"/>
                          <a:ea typeface="Times New Roman"/>
                          <a:cs typeface="Times New Roman"/>
                        </a:rPr>
                        <a:t>Вопрос/варианты</a:t>
                      </a:r>
                      <a:r>
                        <a:rPr lang="ru-RU" sz="700" spc="-25" dirty="0">
                          <a:latin typeface="Times New Roman"/>
                          <a:ea typeface="Times New Roman"/>
                          <a:cs typeface="Times New Roman"/>
                        </a:rPr>
                        <a:t> </a:t>
                      </a:r>
                      <a:r>
                        <a:rPr lang="ru-RU" sz="700" spc="-10" dirty="0">
                          <a:latin typeface="Times New Roman"/>
                          <a:ea typeface="Times New Roman"/>
                          <a:cs typeface="Times New Roman"/>
                        </a:rPr>
                        <a:t>ответа</a:t>
                      </a:r>
                      <a:endParaRPr lang="ru-RU" sz="7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59715">
                        <a:lnSpc>
                          <a:spcPts val="1350"/>
                        </a:lnSpc>
                        <a:spcAft>
                          <a:spcPts val="0"/>
                        </a:spcAft>
                      </a:pPr>
                      <a:r>
                        <a:rPr lang="ru-RU" sz="700">
                          <a:latin typeface="Times New Roman"/>
                          <a:ea typeface="Times New Roman"/>
                          <a:cs typeface="Times New Roman"/>
                        </a:rPr>
                        <a:t>%</a:t>
                      </a:r>
                      <a:r>
                        <a:rPr lang="ru-RU" sz="700" spc="-5">
                          <a:latin typeface="Times New Roman"/>
                          <a:ea typeface="Times New Roman"/>
                          <a:cs typeface="Times New Roman"/>
                        </a:rPr>
                        <a:t> </a:t>
                      </a:r>
                      <a:r>
                        <a:rPr lang="ru-RU" sz="700">
                          <a:latin typeface="Times New Roman"/>
                          <a:ea typeface="Times New Roman"/>
                          <a:cs typeface="Times New Roman"/>
                        </a:rPr>
                        <a:t>от </a:t>
                      </a:r>
                      <a:r>
                        <a:rPr lang="ru-RU" sz="700" spc="-10">
                          <a:latin typeface="Times New Roman"/>
                          <a:ea typeface="Times New Roman"/>
                          <a:cs typeface="Times New Roman"/>
                        </a:rPr>
                        <a:t>числа</a:t>
                      </a:r>
                      <a:endParaRPr lang="ru-RU" sz="700">
                        <a:latin typeface="Times New Roman"/>
                        <a:ea typeface="Times New Roman"/>
                        <a:cs typeface="Times New Roman"/>
                      </a:endParaRPr>
                    </a:p>
                    <a:p>
                      <a:pPr marL="198755">
                        <a:lnSpc>
                          <a:spcPts val="1350"/>
                        </a:lnSpc>
                        <a:spcBef>
                          <a:spcPts val="205"/>
                        </a:spcBef>
                        <a:spcAft>
                          <a:spcPts val="0"/>
                        </a:spcAft>
                      </a:pPr>
                      <a:r>
                        <a:rPr lang="ru-RU" sz="700" spc="-10">
                          <a:latin typeface="Times New Roman"/>
                          <a:ea typeface="Times New Roman"/>
                          <a:cs typeface="Times New Roman"/>
                        </a:rPr>
                        <a:t>опрошенных</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6080">
                <a:tc rowSpan="4">
                  <a:txBody>
                    <a:bodyPr/>
                    <a:lstStyle/>
                    <a:p>
                      <a:pPr marL="67945">
                        <a:lnSpc>
                          <a:spcPts val="1245"/>
                        </a:lnSpc>
                        <a:spcAft>
                          <a:spcPts val="0"/>
                        </a:spcAft>
                      </a:pPr>
                      <a:r>
                        <a:rPr lang="ru-RU" sz="700">
                          <a:latin typeface="Times New Roman"/>
                          <a:ea typeface="Times New Roman"/>
                          <a:cs typeface="Times New Roman"/>
                        </a:rPr>
                        <a:t>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365"/>
                        </a:lnSpc>
                        <a:spcAft>
                          <a:spcPts val="0"/>
                        </a:spcAft>
                      </a:pPr>
                      <a:r>
                        <a:rPr lang="ru-RU" sz="700">
                          <a:latin typeface="Times New Roman"/>
                          <a:ea typeface="Times New Roman"/>
                          <a:cs typeface="Times New Roman"/>
                        </a:rPr>
                        <a:t>Что</a:t>
                      </a:r>
                      <a:r>
                        <a:rPr lang="ru-RU" sz="700" spc="-10">
                          <a:latin typeface="Times New Roman"/>
                          <a:ea typeface="Times New Roman"/>
                          <a:cs typeface="Times New Roman"/>
                        </a:rPr>
                        <a:t> </a:t>
                      </a:r>
                      <a:r>
                        <a:rPr lang="ru-RU" sz="700">
                          <a:latin typeface="Times New Roman"/>
                          <a:ea typeface="Times New Roman"/>
                          <a:cs typeface="Times New Roman"/>
                        </a:rPr>
                        <a:t>Вы</a:t>
                      </a:r>
                      <a:r>
                        <a:rPr lang="ru-RU" sz="700" spc="-5">
                          <a:latin typeface="Times New Roman"/>
                          <a:ea typeface="Times New Roman"/>
                          <a:cs typeface="Times New Roman"/>
                        </a:rPr>
                        <a:t> </a:t>
                      </a:r>
                      <a:r>
                        <a:rPr lang="ru-RU" sz="700">
                          <a:latin typeface="Times New Roman"/>
                          <a:ea typeface="Times New Roman"/>
                          <a:cs typeface="Times New Roman"/>
                        </a:rPr>
                        <a:t>понимаете</a:t>
                      </a:r>
                      <a:r>
                        <a:rPr lang="ru-RU" sz="700" spc="-10">
                          <a:latin typeface="Times New Roman"/>
                          <a:ea typeface="Times New Roman"/>
                          <a:cs typeface="Times New Roman"/>
                        </a:rPr>
                        <a:t> </a:t>
                      </a:r>
                      <a:r>
                        <a:rPr lang="ru-RU" sz="700">
                          <a:latin typeface="Times New Roman"/>
                          <a:ea typeface="Times New Roman"/>
                          <a:cs typeface="Times New Roman"/>
                        </a:rPr>
                        <a:t>под</a:t>
                      </a:r>
                      <a:r>
                        <a:rPr lang="ru-RU" sz="700" spc="-5">
                          <a:latin typeface="Times New Roman"/>
                          <a:ea typeface="Times New Roman"/>
                          <a:cs typeface="Times New Roman"/>
                        </a:rPr>
                        <a:t> </a:t>
                      </a:r>
                      <a:r>
                        <a:rPr lang="ru-RU" sz="700">
                          <a:latin typeface="Times New Roman"/>
                          <a:ea typeface="Times New Roman"/>
                          <a:cs typeface="Times New Roman"/>
                        </a:rPr>
                        <a:t>термином</a:t>
                      </a:r>
                      <a:r>
                        <a:rPr lang="ru-RU" sz="700" spc="10">
                          <a:latin typeface="Times New Roman"/>
                          <a:ea typeface="Times New Roman"/>
                          <a:cs typeface="Times New Roman"/>
                        </a:rPr>
                        <a:t> </a:t>
                      </a:r>
                      <a:r>
                        <a:rPr lang="ru-RU" sz="700" spc="-10">
                          <a:latin typeface="Times New Roman"/>
                          <a:ea typeface="Times New Roman"/>
                          <a:cs typeface="Times New Roman"/>
                        </a:rPr>
                        <a:t>«патриотическое</a:t>
                      </a:r>
                      <a:endParaRPr lang="ru-RU" sz="700">
                        <a:latin typeface="Times New Roman"/>
                        <a:ea typeface="Times New Roman"/>
                        <a:cs typeface="Times New Roman"/>
                      </a:endParaRPr>
                    </a:p>
                    <a:p>
                      <a:pPr marL="67945">
                        <a:lnSpc>
                          <a:spcPts val="1350"/>
                        </a:lnSpc>
                        <a:spcBef>
                          <a:spcPts val="205"/>
                        </a:spcBef>
                        <a:spcAft>
                          <a:spcPts val="0"/>
                        </a:spcAft>
                      </a:pPr>
                      <a:r>
                        <a:rPr lang="ru-RU" sz="700">
                          <a:latin typeface="Times New Roman"/>
                          <a:ea typeface="Times New Roman"/>
                          <a:cs typeface="Times New Roman"/>
                        </a:rPr>
                        <a:t>воспитание»?</a:t>
                      </a:r>
                      <a:r>
                        <a:rPr lang="ru-RU" sz="700" spc="-10">
                          <a:latin typeface="Times New Roman"/>
                          <a:ea typeface="Times New Roman"/>
                          <a:cs typeface="Times New Roman"/>
                        </a:rPr>
                        <a:t> </a:t>
                      </a:r>
                      <a:r>
                        <a:rPr lang="ru-RU" sz="700">
                          <a:latin typeface="Times New Roman"/>
                          <a:ea typeface="Times New Roman"/>
                          <a:cs typeface="Times New Roman"/>
                        </a:rPr>
                        <a:t>Воспитание</a:t>
                      </a:r>
                      <a:r>
                        <a:rPr lang="ru-RU" sz="700" spc="-25">
                          <a:latin typeface="Times New Roman"/>
                          <a:ea typeface="Times New Roman"/>
                          <a:cs typeface="Times New Roman"/>
                        </a:rPr>
                        <a:t> </a:t>
                      </a:r>
                      <a:r>
                        <a:rPr lang="ru-RU" sz="700">
                          <a:latin typeface="Times New Roman"/>
                          <a:ea typeface="Times New Roman"/>
                          <a:cs typeface="Times New Roman"/>
                        </a:rPr>
                        <a:t>любви</a:t>
                      </a:r>
                      <a:r>
                        <a:rPr lang="ru-RU" sz="700" spc="-20">
                          <a:latin typeface="Times New Roman"/>
                          <a:ea typeface="Times New Roman"/>
                          <a:cs typeface="Times New Roman"/>
                        </a:rPr>
                        <a:t> </a:t>
                      </a:r>
                      <a:r>
                        <a:rPr lang="ru-RU" sz="700">
                          <a:latin typeface="Times New Roman"/>
                          <a:ea typeface="Times New Roman"/>
                          <a:cs typeface="Times New Roman"/>
                        </a:rPr>
                        <a:t>к</a:t>
                      </a:r>
                      <a:r>
                        <a:rPr lang="ru-RU" sz="700" spc="-25">
                          <a:latin typeface="Times New Roman"/>
                          <a:ea typeface="Times New Roman"/>
                          <a:cs typeface="Times New Roman"/>
                        </a:rPr>
                        <a:t> </a:t>
                      </a:r>
                      <a:r>
                        <a:rPr lang="ru-RU" sz="700" spc="-10">
                          <a:latin typeface="Times New Roman"/>
                          <a:ea typeface="Times New Roman"/>
                          <a:cs typeface="Times New Roman"/>
                        </a:rPr>
                        <a:t>Родине</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350"/>
                        </a:lnSpc>
                        <a:spcBef>
                          <a:spcPts val="55"/>
                        </a:spcBef>
                        <a:spcAft>
                          <a:spcPts val="0"/>
                        </a:spcAft>
                      </a:pPr>
                      <a:endParaRPr lang="ru-RU" sz="700">
                        <a:latin typeface="Times New Roman"/>
                        <a:ea typeface="Times New Roman"/>
                        <a:cs typeface="Times New Roman"/>
                      </a:endParaRPr>
                    </a:p>
                    <a:p>
                      <a:pPr marL="67945">
                        <a:lnSpc>
                          <a:spcPts val="1350"/>
                        </a:lnSpc>
                        <a:spcAft>
                          <a:spcPts val="0"/>
                        </a:spcAft>
                      </a:pPr>
                      <a:r>
                        <a:rPr lang="ru-RU" sz="700" spc="-25">
                          <a:latin typeface="Times New Roman"/>
                          <a:ea typeface="Times New Roman"/>
                          <a:cs typeface="Times New Roman"/>
                        </a:rPr>
                        <a:t>83</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9504">
                <a:tc vMerge="1">
                  <a:txBody>
                    <a:bodyPr/>
                    <a:lstStyle/>
                    <a:p>
                      <a:endParaRPr lang="ru-RU"/>
                    </a:p>
                  </a:txBody>
                  <a:tcPr/>
                </a:tc>
                <a:tc>
                  <a:txBody>
                    <a:bodyPr/>
                    <a:lstStyle/>
                    <a:p>
                      <a:pPr marL="67945">
                        <a:lnSpc>
                          <a:spcPts val="1350"/>
                        </a:lnSpc>
                        <a:spcAft>
                          <a:spcPts val="0"/>
                        </a:spcAft>
                      </a:pPr>
                      <a:r>
                        <a:rPr lang="ru-RU" sz="700">
                          <a:latin typeface="Times New Roman"/>
                          <a:ea typeface="Times New Roman"/>
                          <a:cs typeface="Times New Roman"/>
                        </a:rPr>
                        <a:t>Воспитание</a:t>
                      </a:r>
                      <a:r>
                        <a:rPr lang="ru-RU" sz="700" spc="-10">
                          <a:latin typeface="Times New Roman"/>
                          <a:ea typeface="Times New Roman"/>
                          <a:cs typeface="Times New Roman"/>
                        </a:rPr>
                        <a:t> </a:t>
                      </a:r>
                      <a:r>
                        <a:rPr lang="ru-RU" sz="700">
                          <a:latin typeface="Times New Roman"/>
                          <a:ea typeface="Times New Roman"/>
                          <a:cs typeface="Times New Roman"/>
                        </a:rPr>
                        <a:t>уважения</a:t>
                      </a:r>
                      <a:r>
                        <a:rPr lang="ru-RU" sz="700" spc="-15">
                          <a:latin typeface="Times New Roman"/>
                          <a:ea typeface="Times New Roman"/>
                          <a:cs typeface="Times New Roman"/>
                        </a:rPr>
                        <a:t> </a:t>
                      </a:r>
                      <a:r>
                        <a:rPr lang="ru-RU" sz="700">
                          <a:latin typeface="Times New Roman"/>
                          <a:ea typeface="Times New Roman"/>
                          <a:cs typeface="Times New Roman"/>
                        </a:rPr>
                        <a:t>к</a:t>
                      </a:r>
                      <a:r>
                        <a:rPr lang="ru-RU" sz="700" spc="-25">
                          <a:latin typeface="Times New Roman"/>
                          <a:ea typeface="Times New Roman"/>
                          <a:cs typeface="Times New Roman"/>
                        </a:rPr>
                        <a:t> </a:t>
                      </a:r>
                      <a:r>
                        <a:rPr lang="ru-RU" sz="700">
                          <a:latin typeface="Times New Roman"/>
                          <a:ea typeface="Times New Roman"/>
                          <a:cs typeface="Times New Roman"/>
                        </a:rPr>
                        <a:t>старшему</a:t>
                      </a:r>
                      <a:r>
                        <a:rPr lang="ru-RU" sz="700" spc="-35">
                          <a:latin typeface="Times New Roman"/>
                          <a:ea typeface="Times New Roman"/>
                          <a:cs typeface="Times New Roman"/>
                        </a:rPr>
                        <a:t> </a:t>
                      </a:r>
                      <a:r>
                        <a:rPr lang="ru-RU" sz="700" spc="-10">
                          <a:latin typeface="Times New Roman"/>
                          <a:ea typeface="Times New Roman"/>
                          <a:cs typeface="Times New Roman"/>
                        </a:rPr>
                        <a:t>поколению</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a:latin typeface="Times New Roman"/>
                          <a:ea typeface="Times New Roman"/>
                          <a:cs typeface="Times New Roman"/>
                        </a:rPr>
                        <a:t>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9504">
                <a:tc vMerge="1">
                  <a:txBody>
                    <a:bodyPr/>
                    <a:lstStyle/>
                    <a:p>
                      <a:endParaRPr lang="ru-RU"/>
                    </a:p>
                  </a:txBody>
                  <a:tcPr/>
                </a:tc>
                <a:tc>
                  <a:txBody>
                    <a:bodyPr/>
                    <a:lstStyle/>
                    <a:p>
                      <a:pPr marL="67945">
                        <a:lnSpc>
                          <a:spcPts val="1350"/>
                        </a:lnSpc>
                        <a:spcAft>
                          <a:spcPts val="0"/>
                        </a:spcAft>
                      </a:pPr>
                      <a:r>
                        <a:rPr lang="ru-RU" sz="700">
                          <a:latin typeface="Times New Roman"/>
                          <a:ea typeface="Times New Roman"/>
                          <a:cs typeface="Times New Roman"/>
                        </a:rPr>
                        <a:t>Воспитание</a:t>
                      </a:r>
                      <a:r>
                        <a:rPr lang="ru-RU" sz="700" spc="-20">
                          <a:latin typeface="Times New Roman"/>
                          <a:ea typeface="Times New Roman"/>
                          <a:cs typeface="Times New Roman"/>
                        </a:rPr>
                        <a:t> </a:t>
                      </a:r>
                      <a:r>
                        <a:rPr lang="ru-RU" sz="700">
                          <a:latin typeface="Times New Roman"/>
                          <a:ea typeface="Times New Roman"/>
                          <a:cs typeface="Times New Roman"/>
                        </a:rPr>
                        <a:t>уважения</a:t>
                      </a:r>
                      <a:r>
                        <a:rPr lang="ru-RU" sz="700" spc="-15">
                          <a:latin typeface="Times New Roman"/>
                          <a:ea typeface="Times New Roman"/>
                          <a:cs typeface="Times New Roman"/>
                        </a:rPr>
                        <a:t> </a:t>
                      </a:r>
                      <a:r>
                        <a:rPr lang="ru-RU" sz="700">
                          <a:latin typeface="Times New Roman"/>
                          <a:ea typeface="Times New Roman"/>
                          <a:cs typeface="Times New Roman"/>
                        </a:rPr>
                        <a:t>к</a:t>
                      </a:r>
                      <a:r>
                        <a:rPr lang="ru-RU" sz="700" spc="-25">
                          <a:latin typeface="Times New Roman"/>
                          <a:ea typeface="Times New Roman"/>
                          <a:cs typeface="Times New Roman"/>
                        </a:rPr>
                        <a:t> </a:t>
                      </a:r>
                      <a:r>
                        <a:rPr lang="ru-RU" sz="700">
                          <a:latin typeface="Times New Roman"/>
                          <a:ea typeface="Times New Roman"/>
                          <a:cs typeface="Times New Roman"/>
                        </a:rPr>
                        <a:t>традициям</a:t>
                      </a:r>
                      <a:r>
                        <a:rPr lang="ru-RU" sz="700" spc="-30">
                          <a:latin typeface="Times New Roman"/>
                          <a:ea typeface="Times New Roman"/>
                          <a:cs typeface="Times New Roman"/>
                        </a:rPr>
                        <a:t> </a:t>
                      </a:r>
                      <a:r>
                        <a:rPr lang="ru-RU" sz="700">
                          <a:latin typeface="Times New Roman"/>
                          <a:ea typeface="Times New Roman"/>
                          <a:cs typeface="Times New Roman"/>
                        </a:rPr>
                        <a:t>и</a:t>
                      </a:r>
                      <a:r>
                        <a:rPr lang="ru-RU" sz="700" spc="-15">
                          <a:latin typeface="Times New Roman"/>
                          <a:ea typeface="Times New Roman"/>
                          <a:cs typeface="Times New Roman"/>
                        </a:rPr>
                        <a:t> </a:t>
                      </a:r>
                      <a:r>
                        <a:rPr lang="ru-RU" sz="700">
                          <a:latin typeface="Times New Roman"/>
                          <a:ea typeface="Times New Roman"/>
                          <a:cs typeface="Times New Roman"/>
                        </a:rPr>
                        <a:t>обычаям</a:t>
                      </a:r>
                      <a:r>
                        <a:rPr lang="ru-RU" sz="700" spc="-20">
                          <a:latin typeface="Times New Roman"/>
                          <a:ea typeface="Times New Roman"/>
                          <a:cs typeface="Times New Roman"/>
                        </a:rPr>
                        <a:t> </a:t>
                      </a:r>
                      <a:r>
                        <a:rPr lang="ru-RU" sz="700">
                          <a:latin typeface="Times New Roman"/>
                          <a:ea typeface="Times New Roman"/>
                          <a:cs typeface="Times New Roman"/>
                        </a:rPr>
                        <a:t>своего</a:t>
                      </a:r>
                      <a:r>
                        <a:rPr lang="ru-RU" sz="700" spc="-15">
                          <a:latin typeface="Times New Roman"/>
                          <a:ea typeface="Times New Roman"/>
                          <a:cs typeface="Times New Roman"/>
                        </a:rPr>
                        <a:t> </a:t>
                      </a:r>
                      <a:r>
                        <a:rPr lang="ru-RU" sz="700" spc="-10">
                          <a:latin typeface="Times New Roman"/>
                          <a:ea typeface="Times New Roman"/>
                          <a:cs typeface="Times New Roman"/>
                        </a:rPr>
                        <a:t>народа</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4,5</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9504">
                <a:tc vMerge="1">
                  <a:txBody>
                    <a:bodyPr/>
                    <a:lstStyle/>
                    <a:p>
                      <a:endParaRPr lang="ru-RU"/>
                    </a:p>
                  </a:txBody>
                  <a:tcPr/>
                </a:tc>
                <a:tc>
                  <a:txBody>
                    <a:bodyPr/>
                    <a:lstStyle/>
                    <a:p>
                      <a:pPr marL="67945">
                        <a:lnSpc>
                          <a:spcPts val="1350"/>
                        </a:lnSpc>
                        <a:spcAft>
                          <a:spcPts val="0"/>
                        </a:spcAft>
                      </a:pPr>
                      <a:r>
                        <a:rPr lang="ru-RU" sz="700">
                          <a:latin typeface="Times New Roman"/>
                          <a:ea typeface="Times New Roman"/>
                          <a:cs typeface="Times New Roman"/>
                        </a:rPr>
                        <a:t>Знание</a:t>
                      </a:r>
                      <a:r>
                        <a:rPr lang="ru-RU" sz="700" spc="-15">
                          <a:latin typeface="Times New Roman"/>
                          <a:ea typeface="Times New Roman"/>
                          <a:cs typeface="Times New Roman"/>
                        </a:rPr>
                        <a:t> </a:t>
                      </a:r>
                      <a:r>
                        <a:rPr lang="ru-RU" sz="700">
                          <a:latin typeface="Times New Roman"/>
                          <a:ea typeface="Times New Roman"/>
                          <a:cs typeface="Times New Roman"/>
                        </a:rPr>
                        <a:t>истории</a:t>
                      </a:r>
                      <a:r>
                        <a:rPr lang="ru-RU" sz="700" spc="-5">
                          <a:latin typeface="Times New Roman"/>
                          <a:ea typeface="Times New Roman"/>
                          <a:cs typeface="Times New Roman"/>
                        </a:rPr>
                        <a:t> </a:t>
                      </a:r>
                      <a:r>
                        <a:rPr lang="ru-RU" sz="700">
                          <a:latin typeface="Times New Roman"/>
                          <a:ea typeface="Times New Roman"/>
                          <a:cs typeface="Times New Roman"/>
                        </a:rPr>
                        <a:t>своей</a:t>
                      </a:r>
                      <a:r>
                        <a:rPr lang="ru-RU" sz="700" spc="-5">
                          <a:latin typeface="Times New Roman"/>
                          <a:ea typeface="Times New Roman"/>
                          <a:cs typeface="Times New Roman"/>
                        </a:rPr>
                        <a:t> </a:t>
                      </a:r>
                      <a:r>
                        <a:rPr lang="ru-RU" sz="700" spc="-10">
                          <a:latin typeface="Times New Roman"/>
                          <a:ea typeface="Times New Roman"/>
                          <a:cs typeface="Times New Roman"/>
                        </a:rPr>
                        <a:t>страны</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3,5</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9504">
                <a:tc rowSpan="3">
                  <a:txBody>
                    <a:bodyPr/>
                    <a:lstStyle/>
                    <a:p>
                      <a:pPr marL="67945">
                        <a:lnSpc>
                          <a:spcPts val="1235"/>
                        </a:lnSpc>
                        <a:spcAft>
                          <a:spcPts val="0"/>
                        </a:spcAft>
                      </a:pPr>
                      <a:r>
                        <a:rPr lang="ru-RU" sz="700">
                          <a:latin typeface="Times New Roman"/>
                          <a:ea typeface="Times New Roman"/>
                          <a:cs typeface="Times New Roman"/>
                        </a:rPr>
                        <a:t>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250825">
                        <a:lnSpc>
                          <a:spcPts val="1350"/>
                        </a:lnSpc>
                        <a:spcAft>
                          <a:spcPts val="0"/>
                        </a:spcAft>
                      </a:pPr>
                      <a:r>
                        <a:rPr lang="ru-RU" sz="700">
                          <a:latin typeface="Times New Roman"/>
                          <a:ea typeface="Times New Roman"/>
                          <a:cs typeface="Times New Roman"/>
                        </a:rPr>
                        <a:t>Считаете</a:t>
                      </a:r>
                      <a:r>
                        <a:rPr lang="ru-RU" sz="700" spc="-20">
                          <a:latin typeface="Times New Roman"/>
                          <a:ea typeface="Times New Roman"/>
                          <a:cs typeface="Times New Roman"/>
                        </a:rPr>
                        <a:t> </a:t>
                      </a:r>
                      <a:r>
                        <a:rPr lang="ru-RU" sz="700">
                          <a:latin typeface="Times New Roman"/>
                          <a:ea typeface="Times New Roman"/>
                          <a:cs typeface="Times New Roman"/>
                        </a:rPr>
                        <a:t>ли</a:t>
                      </a:r>
                      <a:r>
                        <a:rPr lang="ru-RU" sz="700" spc="-10">
                          <a:latin typeface="Times New Roman"/>
                          <a:ea typeface="Times New Roman"/>
                          <a:cs typeface="Times New Roman"/>
                        </a:rPr>
                        <a:t> </a:t>
                      </a:r>
                      <a:r>
                        <a:rPr lang="ru-RU" sz="700">
                          <a:latin typeface="Times New Roman"/>
                          <a:ea typeface="Times New Roman"/>
                          <a:cs typeface="Times New Roman"/>
                        </a:rPr>
                        <a:t>вы</a:t>
                      </a:r>
                      <a:r>
                        <a:rPr lang="ru-RU" sz="700" spc="-15">
                          <a:latin typeface="Times New Roman"/>
                          <a:ea typeface="Times New Roman"/>
                          <a:cs typeface="Times New Roman"/>
                        </a:rPr>
                        <a:t> </a:t>
                      </a:r>
                      <a:r>
                        <a:rPr lang="ru-RU" sz="700">
                          <a:latin typeface="Times New Roman"/>
                          <a:ea typeface="Times New Roman"/>
                          <a:cs typeface="Times New Roman"/>
                        </a:rPr>
                        <a:t>себя</a:t>
                      </a:r>
                      <a:r>
                        <a:rPr lang="ru-RU" sz="700" spc="-5">
                          <a:latin typeface="Times New Roman"/>
                          <a:ea typeface="Times New Roman"/>
                          <a:cs typeface="Times New Roman"/>
                        </a:rPr>
                        <a:t> </a:t>
                      </a:r>
                      <a:r>
                        <a:rPr lang="ru-RU" sz="700">
                          <a:latin typeface="Times New Roman"/>
                          <a:ea typeface="Times New Roman"/>
                          <a:cs typeface="Times New Roman"/>
                        </a:rPr>
                        <a:t>компетентным</a:t>
                      </a:r>
                      <a:r>
                        <a:rPr lang="ru-RU" sz="700" spc="-20">
                          <a:latin typeface="Times New Roman"/>
                          <a:ea typeface="Times New Roman"/>
                          <a:cs typeface="Times New Roman"/>
                        </a:rPr>
                        <a:t> </a:t>
                      </a:r>
                      <a:r>
                        <a:rPr lang="ru-RU" sz="700">
                          <a:latin typeface="Times New Roman"/>
                          <a:ea typeface="Times New Roman"/>
                          <a:cs typeface="Times New Roman"/>
                        </a:rPr>
                        <a:t>в</a:t>
                      </a:r>
                      <a:r>
                        <a:rPr lang="ru-RU" sz="700" spc="-15">
                          <a:latin typeface="Times New Roman"/>
                          <a:ea typeface="Times New Roman"/>
                          <a:cs typeface="Times New Roman"/>
                        </a:rPr>
                        <a:t> </a:t>
                      </a:r>
                      <a:r>
                        <a:rPr lang="ru-RU" sz="700">
                          <a:latin typeface="Times New Roman"/>
                          <a:ea typeface="Times New Roman"/>
                          <a:cs typeface="Times New Roman"/>
                        </a:rPr>
                        <a:t>вопросах</a:t>
                      </a:r>
                      <a:r>
                        <a:rPr lang="ru-RU" sz="700" spc="-10">
                          <a:latin typeface="Times New Roman"/>
                          <a:ea typeface="Times New Roman"/>
                          <a:cs typeface="Times New Roman"/>
                        </a:rPr>
                        <a:t> </a:t>
                      </a:r>
                      <a:r>
                        <a:rPr lang="ru-RU" sz="700">
                          <a:latin typeface="Times New Roman"/>
                          <a:ea typeface="Times New Roman"/>
                          <a:cs typeface="Times New Roman"/>
                        </a:rPr>
                        <a:t>патриотического</a:t>
                      </a:r>
                      <a:r>
                        <a:rPr lang="ru-RU" sz="700" spc="-5">
                          <a:latin typeface="Times New Roman"/>
                          <a:ea typeface="Times New Roman"/>
                          <a:cs typeface="Times New Roman"/>
                        </a:rPr>
                        <a:t> </a:t>
                      </a:r>
                      <a:r>
                        <a:rPr lang="ru-RU" sz="700" spc="-10">
                          <a:latin typeface="Times New Roman"/>
                          <a:ea typeface="Times New Roman"/>
                          <a:cs typeface="Times New Roman"/>
                        </a:rPr>
                        <a:t>воспитания?</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5"/>
                  </a:ext>
                </a:extLst>
              </a:tr>
              <a:tr h="189504">
                <a:tc vMerge="1">
                  <a:txBody>
                    <a:bodyPr/>
                    <a:lstStyle/>
                    <a:p>
                      <a:endParaRPr lang="ru-RU"/>
                    </a:p>
                  </a:txBody>
                  <a:tcPr/>
                </a:tc>
                <a:tc>
                  <a:txBody>
                    <a:bodyPr/>
                    <a:lstStyle/>
                    <a:p>
                      <a:pPr marL="67945">
                        <a:lnSpc>
                          <a:spcPts val="1350"/>
                        </a:lnSpc>
                        <a:spcAft>
                          <a:spcPts val="0"/>
                        </a:spcAft>
                      </a:pPr>
                      <a:r>
                        <a:rPr lang="ru-RU" sz="700" spc="-25">
                          <a:latin typeface="Times New Roman"/>
                          <a:ea typeface="Times New Roman"/>
                          <a:cs typeface="Times New Roman"/>
                        </a:rPr>
                        <a:t>да</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73</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9504">
                <a:tc vMerge="1">
                  <a:txBody>
                    <a:bodyPr/>
                    <a:lstStyle/>
                    <a:p>
                      <a:endParaRPr lang="ru-RU"/>
                    </a:p>
                  </a:txBody>
                  <a:tcPr/>
                </a:tc>
                <a:tc>
                  <a:txBody>
                    <a:bodyPr/>
                    <a:lstStyle/>
                    <a:p>
                      <a:pPr marL="67945">
                        <a:lnSpc>
                          <a:spcPts val="1350"/>
                        </a:lnSpc>
                        <a:spcAft>
                          <a:spcPts val="0"/>
                        </a:spcAft>
                      </a:pPr>
                      <a:r>
                        <a:rPr lang="ru-RU" sz="700" spc="-25">
                          <a:latin typeface="Times New Roman"/>
                          <a:ea typeface="Times New Roman"/>
                          <a:cs typeface="Times New Roman"/>
                        </a:rPr>
                        <a:t>нет</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27</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8619">
                <a:tc rowSpan="3">
                  <a:txBody>
                    <a:bodyPr/>
                    <a:lstStyle/>
                    <a:p>
                      <a:pPr marL="67945">
                        <a:lnSpc>
                          <a:spcPts val="1235"/>
                        </a:lnSpc>
                        <a:spcAft>
                          <a:spcPts val="0"/>
                        </a:spcAft>
                      </a:pPr>
                      <a:r>
                        <a:rPr lang="ru-RU" sz="700">
                          <a:latin typeface="Times New Roman"/>
                          <a:ea typeface="Times New Roman"/>
                          <a:cs typeface="Times New Roman"/>
                        </a:rPr>
                        <a:t>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a:lnSpc>
                          <a:spcPct val="115000"/>
                        </a:lnSpc>
                        <a:spcAft>
                          <a:spcPts val="0"/>
                        </a:spcAft>
                      </a:pPr>
                      <a:r>
                        <a:rPr lang="ru-RU" sz="700">
                          <a:latin typeface="Times New Roman"/>
                          <a:ea typeface="Times New Roman"/>
                          <a:cs typeface="Times New Roman"/>
                        </a:rPr>
                        <a:t>Считаете</a:t>
                      </a:r>
                      <a:r>
                        <a:rPr lang="ru-RU" sz="700" spc="-15">
                          <a:latin typeface="Times New Roman"/>
                          <a:ea typeface="Times New Roman"/>
                          <a:cs typeface="Times New Roman"/>
                        </a:rPr>
                        <a:t> </a:t>
                      </a:r>
                      <a:r>
                        <a:rPr lang="ru-RU" sz="700">
                          <a:latin typeface="Times New Roman"/>
                          <a:ea typeface="Times New Roman"/>
                          <a:cs typeface="Times New Roman"/>
                        </a:rPr>
                        <a:t>ли</a:t>
                      </a:r>
                      <a:r>
                        <a:rPr lang="ru-RU" sz="700" spc="-15">
                          <a:latin typeface="Times New Roman"/>
                          <a:ea typeface="Times New Roman"/>
                          <a:cs typeface="Times New Roman"/>
                        </a:rPr>
                        <a:t> </a:t>
                      </a:r>
                      <a:r>
                        <a:rPr lang="ru-RU" sz="700">
                          <a:latin typeface="Times New Roman"/>
                          <a:ea typeface="Times New Roman"/>
                          <a:cs typeface="Times New Roman"/>
                        </a:rPr>
                        <a:t>вы</a:t>
                      </a:r>
                      <a:r>
                        <a:rPr lang="ru-RU" sz="700" spc="-20">
                          <a:latin typeface="Times New Roman"/>
                          <a:ea typeface="Times New Roman"/>
                          <a:cs typeface="Times New Roman"/>
                        </a:rPr>
                        <a:t> </a:t>
                      </a:r>
                      <a:r>
                        <a:rPr lang="ru-RU" sz="700">
                          <a:latin typeface="Times New Roman"/>
                          <a:ea typeface="Times New Roman"/>
                          <a:cs typeface="Times New Roman"/>
                        </a:rPr>
                        <a:t>важным</a:t>
                      </a:r>
                      <a:r>
                        <a:rPr lang="ru-RU" sz="700" spc="-25">
                          <a:latin typeface="Times New Roman"/>
                          <a:ea typeface="Times New Roman"/>
                          <a:cs typeface="Times New Roman"/>
                        </a:rPr>
                        <a:t> </a:t>
                      </a:r>
                      <a:r>
                        <a:rPr lang="ru-RU" sz="700">
                          <a:latin typeface="Times New Roman"/>
                          <a:ea typeface="Times New Roman"/>
                          <a:cs typeface="Times New Roman"/>
                        </a:rPr>
                        <a:t>воспитание</a:t>
                      </a:r>
                      <a:r>
                        <a:rPr lang="ru-RU" sz="700" spc="-15">
                          <a:latin typeface="Times New Roman"/>
                          <a:ea typeface="Times New Roman"/>
                          <a:cs typeface="Times New Roman"/>
                        </a:rPr>
                        <a:t> </a:t>
                      </a:r>
                      <a:r>
                        <a:rPr lang="ru-RU" sz="700">
                          <a:latin typeface="Times New Roman"/>
                          <a:ea typeface="Times New Roman"/>
                          <a:cs typeface="Times New Roman"/>
                        </a:rPr>
                        <a:t>у</a:t>
                      </a:r>
                      <a:r>
                        <a:rPr lang="ru-RU" sz="700" spc="-55">
                          <a:latin typeface="Times New Roman"/>
                          <a:ea typeface="Times New Roman"/>
                          <a:cs typeface="Times New Roman"/>
                        </a:rPr>
                        <a:t> </a:t>
                      </a:r>
                      <a:r>
                        <a:rPr lang="ru-RU" sz="700">
                          <a:latin typeface="Times New Roman"/>
                          <a:ea typeface="Times New Roman"/>
                          <a:cs typeface="Times New Roman"/>
                        </a:rPr>
                        <a:t>детей</a:t>
                      </a:r>
                      <a:r>
                        <a:rPr lang="ru-RU" sz="700" spc="-15">
                          <a:latin typeface="Times New Roman"/>
                          <a:ea typeface="Times New Roman"/>
                          <a:cs typeface="Times New Roman"/>
                        </a:rPr>
                        <a:t> </a:t>
                      </a:r>
                      <a:r>
                        <a:rPr lang="ru-RU" sz="700">
                          <a:latin typeface="Times New Roman"/>
                          <a:ea typeface="Times New Roman"/>
                          <a:cs typeface="Times New Roman"/>
                        </a:rPr>
                        <a:t>дошкольного</a:t>
                      </a:r>
                      <a:r>
                        <a:rPr lang="ru-RU" sz="700" spc="-15">
                          <a:latin typeface="Times New Roman"/>
                          <a:ea typeface="Times New Roman"/>
                          <a:cs typeface="Times New Roman"/>
                        </a:rPr>
                        <a:t> </a:t>
                      </a:r>
                      <a:r>
                        <a:rPr lang="ru-RU" sz="700">
                          <a:latin typeface="Times New Roman"/>
                          <a:ea typeface="Times New Roman"/>
                          <a:cs typeface="Times New Roman"/>
                        </a:rPr>
                        <a:t>возраста</a:t>
                      </a:r>
                      <a:r>
                        <a:rPr lang="ru-RU" sz="700" spc="-15">
                          <a:latin typeface="Times New Roman"/>
                          <a:ea typeface="Times New Roman"/>
                          <a:cs typeface="Times New Roman"/>
                        </a:rPr>
                        <a:t> </a:t>
                      </a:r>
                      <a:r>
                        <a:rPr lang="ru-RU" sz="700">
                          <a:latin typeface="Times New Roman"/>
                          <a:ea typeface="Times New Roman"/>
                          <a:cs typeface="Times New Roman"/>
                        </a:rPr>
                        <a:t>нравственно- патриотических чувств?</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8"/>
                  </a:ext>
                </a:extLst>
              </a:tr>
              <a:tr h="189504">
                <a:tc vMerge="1">
                  <a:txBody>
                    <a:bodyPr/>
                    <a:lstStyle/>
                    <a:p>
                      <a:endParaRPr lang="ru-RU"/>
                    </a:p>
                  </a:txBody>
                  <a:tcPr/>
                </a:tc>
                <a:tc>
                  <a:txBody>
                    <a:bodyPr/>
                    <a:lstStyle/>
                    <a:p>
                      <a:pPr marL="67945">
                        <a:lnSpc>
                          <a:spcPts val="1350"/>
                        </a:lnSpc>
                        <a:spcAft>
                          <a:spcPts val="0"/>
                        </a:spcAft>
                      </a:pPr>
                      <a:r>
                        <a:rPr lang="ru-RU" sz="700" spc="-25" dirty="0">
                          <a:latin typeface="Times New Roman"/>
                          <a:ea typeface="Times New Roman"/>
                          <a:cs typeface="Times New Roman"/>
                        </a:rPr>
                        <a:t>Да</a:t>
                      </a:r>
                      <a:endParaRPr lang="ru-RU" sz="7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100</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9504">
                <a:tc vMerge="1">
                  <a:txBody>
                    <a:bodyPr/>
                    <a:lstStyle/>
                    <a:p>
                      <a:endParaRPr lang="ru-RU"/>
                    </a:p>
                  </a:txBody>
                  <a:tcPr/>
                </a:tc>
                <a:tc>
                  <a:txBody>
                    <a:bodyPr/>
                    <a:lstStyle/>
                    <a:p>
                      <a:pPr marL="67945">
                        <a:lnSpc>
                          <a:spcPts val="1350"/>
                        </a:lnSpc>
                        <a:spcAft>
                          <a:spcPts val="0"/>
                        </a:spcAft>
                      </a:pPr>
                      <a:r>
                        <a:rPr lang="ru-RU" sz="700" spc="-25">
                          <a:latin typeface="Times New Roman"/>
                          <a:ea typeface="Times New Roman"/>
                          <a:cs typeface="Times New Roman"/>
                        </a:rPr>
                        <a:t>Нет</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0</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9504">
                <a:tc rowSpan="4">
                  <a:txBody>
                    <a:bodyPr/>
                    <a:lstStyle/>
                    <a:p>
                      <a:pPr marL="67945">
                        <a:lnSpc>
                          <a:spcPts val="1235"/>
                        </a:lnSpc>
                        <a:spcAft>
                          <a:spcPts val="0"/>
                        </a:spcAft>
                      </a:pPr>
                      <a:r>
                        <a:rPr lang="ru-RU" sz="700">
                          <a:latin typeface="Times New Roman"/>
                          <a:ea typeface="Times New Roman"/>
                          <a:cs typeface="Times New Roman"/>
                        </a:rPr>
                        <a:t>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244475" marR="245110" algn="ctr">
                        <a:lnSpc>
                          <a:spcPts val="1350"/>
                        </a:lnSpc>
                        <a:spcAft>
                          <a:spcPts val="0"/>
                        </a:spcAft>
                      </a:pPr>
                      <a:r>
                        <a:rPr lang="ru-RU" sz="700">
                          <a:latin typeface="Times New Roman"/>
                          <a:ea typeface="Times New Roman"/>
                          <a:cs typeface="Times New Roman"/>
                        </a:rPr>
                        <a:t>Возможно</a:t>
                      </a:r>
                      <a:r>
                        <a:rPr lang="ru-RU" sz="700" spc="-25">
                          <a:latin typeface="Times New Roman"/>
                          <a:ea typeface="Times New Roman"/>
                          <a:cs typeface="Times New Roman"/>
                        </a:rPr>
                        <a:t> </a:t>
                      </a:r>
                      <a:r>
                        <a:rPr lang="ru-RU" sz="700">
                          <a:latin typeface="Times New Roman"/>
                          <a:ea typeface="Times New Roman"/>
                          <a:cs typeface="Times New Roman"/>
                        </a:rPr>
                        <a:t>ли</a:t>
                      </a:r>
                      <a:r>
                        <a:rPr lang="ru-RU" sz="700" spc="-5">
                          <a:latin typeface="Times New Roman"/>
                          <a:ea typeface="Times New Roman"/>
                          <a:cs typeface="Times New Roman"/>
                        </a:rPr>
                        <a:t> </a:t>
                      </a:r>
                      <a:r>
                        <a:rPr lang="ru-RU" sz="700">
                          <a:latin typeface="Times New Roman"/>
                          <a:ea typeface="Times New Roman"/>
                          <a:cs typeface="Times New Roman"/>
                        </a:rPr>
                        <a:t>патриотическое</a:t>
                      </a:r>
                      <a:r>
                        <a:rPr lang="ru-RU" sz="700" spc="-15">
                          <a:latin typeface="Times New Roman"/>
                          <a:ea typeface="Times New Roman"/>
                          <a:cs typeface="Times New Roman"/>
                        </a:rPr>
                        <a:t> </a:t>
                      </a:r>
                      <a:r>
                        <a:rPr lang="ru-RU" sz="700">
                          <a:latin typeface="Times New Roman"/>
                          <a:ea typeface="Times New Roman"/>
                          <a:cs typeface="Times New Roman"/>
                        </a:rPr>
                        <a:t>воспитание</a:t>
                      </a:r>
                      <a:r>
                        <a:rPr lang="ru-RU" sz="700" spc="-15">
                          <a:latin typeface="Times New Roman"/>
                          <a:ea typeface="Times New Roman"/>
                          <a:cs typeface="Times New Roman"/>
                        </a:rPr>
                        <a:t> </a:t>
                      </a:r>
                      <a:r>
                        <a:rPr lang="ru-RU" sz="700">
                          <a:latin typeface="Times New Roman"/>
                          <a:ea typeface="Times New Roman"/>
                          <a:cs typeface="Times New Roman"/>
                        </a:rPr>
                        <a:t>в</a:t>
                      </a:r>
                      <a:r>
                        <a:rPr lang="ru-RU" sz="700" spc="-15">
                          <a:latin typeface="Times New Roman"/>
                          <a:ea typeface="Times New Roman"/>
                          <a:cs typeface="Times New Roman"/>
                        </a:rPr>
                        <a:t> </a:t>
                      </a:r>
                      <a:r>
                        <a:rPr lang="ru-RU" sz="700">
                          <a:latin typeface="Times New Roman"/>
                          <a:ea typeface="Times New Roman"/>
                          <a:cs typeface="Times New Roman"/>
                        </a:rPr>
                        <a:t>детском</a:t>
                      </a:r>
                      <a:r>
                        <a:rPr lang="ru-RU" sz="700" spc="-10">
                          <a:latin typeface="Times New Roman"/>
                          <a:ea typeface="Times New Roman"/>
                          <a:cs typeface="Times New Roman"/>
                        </a:rPr>
                        <a:t> саду?</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11"/>
                  </a:ext>
                </a:extLst>
              </a:tr>
              <a:tr h="189504">
                <a:tc vMerge="1">
                  <a:txBody>
                    <a:bodyPr/>
                    <a:lstStyle/>
                    <a:p>
                      <a:endParaRPr lang="ru-RU"/>
                    </a:p>
                  </a:txBody>
                  <a:tcPr/>
                </a:tc>
                <a:tc>
                  <a:txBody>
                    <a:bodyPr/>
                    <a:lstStyle/>
                    <a:p>
                      <a:pPr marL="67945">
                        <a:lnSpc>
                          <a:spcPts val="1365"/>
                        </a:lnSpc>
                        <a:spcAft>
                          <a:spcPts val="0"/>
                        </a:spcAft>
                      </a:pPr>
                      <a:r>
                        <a:rPr lang="ru-RU" sz="700" spc="-25">
                          <a:latin typeface="Times New Roman"/>
                          <a:ea typeface="Times New Roman"/>
                          <a:cs typeface="Times New Roman"/>
                        </a:rPr>
                        <a:t>да</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45"/>
                        </a:lnSpc>
                        <a:spcAft>
                          <a:spcPts val="0"/>
                        </a:spcAft>
                      </a:pPr>
                      <a:r>
                        <a:rPr lang="ru-RU" sz="700" spc="-25">
                          <a:latin typeface="Times New Roman"/>
                          <a:ea typeface="Times New Roman"/>
                          <a:cs typeface="Times New Roman"/>
                        </a:rPr>
                        <a:t>100</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9504">
                <a:tc vMerge="1">
                  <a:txBody>
                    <a:bodyPr/>
                    <a:lstStyle/>
                    <a:p>
                      <a:endParaRPr lang="ru-RU"/>
                    </a:p>
                  </a:txBody>
                  <a:tcPr/>
                </a:tc>
                <a:tc>
                  <a:txBody>
                    <a:bodyPr/>
                    <a:lstStyle/>
                    <a:p>
                      <a:pPr marL="67945">
                        <a:lnSpc>
                          <a:spcPts val="1350"/>
                        </a:lnSpc>
                        <a:spcAft>
                          <a:spcPts val="0"/>
                        </a:spcAft>
                      </a:pPr>
                      <a:r>
                        <a:rPr lang="ru-RU" sz="700" spc="-25">
                          <a:latin typeface="Times New Roman"/>
                          <a:ea typeface="Times New Roman"/>
                          <a:cs typeface="Times New Roman"/>
                        </a:rPr>
                        <a:t>нет</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a:latin typeface="Times New Roman"/>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9504">
                <a:tc vMerge="1">
                  <a:txBody>
                    <a:bodyPr/>
                    <a:lstStyle/>
                    <a:p>
                      <a:endParaRPr lang="ru-RU"/>
                    </a:p>
                  </a:txBody>
                  <a:tcPr/>
                </a:tc>
                <a:tc>
                  <a:txBody>
                    <a:bodyPr/>
                    <a:lstStyle/>
                    <a:p>
                      <a:pPr marL="67945">
                        <a:lnSpc>
                          <a:spcPts val="1350"/>
                        </a:lnSpc>
                        <a:spcAft>
                          <a:spcPts val="0"/>
                        </a:spcAft>
                      </a:pPr>
                      <a:r>
                        <a:rPr lang="ru-RU" sz="700" dirty="0">
                          <a:latin typeface="Times New Roman"/>
                          <a:ea typeface="Times New Roman"/>
                          <a:cs typeface="Times New Roman"/>
                        </a:rPr>
                        <a:t>Затрудняюсь</a:t>
                      </a:r>
                      <a:r>
                        <a:rPr lang="ru-RU" sz="700" spc="-25" dirty="0">
                          <a:latin typeface="Times New Roman"/>
                          <a:ea typeface="Times New Roman"/>
                          <a:cs typeface="Times New Roman"/>
                        </a:rPr>
                        <a:t> </a:t>
                      </a:r>
                      <a:r>
                        <a:rPr lang="ru-RU" sz="700" spc="-10" dirty="0">
                          <a:latin typeface="Times New Roman"/>
                          <a:ea typeface="Times New Roman"/>
                          <a:cs typeface="Times New Roman"/>
                        </a:rPr>
                        <a:t>ответить</a:t>
                      </a:r>
                      <a:endParaRPr lang="ru-RU" sz="7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a:latin typeface="Times New Roman"/>
                          <a:ea typeface="Times New Roman"/>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06080">
                <a:tc rowSpan="6">
                  <a:txBody>
                    <a:bodyPr/>
                    <a:lstStyle/>
                    <a:p>
                      <a:pPr marL="67945">
                        <a:lnSpc>
                          <a:spcPts val="1235"/>
                        </a:lnSpc>
                        <a:spcAft>
                          <a:spcPts val="0"/>
                        </a:spcAft>
                      </a:pPr>
                      <a:r>
                        <a:rPr lang="ru-RU" sz="700">
                          <a:latin typeface="Times New Roman"/>
                          <a:ea typeface="Times New Roman"/>
                          <a:cs typeface="Times New Roman"/>
                        </a:rPr>
                        <a:t>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245110" marR="245110" algn="ctr">
                        <a:lnSpc>
                          <a:spcPts val="1350"/>
                        </a:lnSpc>
                        <a:spcAft>
                          <a:spcPts val="0"/>
                        </a:spcAft>
                      </a:pPr>
                      <a:r>
                        <a:rPr lang="ru-RU" sz="700">
                          <a:latin typeface="Times New Roman"/>
                          <a:ea typeface="Times New Roman"/>
                          <a:cs typeface="Times New Roman"/>
                        </a:rPr>
                        <a:t>Как,</a:t>
                      </a:r>
                      <a:r>
                        <a:rPr lang="ru-RU" sz="700" spc="-20">
                          <a:latin typeface="Times New Roman"/>
                          <a:ea typeface="Times New Roman"/>
                          <a:cs typeface="Times New Roman"/>
                        </a:rPr>
                        <a:t> </a:t>
                      </a:r>
                      <a:r>
                        <a:rPr lang="ru-RU" sz="700">
                          <a:latin typeface="Times New Roman"/>
                          <a:ea typeface="Times New Roman"/>
                          <a:cs typeface="Times New Roman"/>
                        </a:rPr>
                        <a:t>по</a:t>
                      </a:r>
                      <a:r>
                        <a:rPr lang="ru-RU" sz="700" spc="-15">
                          <a:latin typeface="Times New Roman"/>
                          <a:ea typeface="Times New Roman"/>
                          <a:cs typeface="Times New Roman"/>
                        </a:rPr>
                        <a:t> </a:t>
                      </a:r>
                      <a:r>
                        <a:rPr lang="ru-RU" sz="700">
                          <a:latin typeface="Times New Roman"/>
                          <a:ea typeface="Times New Roman"/>
                          <a:cs typeface="Times New Roman"/>
                        </a:rPr>
                        <a:t>Вашему</a:t>
                      </a:r>
                      <a:r>
                        <a:rPr lang="ru-RU" sz="700" spc="-30">
                          <a:latin typeface="Times New Roman"/>
                          <a:ea typeface="Times New Roman"/>
                          <a:cs typeface="Times New Roman"/>
                        </a:rPr>
                        <a:t> </a:t>
                      </a:r>
                      <a:r>
                        <a:rPr lang="ru-RU" sz="700">
                          <a:latin typeface="Times New Roman"/>
                          <a:ea typeface="Times New Roman"/>
                          <a:cs typeface="Times New Roman"/>
                        </a:rPr>
                        <a:t>мнению,</a:t>
                      </a:r>
                      <a:r>
                        <a:rPr lang="ru-RU" sz="700" spc="-10">
                          <a:latin typeface="Times New Roman"/>
                          <a:ea typeface="Times New Roman"/>
                          <a:cs typeface="Times New Roman"/>
                        </a:rPr>
                        <a:t> </a:t>
                      </a:r>
                      <a:r>
                        <a:rPr lang="ru-RU" sz="700">
                          <a:latin typeface="Times New Roman"/>
                          <a:ea typeface="Times New Roman"/>
                          <a:cs typeface="Times New Roman"/>
                        </a:rPr>
                        <a:t>следует сформулировать</a:t>
                      </a:r>
                      <a:r>
                        <a:rPr lang="ru-RU" sz="700" spc="-5">
                          <a:latin typeface="Times New Roman"/>
                          <a:ea typeface="Times New Roman"/>
                          <a:cs typeface="Times New Roman"/>
                        </a:rPr>
                        <a:t> </a:t>
                      </a:r>
                      <a:r>
                        <a:rPr lang="ru-RU" sz="700">
                          <a:latin typeface="Times New Roman"/>
                          <a:ea typeface="Times New Roman"/>
                          <a:cs typeface="Times New Roman"/>
                        </a:rPr>
                        <a:t>цель</a:t>
                      </a:r>
                      <a:r>
                        <a:rPr lang="ru-RU" sz="700" spc="-10">
                          <a:latin typeface="Times New Roman"/>
                          <a:ea typeface="Times New Roman"/>
                          <a:cs typeface="Times New Roman"/>
                        </a:rPr>
                        <a:t> патриотического</a:t>
                      </a:r>
                      <a:endParaRPr lang="ru-RU" sz="700">
                        <a:latin typeface="Times New Roman"/>
                        <a:ea typeface="Times New Roman"/>
                        <a:cs typeface="Times New Roman"/>
                      </a:endParaRPr>
                    </a:p>
                    <a:p>
                      <a:pPr marL="245110" marR="245110" algn="ctr">
                        <a:lnSpc>
                          <a:spcPts val="1350"/>
                        </a:lnSpc>
                        <a:spcBef>
                          <a:spcPts val="205"/>
                        </a:spcBef>
                        <a:spcAft>
                          <a:spcPts val="0"/>
                        </a:spcAft>
                      </a:pPr>
                      <a:r>
                        <a:rPr lang="ru-RU" sz="700">
                          <a:latin typeface="Times New Roman"/>
                          <a:ea typeface="Times New Roman"/>
                          <a:cs typeface="Times New Roman"/>
                        </a:rPr>
                        <a:t>воспитания</a:t>
                      </a:r>
                      <a:r>
                        <a:rPr lang="ru-RU" sz="700" spc="-20">
                          <a:latin typeface="Times New Roman"/>
                          <a:ea typeface="Times New Roman"/>
                          <a:cs typeface="Times New Roman"/>
                        </a:rPr>
                        <a:t> </a:t>
                      </a:r>
                      <a:r>
                        <a:rPr lang="ru-RU" sz="700">
                          <a:latin typeface="Times New Roman"/>
                          <a:ea typeface="Times New Roman"/>
                          <a:cs typeface="Times New Roman"/>
                        </a:rPr>
                        <a:t>детей</a:t>
                      </a:r>
                      <a:r>
                        <a:rPr lang="ru-RU" sz="700" spc="-15">
                          <a:latin typeface="Times New Roman"/>
                          <a:ea typeface="Times New Roman"/>
                          <a:cs typeface="Times New Roman"/>
                        </a:rPr>
                        <a:t> </a:t>
                      </a:r>
                      <a:r>
                        <a:rPr lang="ru-RU" sz="700">
                          <a:latin typeface="Times New Roman"/>
                          <a:ea typeface="Times New Roman"/>
                          <a:cs typeface="Times New Roman"/>
                        </a:rPr>
                        <a:t>дошкольного</a:t>
                      </a:r>
                      <a:r>
                        <a:rPr lang="ru-RU" sz="700" spc="-15">
                          <a:latin typeface="Times New Roman"/>
                          <a:ea typeface="Times New Roman"/>
                          <a:cs typeface="Times New Roman"/>
                        </a:rPr>
                        <a:t> </a:t>
                      </a:r>
                      <a:r>
                        <a:rPr lang="ru-RU" sz="700" spc="-10">
                          <a:latin typeface="Times New Roman"/>
                          <a:ea typeface="Times New Roman"/>
                          <a:cs typeface="Times New Roman"/>
                        </a:rPr>
                        <a:t>возраста?</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15"/>
                  </a:ext>
                </a:extLst>
              </a:tr>
              <a:tr h="189504">
                <a:tc vMerge="1">
                  <a:txBody>
                    <a:bodyPr/>
                    <a:lstStyle/>
                    <a:p>
                      <a:endParaRPr lang="ru-RU"/>
                    </a:p>
                  </a:txBody>
                  <a:tcPr/>
                </a:tc>
                <a:tc>
                  <a:txBody>
                    <a:bodyPr/>
                    <a:lstStyle/>
                    <a:p>
                      <a:pPr marL="67945">
                        <a:lnSpc>
                          <a:spcPts val="1350"/>
                        </a:lnSpc>
                        <a:spcAft>
                          <a:spcPts val="0"/>
                        </a:spcAft>
                      </a:pPr>
                      <a:r>
                        <a:rPr lang="ru-RU" sz="700">
                          <a:latin typeface="Times New Roman"/>
                          <a:ea typeface="Times New Roman"/>
                          <a:cs typeface="Times New Roman"/>
                        </a:rPr>
                        <a:t>Прививать</a:t>
                      </a:r>
                      <a:r>
                        <a:rPr lang="ru-RU" sz="700" spc="-15">
                          <a:latin typeface="Times New Roman"/>
                          <a:ea typeface="Times New Roman"/>
                          <a:cs typeface="Times New Roman"/>
                        </a:rPr>
                        <a:t> </a:t>
                      </a:r>
                      <a:r>
                        <a:rPr lang="ru-RU" sz="700">
                          <a:latin typeface="Times New Roman"/>
                          <a:ea typeface="Times New Roman"/>
                          <a:cs typeface="Times New Roman"/>
                        </a:rPr>
                        <a:t>детям</a:t>
                      </a:r>
                      <a:r>
                        <a:rPr lang="ru-RU" sz="700" spc="-5">
                          <a:latin typeface="Times New Roman"/>
                          <a:ea typeface="Times New Roman"/>
                          <a:cs typeface="Times New Roman"/>
                        </a:rPr>
                        <a:t> </a:t>
                      </a:r>
                      <a:r>
                        <a:rPr lang="ru-RU" sz="700">
                          <a:latin typeface="Times New Roman"/>
                          <a:ea typeface="Times New Roman"/>
                          <a:cs typeface="Times New Roman"/>
                        </a:rPr>
                        <a:t>уважение</a:t>
                      </a:r>
                      <a:r>
                        <a:rPr lang="ru-RU" sz="700" spc="-20">
                          <a:latin typeface="Times New Roman"/>
                          <a:ea typeface="Times New Roman"/>
                          <a:cs typeface="Times New Roman"/>
                        </a:rPr>
                        <a:t> </a:t>
                      </a:r>
                      <a:r>
                        <a:rPr lang="ru-RU" sz="700">
                          <a:latin typeface="Times New Roman"/>
                          <a:ea typeface="Times New Roman"/>
                          <a:cs typeface="Times New Roman"/>
                        </a:rPr>
                        <a:t>к</a:t>
                      </a:r>
                      <a:r>
                        <a:rPr lang="ru-RU" sz="700" spc="-15">
                          <a:latin typeface="Times New Roman"/>
                          <a:ea typeface="Times New Roman"/>
                          <a:cs typeface="Times New Roman"/>
                        </a:rPr>
                        <a:t> </a:t>
                      </a:r>
                      <a:r>
                        <a:rPr lang="ru-RU" sz="700">
                          <a:latin typeface="Times New Roman"/>
                          <a:ea typeface="Times New Roman"/>
                          <a:cs typeface="Times New Roman"/>
                        </a:rPr>
                        <a:t>людям</a:t>
                      </a:r>
                      <a:r>
                        <a:rPr lang="ru-RU" sz="700" spc="-15">
                          <a:latin typeface="Times New Roman"/>
                          <a:ea typeface="Times New Roman"/>
                          <a:cs typeface="Times New Roman"/>
                        </a:rPr>
                        <a:t> </a:t>
                      </a:r>
                      <a:r>
                        <a:rPr lang="ru-RU" sz="700">
                          <a:latin typeface="Times New Roman"/>
                          <a:ea typeface="Times New Roman"/>
                          <a:cs typeface="Times New Roman"/>
                        </a:rPr>
                        <a:t>своей</a:t>
                      </a:r>
                      <a:r>
                        <a:rPr lang="ru-RU" sz="700" spc="-15">
                          <a:latin typeface="Times New Roman"/>
                          <a:ea typeface="Times New Roman"/>
                          <a:cs typeface="Times New Roman"/>
                        </a:rPr>
                        <a:t> </a:t>
                      </a:r>
                      <a:r>
                        <a:rPr lang="ru-RU" sz="700" spc="-10">
                          <a:latin typeface="Times New Roman"/>
                          <a:ea typeface="Times New Roman"/>
                          <a:cs typeface="Times New Roman"/>
                        </a:rPr>
                        <a:t>страны.</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58</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9504">
                <a:tc vMerge="1">
                  <a:txBody>
                    <a:bodyPr/>
                    <a:lstStyle/>
                    <a:p>
                      <a:endParaRPr lang="ru-RU"/>
                    </a:p>
                  </a:txBody>
                  <a:tcPr/>
                </a:tc>
                <a:tc>
                  <a:txBody>
                    <a:bodyPr/>
                    <a:lstStyle/>
                    <a:p>
                      <a:pPr marL="67945">
                        <a:lnSpc>
                          <a:spcPts val="1350"/>
                        </a:lnSpc>
                        <a:spcAft>
                          <a:spcPts val="0"/>
                        </a:spcAft>
                      </a:pPr>
                      <a:r>
                        <a:rPr lang="ru-RU" sz="700">
                          <a:latin typeface="Times New Roman"/>
                          <a:ea typeface="Times New Roman"/>
                          <a:cs typeface="Times New Roman"/>
                        </a:rPr>
                        <a:t>Познакомить</a:t>
                      </a:r>
                      <a:r>
                        <a:rPr lang="ru-RU" sz="700" spc="-25">
                          <a:latin typeface="Times New Roman"/>
                          <a:ea typeface="Times New Roman"/>
                          <a:cs typeface="Times New Roman"/>
                        </a:rPr>
                        <a:t> </a:t>
                      </a:r>
                      <a:r>
                        <a:rPr lang="ru-RU" sz="700">
                          <a:latin typeface="Times New Roman"/>
                          <a:ea typeface="Times New Roman"/>
                          <a:cs typeface="Times New Roman"/>
                        </a:rPr>
                        <a:t>с</a:t>
                      </a:r>
                      <a:r>
                        <a:rPr lang="ru-RU" sz="700" spc="-20">
                          <a:latin typeface="Times New Roman"/>
                          <a:ea typeface="Times New Roman"/>
                          <a:cs typeface="Times New Roman"/>
                        </a:rPr>
                        <a:t> </a:t>
                      </a:r>
                      <a:r>
                        <a:rPr lang="ru-RU" sz="700">
                          <a:latin typeface="Times New Roman"/>
                          <a:ea typeface="Times New Roman"/>
                          <a:cs typeface="Times New Roman"/>
                        </a:rPr>
                        <a:t>обычаями</a:t>
                      </a:r>
                      <a:r>
                        <a:rPr lang="ru-RU" sz="700" spc="-10">
                          <a:latin typeface="Times New Roman"/>
                          <a:ea typeface="Times New Roman"/>
                          <a:cs typeface="Times New Roman"/>
                        </a:rPr>
                        <a:t> </a:t>
                      </a:r>
                      <a:r>
                        <a:rPr lang="ru-RU" sz="700">
                          <a:latin typeface="Times New Roman"/>
                          <a:ea typeface="Times New Roman"/>
                          <a:cs typeface="Times New Roman"/>
                        </a:rPr>
                        <a:t>и</a:t>
                      </a:r>
                      <a:r>
                        <a:rPr lang="ru-RU" sz="700" spc="-15">
                          <a:latin typeface="Times New Roman"/>
                          <a:ea typeface="Times New Roman"/>
                          <a:cs typeface="Times New Roman"/>
                        </a:rPr>
                        <a:t> </a:t>
                      </a:r>
                      <a:r>
                        <a:rPr lang="ru-RU" sz="700">
                          <a:latin typeface="Times New Roman"/>
                          <a:ea typeface="Times New Roman"/>
                          <a:cs typeface="Times New Roman"/>
                        </a:rPr>
                        <a:t>традициями</a:t>
                      </a:r>
                      <a:r>
                        <a:rPr lang="ru-RU" sz="700" spc="-15">
                          <a:latin typeface="Times New Roman"/>
                          <a:ea typeface="Times New Roman"/>
                          <a:cs typeface="Times New Roman"/>
                        </a:rPr>
                        <a:t> </a:t>
                      </a:r>
                      <a:r>
                        <a:rPr lang="ru-RU" sz="700">
                          <a:latin typeface="Times New Roman"/>
                          <a:ea typeface="Times New Roman"/>
                          <a:cs typeface="Times New Roman"/>
                        </a:rPr>
                        <a:t>своего</a:t>
                      </a:r>
                      <a:r>
                        <a:rPr lang="ru-RU" sz="700" spc="-15">
                          <a:latin typeface="Times New Roman"/>
                          <a:ea typeface="Times New Roman"/>
                          <a:cs typeface="Times New Roman"/>
                        </a:rPr>
                        <a:t> </a:t>
                      </a:r>
                      <a:r>
                        <a:rPr lang="ru-RU" sz="700" spc="-10">
                          <a:latin typeface="Times New Roman"/>
                          <a:ea typeface="Times New Roman"/>
                          <a:cs typeface="Times New Roman"/>
                        </a:rPr>
                        <a:t>народа.</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10</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9504">
                <a:tc vMerge="1">
                  <a:txBody>
                    <a:bodyPr/>
                    <a:lstStyle/>
                    <a:p>
                      <a:endParaRPr lang="ru-RU"/>
                    </a:p>
                  </a:txBody>
                  <a:tcPr/>
                </a:tc>
                <a:tc>
                  <a:txBody>
                    <a:bodyPr/>
                    <a:lstStyle/>
                    <a:p>
                      <a:pPr marL="67945">
                        <a:lnSpc>
                          <a:spcPts val="1350"/>
                        </a:lnSpc>
                        <a:spcAft>
                          <a:spcPts val="0"/>
                        </a:spcAft>
                      </a:pPr>
                      <a:r>
                        <a:rPr lang="ru-RU" sz="700">
                          <a:latin typeface="Times New Roman"/>
                          <a:ea typeface="Times New Roman"/>
                          <a:cs typeface="Times New Roman"/>
                        </a:rPr>
                        <a:t>Расширять</a:t>
                      </a:r>
                      <a:r>
                        <a:rPr lang="ru-RU" sz="700" spc="-15">
                          <a:latin typeface="Times New Roman"/>
                          <a:ea typeface="Times New Roman"/>
                          <a:cs typeface="Times New Roman"/>
                        </a:rPr>
                        <a:t> </a:t>
                      </a:r>
                      <a:r>
                        <a:rPr lang="ru-RU" sz="700">
                          <a:latin typeface="Times New Roman"/>
                          <a:ea typeface="Times New Roman"/>
                          <a:cs typeface="Times New Roman"/>
                        </a:rPr>
                        <a:t>представления</a:t>
                      </a:r>
                      <a:r>
                        <a:rPr lang="ru-RU" sz="700" spc="-10">
                          <a:latin typeface="Times New Roman"/>
                          <a:ea typeface="Times New Roman"/>
                          <a:cs typeface="Times New Roman"/>
                        </a:rPr>
                        <a:t> </a:t>
                      </a:r>
                      <a:r>
                        <a:rPr lang="ru-RU" sz="700">
                          <a:latin typeface="Times New Roman"/>
                          <a:ea typeface="Times New Roman"/>
                          <a:cs typeface="Times New Roman"/>
                        </a:rPr>
                        <a:t>о</a:t>
                      </a:r>
                      <a:r>
                        <a:rPr lang="ru-RU" sz="700" spc="-10">
                          <a:latin typeface="Times New Roman"/>
                          <a:ea typeface="Times New Roman"/>
                          <a:cs typeface="Times New Roman"/>
                        </a:rPr>
                        <a:t> </a:t>
                      </a:r>
                      <a:r>
                        <a:rPr lang="ru-RU" sz="700">
                          <a:latin typeface="Times New Roman"/>
                          <a:ea typeface="Times New Roman"/>
                          <a:cs typeface="Times New Roman"/>
                        </a:rPr>
                        <a:t>родной</a:t>
                      </a:r>
                      <a:r>
                        <a:rPr lang="ru-RU" sz="700" spc="-5">
                          <a:latin typeface="Times New Roman"/>
                          <a:ea typeface="Times New Roman"/>
                          <a:cs typeface="Times New Roman"/>
                        </a:rPr>
                        <a:t> </a:t>
                      </a:r>
                      <a:r>
                        <a:rPr lang="ru-RU" sz="700">
                          <a:latin typeface="Times New Roman"/>
                          <a:ea typeface="Times New Roman"/>
                          <a:cs typeface="Times New Roman"/>
                        </a:rPr>
                        <a:t>земле,</a:t>
                      </a:r>
                      <a:r>
                        <a:rPr lang="ru-RU" sz="700" spc="-10">
                          <a:latin typeface="Times New Roman"/>
                          <a:ea typeface="Times New Roman"/>
                          <a:cs typeface="Times New Roman"/>
                        </a:rPr>
                        <a:t> </a:t>
                      </a:r>
                      <a:r>
                        <a:rPr lang="ru-RU" sz="700">
                          <a:latin typeface="Times New Roman"/>
                          <a:ea typeface="Times New Roman"/>
                          <a:cs typeface="Times New Roman"/>
                        </a:rPr>
                        <a:t>еѐ</a:t>
                      </a:r>
                      <a:r>
                        <a:rPr lang="ru-RU" sz="700" spc="-15">
                          <a:latin typeface="Times New Roman"/>
                          <a:ea typeface="Times New Roman"/>
                          <a:cs typeface="Times New Roman"/>
                        </a:rPr>
                        <a:t> </a:t>
                      </a:r>
                      <a:r>
                        <a:rPr lang="ru-RU" sz="700">
                          <a:latin typeface="Times New Roman"/>
                          <a:ea typeface="Times New Roman"/>
                          <a:cs typeface="Times New Roman"/>
                        </a:rPr>
                        <a:t>столице,</a:t>
                      </a:r>
                      <a:r>
                        <a:rPr lang="ru-RU" sz="700" spc="15">
                          <a:latin typeface="Times New Roman"/>
                          <a:ea typeface="Times New Roman"/>
                          <a:cs typeface="Times New Roman"/>
                        </a:rPr>
                        <a:t> </a:t>
                      </a:r>
                      <a:r>
                        <a:rPr lang="ru-RU" sz="700" spc="-10">
                          <a:latin typeface="Times New Roman"/>
                          <a:ea typeface="Times New Roman"/>
                          <a:cs typeface="Times New Roman"/>
                        </a:rPr>
                        <a:t>городах.</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a:latin typeface="Times New Roman"/>
                          <a:ea typeface="Times New Roman"/>
                          <a:cs typeface="Times New Roman"/>
                        </a:rPr>
                        <a:t>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9504">
                <a:tc vMerge="1">
                  <a:txBody>
                    <a:bodyPr/>
                    <a:lstStyle/>
                    <a:p>
                      <a:endParaRPr lang="ru-RU"/>
                    </a:p>
                  </a:txBody>
                  <a:tcPr/>
                </a:tc>
                <a:tc>
                  <a:txBody>
                    <a:bodyPr/>
                    <a:lstStyle/>
                    <a:p>
                      <a:pPr marL="67945">
                        <a:lnSpc>
                          <a:spcPts val="1355"/>
                        </a:lnSpc>
                        <a:spcAft>
                          <a:spcPts val="0"/>
                        </a:spcAft>
                      </a:pPr>
                      <a:r>
                        <a:rPr lang="ru-RU" sz="700">
                          <a:latin typeface="Times New Roman"/>
                          <a:ea typeface="Times New Roman"/>
                          <a:cs typeface="Times New Roman"/>
                        </a:rPr>
                        <a:t>Ознакомление</a:t>
                      </a:r>
                      <a:r>
                        <a:rPr lang="ru-RU" sz="700" spc="-20">
                          <a:latin typeface="Times New Roman"/>
                          <a:ea typeface="Times New Roman"/>
                          <a:cs typeface="Times New Roman"/>
                        </a:rPr>
                        <a:t> </a:t>
                      </a:r>
                      <a:r>
                        <a:rPr lang="ru-RU" sz="700">
                          <a:latin typeface="Times New Roman"/>
                          <a:ea typeface="Times New Roman"/>
                          <a:cs typeface="Times New Roman"/>
                        </a:rPr>
                        <a:t>с</a:t>
                      </a:r>
                      <a:r>
                        <a:rPr lang="ru-RU" sz="700" spc="-15">
                          <a:latin typeface="Times New Roman"/>
                          <a:ea typeface="Times New Roman"/>
                          <a:cs typeface="Times New Roman"/>
                        </a:rPr>
                        <a:t> </a:t>
                      </a:r>
                      <a:r>
                        <a:rPr lang="ru-RU" sz="700">
                          <a:latin typeface="Times New Roman"/>
                          <a:ea typeface="Times New Roman"/>
                          <a:cs typeface="Times New Roman"/>
                        </a:rPr>
                        <a:t>историческим</a:t>
                      </a:r>
                      <a:r>
                        <a:rPr lang="ru-RU" sz="700" spc="-15">
                          <a:latin typeface="Times New Roman"/>
                          <a:ea typeface="Times New Roman"/>
                          <a:cs typeface="Times New Roman"/>
                        </a:rPr>
                        <a:t> </a:t>
                      </a:r>
                      <a:r>
                        <a:rPr lang="ru-RU" sz="700">
                          <a:latin typeface="Times New Roman"/>
                          <a:ea typeface="Times New Roman"/>
                          <a:cs typeface="Times New Roman"/>
                        </a:rPr>
                        <a:t>прошлым</a:t>
                      </a:r>
                      <a:r>
                        <a:rPr lang="ru-RU" sz="700" spc="-15">
                          <a:latin typeface="Times New Roman"/>
                          <a:ea typeface="Times New Roman"/>
                          <a:cs typeface="Times New Roman"/>
                        </a:rPr>
                        <a:t> </a:t>
                      </a:r>
                      <a:r>
                        <a:rPr lang="ru-RU" sz="700" spc="-10">
                          <a:latin typeface="Times New Roman"/>
                          <a:ea typeface="Times New Roman"/>
                          <a:cs typeface="Times New Roman"/>
                        </a:rPr>
                        <a:t>России.</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35"/>
                        </a:lnSpc>
                        <a:spcAft>
                          <a:spcPts val="0"/>
                        </a:spcAft>
                      </a:pPr>
                      <a:r>
                        <a:rPr lang="ru-RU" sz="700" spc="-25">
                          <a:latin typeface="Times New Roman"/>
                          <a:ea typeface="Times New Roman"/>
                          <a:cs typeface="Times New Roman"/>
                        </a:rPr>
                        <a:t>13</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2432">
                <a:tc vMerge="1">
                  <a:txBody>
                    <a:bodyPr/>
                    <a:lstStyle/>
                    <a:p>
                      <a:endParaRPr lang="ru-RU"/>
                    </a:p>
                  </a:txBody>
                  <a:tcPr/>
                </a:tc>
                <a:tc>
                  <a:txBody>
                    <a:bodyPr/>
                    <a:lstStyle/>
                    <a:p>
                      <a:pPr marL="67945">
                        <a:lnSpc>
                          <a:spcPct val="115000"/>
                        </a:lnSpc>
                        <a:spcAft>
                          <a:spcPts val="0"/>
                        </a:spcAft>
                      </a:pPr>
                      <a:r>
                        <a:rPr lang="ru-RU" sz="700">
                          <a:latin typeface="Times New Roman"/>
                          <a:ea typeface="Times New Roman"/>
                          <a:cs typeface="Times New Roman"/>
                        </a:rPr>
                        <a:t>Воспитание</a:t>
                      </a:r>
                      <a:r>
                        <a:rPr lang="ru-RU" sz="700" spc="-45">
                          <a:latin typeface="Times New Roman"/>
                          <a:ea typeface="Times New Roman"/>
                          <a:cs typeface="Times New Roman"/>
                        </a:rPr>
                        <a:t> </a:t>
                      </a:r>
                      <a:r>
                        <a:rPr lang="ru-RU" sz="700">
                          <a:latin typeface="Times New Roman"/>
                          <a:ea typeface="Times New Roman"/>
                          <a:cs typeface="Times New Roman"/>
                        </a:rPr>
                        <a:t>эстетически</a:t>
                      </a:r>
                      <a:r>
                        <a:rPr lang="ru-RU" sz="700" spc="-40">
                          <a:latin typeface="Times New Roman"/>
                          <a:ea typeface="Times New Roman"/>
                          <a:cs typeface="Times New Roman"/>
                        </a:rPr>
                        <a:t> </a:t>
                      </a:r>
                      <a:r>
                        <a:rPr lang="ru-RU" sz="700">
                          <a:latin typeface="Times New Roman"/>
                          <a:ea typeface="Times New Roman"/>
                          <a:cs typeface="Times New Roman"/>
                        </a:rPr>
                        <a:t>нравственных</a:t>
                      </a:r>
                      <a:r>
                        <a:rPr lang="ru-RU" sz="700" spc="-45">
                          <a:latin typeface="Times New Roman"/>
                          <a:ea typeface="Times New Roman"/>
                          <a:cs typeface="Times New Roman"/>
                        </a:rPr>
                        <a:t> </a:t>
                      </a:r>
                      <a:r>
                        <a:rPr lang="ru-RU" sz="700">
                          <a:latin typeface="Times New Roman"/>
                          <a:ea typeface="Times New Roman"/>
                          <a:cs typeface="Times New Roman"/>
                        </a:rPr>
                        <a:t>норм</a:t>
                      </a:r>
                      <a:r>
                        <a:rPr lang="ru-RU" sz="700" spc="-45">
                          <a:latin typeface="Times New Roman"/>
                          <a:ea typeface="Times New Roman"/>
                          <a:cs typeface="Times New Roman"/>
                        </a:rPr>
                        <a:t> </a:t>
                      </a:r>
                      <a:r>
                        <a:rPr lang="ru-RU" sz="700">
                          <a:latin typeface="Times New Roman"/>
                          <a:ea typeface="Times New Roman"/>
                          <a:cs typeface="Times New Roman"/>
                        </a:rPr>
                        <a:t>поведения</a:t>
                      </a:r>
                      <a:r>
                        <a:rPr lang="ru-RU" sz="700" spc="-40">
                          <a:latin typeface="Times New Roman"/>
                          <a:ea typeface="Times New Roman"/>
                          <a:cs typeface="Times New Roman"/>
                        </a:rPr>
                        <a:t> </a:t>
                      </a:r>
                      <a:r>
                        <a:rPr lang="ru-RU" sz="700">
                          <a:latin typeface="Times New Roman"/>
                          <a:ea typeface="Times New Roman"/>
                          <a:cs typeface="Times New Roman"/>
                        </a:rPr>
                        <a:t>и моральных качеств ребѐнка.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ts val="1245"/>
                        </a:lnSpc>
                        <a:spcAft>
                          <a:spcPts val="0"/>
                        </a:spcAft>
                      </a:pPr>
                      <a:r>
                        <a:rPr lang="ru-RU" sz="700">
                          <a:latin typeface="Times New Roman"/>
                          <a:ea typeface="Times New Roman"/>
                          <a:cs typeface="Times New Roman"/>
                        </a:rPr>
                        <a:t>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406080">
                <a:tc>
                  <a:txBody>
                    <a:bodyPr/>
                    <a:lstStyle/>
                    <a:p>
                      <a:pPr marL="67945">
                        <a:lnSpc>
                          <a:spcPts val="1235"/>
                        </a:lnSpc>
                        <a:spcAft>
                          <a:spcPts val="0"/>
                        </a:spcAft>
                      </a:pPr>
                      <a:r>
                        <a:rPr lang="ru-RU" sz="700">
                          <a:latin typeface="Times New Roman"/>
                          <a:ea typeface="Times New Roman"/>
                          <a:cs typeface="Times New Roman"/>
                        </a:rPr>
                        <a:t>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248920" marR="245110" algn="ctr">
                        <a:lnSpc>
                          <a:spcPts val="1350"/>
                        </a:lnSpc>
                        <a:spcAft>
                          <a:spcPts val="0"/>
                        </a:spcAft>
                      </a:pPr>
                      <a:r>
                        <a:rPr lang="ru-RU" sz="700">
                          <a:latin typeface="Times New Roman"/>
                          <a:ea typeface="Times New Roman"/>
                          <a:cs typeface="Times New Roman"/>
                        </a:rPr>
                        <a:t>Как</a:t>
                      </a:r>
                      <a:r>
                        <a:rPr lang="ru-RU" sz="700" spc="-15">
                          <a:latin typeface="Times New Roman"/>
                          <a:ea typeface="Times New Roman"/>
                          <a:cs typeface="Times New Roman"/>
                        </a:rPr>
                        <a:t> </a:t>
                      </a:r>
                      <a:r>
                        <a:rPr lang="ru-RU" sz="700">
                          <a:latin typeface="Times New Roman"/>
                          <a:ea typeface="Times New Roman"/>
                          <a:cs typeface="Times New Roman"/>
                        </a:rPr>
                        <a:t>Вы</a:t>
                      </a:r>
                      <a:r>
                        <a:rPr lang="ru-RU" sz="700" spc="-10">
                          <a:latin typeface="Times New Roman"/>
                          <a:ea typeface="Times New Roman"/>
                          <a:cs typeface="Times New Roman"/>
                        </a:rPr>
                        <a:t> </a:t>
                      </a:r>
                      <a:r>
                        <a:rPr lang="ru-RU" sz="700">
                          <a:latin typeface="Times New Roman"/>
                          <a:ea typeface="Times New Roman"/>
                          <a:cs typeface="Times New Roman"/>
                        </a:rPr>
                        <a:t>считаете,</a:t>
                      </a:r>
                      <a:r>
                        <a:rPr lang="ru-RU" sz="700" spc="-5">
                          <a:latin typeface="Times New Roman"/>
                          <a:ea typeface="Times New Roman"/>
                          <a:cs typeface="Times New Roman"/>
                        </a:rPr>
                        <a:t> </a:t>
                      </a:r>
                      <a:r>
                        <a:rPr lang="ru-RU" sz="700">
                          <a:latin typeface="Times New Roman"/>
                          <a:ea typeface="Times New Roman"/>
                          <a:cs typeface="Times New Roman"/>
                        </a:rPr>
                        <a:t>актуальна</a:t>
                      </a:r>
                      <a:r>
                        <a:rPr lang="ru-RU" sz="700" spc="-15">
                          <a:latin typeface="Times New Roman"/>
                          <a:ea typeface="Times New Roman"/>
                          <a:cs typeface="Times New Roman"/>
                        </a:rPr>
                        <a:t> </a:t>
                      </a:r>
                      <a:r>
                        <a:rPr lang="ru-RU" sz="700">
                          <a:latin typeface="Times New Roman"/>
                          <a:ea typeface="Times New Roman"/>
                          <a:cs typeface="Times New Roman"/>
                        </a:rPr>
                        <a:t>ли</a:t>
                      </a:r>
                      <a:r>
                        <a:rPr lang="ru-RU" sz="700" spc="-5">
                          <a:latin typeface="Times New Roman"/>
                          <a:ea typeface="Times New Roman"/>
                          <a:cs typeface="Times New Roman"/>
                        </a:rPr>
                        <a:t> </a:t>
                      </a:r>
                      <a:r>
                        <a:rPr lang="ru-RU" sz="700">
                          <a:latin typeface="Times New Roman"/>
                          <a:ea typeface="Times New Roman"/>
                          <a:cs typeface="Times New Roman"/>
                        </a:rPr>
                        <a:t>в</a:t>
                      </a:r>
                      <a:r>
                        <a:rPr lang="ru-RU" sz="700" spc="-15">
                          <a:latin typeface="Times New Roman"/>
                          <a:ea typeface="Times New Roman"/>
                          <a:cs typeface="Times New Roman"/>
                        </a:rPr>
                        <a:t> </a:t>
                      </a:r>
                      <a:r>
                        <a:rPr lang="ru-RU" sz="700">
                          <a:latin typeface="Times New Roman"/>
                          <a:ea typeface="Times New Roman"/>
                          <a:cs typeface="Times New Roman"/>
                        </a:rPr>
                        <a:t>современном</a:t>
                      </a:r>
                      <a:r>
                        <a:rPr lang="ru-RU" sz="700" spc="-15">
                          <a:latin typeface="Times New Roman"/>
                          <a:ea typeface="Times New Roman"/>
                          <a:cs typeface="Times New Roman"/>
                        </a:rPr>
                        <a:t> </a:t>
                      </a:r>
                      <a:r>
                        <a:rPr lang="ru-RU" sz="700">
                          <a:latin typeface="Times New Roman"/>
                          <a:ea typeface="Times New Roman"/>
                          <a:cs typeface="Times New Roman"/>
                        </a:rPr>
                        <a:t>обществе</a:t>
                      </a:r>
                      <a:r>
                        <a:rPr lang="ru-RU" sz="700" spc="-15">
                          <a:latin typeface="Times New Roman"/>
                          <a:ea typeface="Times New Roman"/>
                          <a:cs typeface="Times New Roman"/>
                        </a:rPr>
                        <a:t> </a:t>
                      </a:r>
                      <a:r>
                        <a:rPr lang="ru-RU" sz="700">
                          <a:latin typeface="Times New Roman"/>
                          <a:ea typeface="Times New Roman"/>
                          <a:cs typeface="Times New Roman"/>
                        </a:rPr>
                        <a:t>тема</a:t>
                      </a:r>
                      <a:r>
                        <a:rPr lang="ru-RU" sz="700" spc="-15">
                          <a:latin typeface="Times New Roman"/>
                          <a:ea typeface="Times New Roman"/>
                          <a:cs typeface="Times New Roman"/>
                        </a:rPr>
                        <a:t> </a:t>
                      </a:r>
                      <a:r>
                        <a:rPr lang="ru-RU" sz="700">
                          <a:latin typeface="Times New Roman"/>
                          <a:ea typeface="Times New Roman"/>
                          <a:cs typeface="Times New Roman"/>
                        </a:rPr>
                        <a:t>ознакомления</a:t>
                      </a:r>
                      <a:r>
                        <a:rPr lang="ru-RU" sz="700" spc="20">
                          <a:latin typeface="Times New Roman"/>
                          <a:ea typeface="Times New Roman"/>
                          <a:cs typeface="Times New Roman"/>
                        </a:rPr>
                        <a:t> </a:t>
                      </a:r>
                      <a:r>
                        <a:rPr lang="ru-RU" sz="700" spc="-50">
                          <a:latin typeface="Times New Roman"/>
                          <a:ea typeface="Times New Roman"/>
                          <a:cs typeface="Times New Roman"/>
                        </a:rPr>
                        <a:t>с</a:t>
                      </a:r>
                      <a:endParaRPr lang="ru-RU" sz="700">
                        <a:latin typeface="Times New Roman"/>
                        <a:ea typeface="Times New Roman"/>
                        <a:cs typeface="Times New Roman"/>
                      </a:endParaRPr>
                    </a:p>
                    <a:p>
                      <a:pPr marL="248285" marR="245110" algn="ctr">
                        <a:lnSpc>
                          <a:spcPts val="1350"/>
                        </a:lnSpc>
                        <a:spcBef>
                          <a:spcPts val="215"/>
                        </a:spcBef>
                        <a:spcAft>
                          <a:spcPts val="0"/>
                        </a:spcAft>
                      </a:pPr>
                      <a:r>
                        <a:rPr lang="ru-RU" sz="700">
                          <a:latin typeface="Times New Roman"/>
                          <a:ea typeface="Times New Roman"/>
                          <a:cs typeface="Times New Roman"/>
                        </a:rPr>
                        <a:t>родословной</a:t>
                      </a:r>
                      <a:r>
                        <a:rPr lang="ru-RU" sz="700" spc="-20">
                          <a:latin typeface="Times New Roman"/>
                          <a:ea typeface="Times New Roman"/>
                          <a:cs typeface="Times New Roman"/>
                        </a:rPr>
                        <a:t> </a:t>
                      </a:r>
                      <a:r>
                        <a:rPr lang="ru-RU" sz="700">
                          <a:latin typeface="Times New Roman"/>
                          <a:ea typeface="Times New Roman"/>
                          <a:cs typeface="Times New Roman"/>
                        </a:rPr>
                        <a:t>семьи?</a:t>
                      </a:r>
                      <a:r>
                        <a:rPr lang="ru-RU" sz="700" spc="5">
                          <a:latin typeface="Times New Roman"/>
                          <a:ea typeface="Times New Roman"/>
                          <a:cs typeface="Times New Roman"/>
                        </a:rPr>
                        <a:t> </a:t>
                      </a:r>
                      <a:r>
                        <a:rPr lang="ru-RU" sz="700">
                          <a:latin typeface="Times New Roman"/>
                          <a:ea typeface="Times New Roman"/>
                          <a:cs typeface="Times New Roman"/>
                        </a:rPr>
                        <a:t>Есть ли</a:t>
                      </a:r>
                      <a:r>
                        <a:rPr lang="ru-RU" sz="700" spc="-5">
                          <a:latin typeface="Times New Roman"/>
                          <a:ea typeface="Times New Roman"/>
                          <a:cs typeface="Times New Roman"/>
                        </a:rPr>
                        <a:t> </a:t>
                      </a:r>
                      <a:r>
                        <a:rPr lang="ru-RU" sz="700">
                          <a:latin typeface="Times New Roman"/>
                          <a:ea typeface="Times New Roman"/>
                          <a:cs typeface="Times New Roman"/>
                        </a:rPr>
                        <a:t>в</a:t>
                      </a:r>
                      <a:r>
                        <a:rPr lang="ru-RU" sz="700" spc="-10">
                          <a:latin typeface="Times New Roman"/>
                          <a:ea typeface="Times New Roman"/>
                          <a:cs typeface="Times New Roman"/>
                        </a:rPr>
                        <a:t> </a:t>
                      </a:r>
                      <a:r>
                        <a:rPr lang="ru-RU" sz="700">
                          <a:latin typeface="Times New Roman"/>
                          <a:ea typeface="Times New Roman"/>
                          <a:cs typeface="Times New Roman"/>
                        </a:rPr>
                        <a:t>Вашем</a:t>
                      </a:r>
                      <a:r>
                        <a:rPr lang="ru-RU" sz="700" spc="-15">
                          <a:latin typeface="Times New Roman"/>
                          <a:ea typeface="Times New Roman"/>
                          <a:cs typeface="Times New Roman"/>
                        </a:rPr>
                        <a:t> </a:t>
                      </a:r>
                      <a:r>
                        <a:rPr lang="ru-RU" sz="700">
                          <a:latin typeface="Times New Roman"/>
                          <a:ea typeface="Times New Roman"/>
                          <a:cs typeface="Times New Roman"/>
                        </a:rPr>
                        <a:t>доме</a:t>
                      </a:r>
                      <a:r>
                        <a:rPr lang="ru-RU" sz="700" spc="-5">
                          <a:latin typeface="Times New Roman"/>
                          <a:ea typeface="Times New Roman"/>
                          <a:cs typeface="Times New Roman"/>
                        </a:rPr>
                        <a:t> </a:t>
                      </a:r>
                      <a:r>
                        <a:rPr lang="ru-RU" sz="700">
                          <a:latin typeface="Times New Roman"/>
                          <a:ea typeface="Times New Roman"/>
                          <a:cs typeface="Times New Roman"/>
                        </a:rPr>
                        <a:t>семейные</a:t>
                      </a:r>
                      <a:r>
                        <a:rPr lang="ru-RU" sz="700" spc="-15">
                          <a:latin typeface="Times New Roman"/>
                          <a:ea typeface="Times New Roman"/>
                          <a:cs typeface="Times New Roman"/>
                        </a:rPr>
                        <a:t> </a:t>
                      </a:r>
                      <a:r>
                        <a:rPr lang="ru-RU" sz="700" spc="-10">
                          <a:latin typeface="Times New Roman"/>
                          <a:ea typeface="Times New Roman"/>
                          <a:cs typeface="Times New Roman"/>
                        </a:rPr>
                        <a:t>традиции?  </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21"/>
                  </a:ext>
                </a:extLst>
              </a:tr>
              <a:tr h="189504">
                <a:tc>
                  <a:txBody>
                    <a:bodyPr/>
                    <a:lstStyle/>
                    <a:p>
                      <a:pPr marL="67945">
                        <a:lnSpc>
                          <a:spcPts val="1235"/>
                        </a:lnSpc>
                        <a:spcAft>
                          <a:spcPts val="0"/>
                        </a:spcAft>
                      </a:pPr>
                      <a:r>
                        <a:rPr lang="ru-RU" sz="700">
                          <a:latin typeface="Times New Roman"/>
                          <a:ea typeface="Times New Roman"/>
                          <a:cs typeface="Times New Roman"/>
                        </a:rPr>
                        <a:t>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a:lnSpc>
                          <a:spcPts val="1350"/>
                        </a:lnSpc>
                        <a:spcAft>
                          <a:spcPts val="0"/>
                        </a:spcAft>
                      </a:pPr>
                      <a:r>
                        <a:rPr lang="ru-RU" sz="700">
                          <a:latin typeface="Times New Roman"/>
                          <a:ea typeface="Times New Roman"/>
                          <a:cs typeface="Times New Roman"/>
                        </a:rPr>
                        <a:t>В</a:t>
                      </a:r>
                      <a:r>
                        <a:rPr lang="ru-RU" sz="700" spc="-30">
                          <a:latin typeface="Times New Roman"/>
                          <a:ea typeface="Times New Roman"/>
                          <a:cs typeface="Times New Roman"/>
                        </a:rPr>
                        <a:t> </a:t>
                      </a:r>
                      <a:r>
                        <a:rPr lang="ru-RU" sz="700">
                          <a:latin typeface="Times New Roman"/>
                          <a:ea typeface="Times New Roman"/>
                          <a:cs typeface="Times New Roman"/>
                        </a:rPr>
                        <a:t>каких местах</a:t>
                      </a:r>
                      <a:r>
                        <a:rPr lang="ru-RU" sz="700" spc="-15">
                          <a:latin typeface="Times New Roman"/>
                          <a:ea typeface="Times New Roman"/>
                          <a:cs typeface="Times New Roman"/>
                        </a:rPr>
                        <a:t> </a:t>
                      </a:r>
                      <a:r>
                        <a:rPr lang="ru-RU" sz="700">
                          <a:latin typeface="Times New Roman"/>
                          <a:ea typeface="Times New Roman"/>
                          <a:cs typeface="Times New Roman"/>
                        </a:rPr>
                        <a:t>нашего</a:t>
                      </a:r>
                      <a:r>
                        <a:rPr lang="ru-RU" sz="700" spc="-15">
                          <a:latin typeface="Times New Roman"/>
                          <a:ea typeface="Times New Roman"/>
                          <a:cs typeface="Times New Roman"/>
                        </a:rPr>
                        <a:t> </a:t>
                      </a:r>
                      <a:r>
                        <a:rPr lang="ru-RU" sz="700">
                          <a:latin typeface="Times New Roman"/>
                          <a:ea typeface="Times New Roman"/>
                          <a:cs typeface="Times New Roman"/>
                        </a:rPr>
                        <a:t>города</a:t>
                      </a:r>
                      <a:r>
                        <a:rPr lang="ru-RU" sz="700" spc="-10">
                          <a:latin typeface="Times New Roman"/>
                          <a:ea typeface="Times New Roman"/>
                          <a:cs typeface="Times New Roman"/>
                        </a:rPr>
                        <a:t> </a:t>
                      </a:r>
                      <a:r>
                        <a:rPr lang="ru-RU" sz="700">
                          <a:latin typeface="Times New Roman"/>
                          <a:ea typeface="Times New Roman"/>
                          <a:cs typeface="Times New Roman"/>
                        </a:rPr>
                        <a:t>вы</a:t>
                      </a:r>
                      <a:r>
                        <a:rPr lang="ru-RU" sz="700" spc="-10">
                          <a:latin typeface="Times New Roman"/>
                          <a:ea typeface="Times New Roman"/>
                          <a:cs typeface="Times New Roman"/>
                        </a:rPr>
                        <a:t> </a:t>
                      </a:r>
                      <a:r>
                        <a:rPr lang="ru-RU" sz="700">
                          <a:latin typeface="Times New Roman"/>
                          <a:ea typeface="Times New Roman"/>
                          <a:cs typeface="Times New Roman"/>
                        </a:rPr>
                        <a:t>любите</a:t>
                      </a:r>
                      <a:r>
                        <a:rPr lang="ru-RU" sz="700" spc="-10">
                          <a:latin typeface="Times New Roman"/>
                          <a:ea typeface="Times New Roman"/>
                          <a:cs typeface="Times New Roman"/>
                        </a:rPr>
                        <a:t> </a:t>
                      </a:r>
                      <a:r>
                        <a:rPr lang="ru-RU" sz="700">
                          <a:latin typeface="Times New Roman"/>
                          <a:ea typeface="Times New Roman"/>
                          <a:cs typeface="Times New Roman"/>
                        </a:rPr>
                        <a:t>бывать</a:t>
                      </a:r>
                      <a:r>
                        <a:rPr lang="ru-RU" sz="700" spc="-5">
                          <a:latin typeface="Times New Roman"/>
                          <a:ea typeface="Times New Roman"/>
                          <a:cs typeface="Times New Roman"/>
                        </a:rPr>
                        <a:t> </a:t>
                      </a:r>
                      <a:r>
                        <a:rPr lang="ru-RU" sz="700">
                          <a:latin typeface="Times New Roman"/>
                          <a:ea typeface="Times New Roman"/>
                          <a:cs typeface="Times New Roman"/>
                        </a:rPr>
                        <a:t>со</a:t>
                      </a:r>
                      <a:r>
                        <a:rPr lang="ru-RU" sz="700" spc="-10">
                          <a:latin typeface="Times New Roman"/>
                          <a:ea typeface="Times New Roman"/>
                          <a:cs typeface="Times New Roman"/>
                        </a:rPr>
                        <a:t> </a:t>
                      </a:r>
                      <a:r>
                        <a:rPr lang="ru-RU" sz="700">
                          <a:latin typeface="Times New Roman"/>
                          <a:ea typeface="Times New Roman"/>
                          <a:cs typeface="Times New Roman"/>
                        </a:rPr>
                        <a:t>своим</a:t>
                      </a:r>
                      <a:r>
                        <a:rPr lang="ru-RU" sz="700" spc="-10">
                          <a:latin typeface="Times New Roman"/>
                          <a:ea typeface="Times New Roman"/>
                          <a:cs typeface="Times New Roman"/>
                        </a:rPr>
                        <a:t> ребенком?</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22"/>
                  </a:ext>
                </a:extLst>
              </a:tr>
              <a:tr h="189504">
                <a:tc>
                  <a:txBody>
                    <a:bodyPr/>
                    <a:lstStyle/>
                    <a:p>
                      <a:pPr marL="67945">
                        <a:lnSpc>
                          <a:spcPts val="1235"/>
                        </a:lnSpc>
                        <a:spcAft>
                          <a:spcPts val="0"/>
                        </a:spcAft>
                      </a:pPr>
                      <a:r>
                        <a:rPr lang="ru-RU" sz="700">
                          <a:latin typeface="Times New Roman"/>
                          <a:ea typeface="Times New Roman"/>
                          <a:cs typeface="Times New Roman"/>
                        </a:rPr>
                        <a:t>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a:lnSpc>
                          <a:spcPts val="1350"/>
                        </a:lnSpc>
                        <a:spcAft>
                          <a:spcPts val="0"/>
                        </a:spcAft>
                      </a:pPr>
                      <a:r>
                        <a:rPr lang="ru-RU" sz="700">
                          <a:latin typeface="Times New Roman"/>
                          <a:ea typeface="Times New Roman"/>
                          <a:cs typeface="Times New Roman"/>
                        </a:rPr>
                        <a:t>Что</a:t>
                      </a:r>
                      <a:r>
                        <a:rPr lang="ru-RU" sz="700" spc="-10">
                          <a:latin typeface="Times New Roman"/>
                          <a:ea typeface="Times New Roman"/>
                          <a:cs typeface="Times New Roman"/>
                        </a:rPr>
                        <a:t> </a:t>
                      </a:r>
                      <a:r>
                        <a:rPr lang="ru-RU" sz="700">
                          <a:latin typeface="Times New Roman"/>
                          <a:ea typeface="Times New Roman"/>
                          <a:cs typeface="Times New Roman"/>
                        </a:rPr>
                        <a:t>лично</a:t>
                      </a:r>
                      <a:r>
                        <a:rPr lang="ru-RU" sz="700" spc="-10">
                          <a:latin typeface="Times New Roman"/>
                          <a:ea typeface="Times New Roman"/>
                          <a:cs typeface="Times New Roman"/>
                        </a:rPr>
                        <a:t> </a:t>
                      </a:r>
                      <a:r>
                        <a:rPr lang="ru-RU" sz="700">
                          <a:latin typeface="Times New Roman"/>
                          <a:ea typeface="Times New Roman"/>
                          <a:cs typeface="Times New Roman"/>
                        </a:rPr>
                        <a:t>вы</a:t>
                      </a:r>
                      <a:r>
                        <a:rPr lang="ru-RU" sz="700" spc="-10">
                          <a:latin typeface="Times New Roman"/>
                          <a:ea typeface="Times New Roman"/>
                          <a:cs typeface="Times New Roman"/>
                        </a:rPr>
                        <a:t> </a:t>
                      </a:r>
                      <a:r>
                        <a:rPr lang="ru-RU" sz="700">
                          <a:latin typeface="Times New Roman"/>
                          <a:ea typeface="Times New Roman"/>
                          <a:cs typeface="Times New Roman"/>
                        </a:rPr>
                        <a:t>делаете</a:t>
                      </a:r>
                      <a:r>
                        <a:rPr lang="ru-RU" sz="700" spc="-10">
                          <a:latin typeface="Times New Roman"/>
                          <a:ea typeface="Times New Roman"/>
                          <a:cs typeface="Times New Roman"/>
                        </a:rPr>
                        <a:t> </a:t>
                      </a:r>
                      <a:r>
                        <a:rPr lang="ru-RU" sz="700">
                          <a:latin typeface="Times New Roman"/>
                          <a:ea typeface="Times New Roman"/>
                          <a:cs typeface="Times New Roman"/>
                        </a:rPr>
                        <a:t>для</a:t>
                      </a:r>
                      <a:r>
                        <a:rPr lang="ru-RU" sz="700" spc="-5">
                          <a:latin typeface="Times New Roman"/>
                          <a:ea typeface="Times New Roman"/>
                          <a:cs typeface="Times New Roman"/>
                        </a:rPr>
                        <a:t> </a:t>
                      </a:r>
                      <a:r>
                        <a:rPr lang="ru-RU" sz="700">
                          <a:latin typeface="Times New Roman"/>
                          <a:ea typeface="Times New Roman"/>
                          <a:cs typeface="Times New Roman"/>
                        </a:rPr>
                        <a:t>воспитания у</a:t>
                      </a:r>
                      <a:r>
                        <a:rPr lang="ru-RU" sz="700" spc="-45">
                          <a:latin typeface="Times New Roman"/>
                          <a:ea typeface="Times New Roman"/>
                          <a:cs typeface="Times New Roman"/>
                        </a:rPr>
                        <a:t> </a:t>
                      </a:r>
                      <a:r>
                        <a:rPr lang="ru-RU" sz="700">
                          <a:latin typeface="Times New Roman"/>
                          <a:ea typeface="Times New Roman"/>
                          <a:cs typeface="Times New Roman"/>
                        </a:rPr>
                        <a:t>своего ребенка</a:t>
                      </a:r>
                      <a:r>
                        <a:rPr lang="ru-RU" sz="700" spc="-10">
                          <a:latin typeface="Times New Roman"/>
                          <a:ea typeface="Times New Roman"/>
                          <a:cs typeface="Times New Roman"/>
                        </a:rPr>
                        <a:t> </a:t>
                      </a:r>
                      <a:r>
                        <a:rPr lang="ru-RU" sz="700">
                          <a:latin typeface="Times New Roman"/>
                          <a:ea typeface="Times New Roman"/>
                          <a:cs typeface="Times New Roman"/>
                        </a:rPr>
                        <a:t>любви</a:t>
                      </a:r>
                      <a:r>
                        <a:rPr lang="ru-RU" sz="700" spc="-10">
                          <a:latin typeface="Times New Roman"/>
                          <a:ea typeface="Times New Roman"/>
                          <a:cs typeface="Times New Roman"/>
                        </a:rPr>
                        <a:t> </a:t>
                      </a:r>
                      <a:r>
                        <a:rPr lang="ru-RU" sz="700">
                          <a:latin typeface="Times New Roman"/>
                          <a:ea typeface="Times New Roman"/>
                          <a:cs typeface="Times New Roman"/>
                        </a:rPr>
                        <a:t>к</a:t>
                      </a:r>
                      <a:r>
                        <a:rPr lang="ru-RU" sz="700" spc="-5">
                          <a:latin typeface="Times New Roman"/>
                          <a:ea typeface="Times New Roman"/>
                          <a:cs typeface="Times New Roman"/>
                        </a:rPr>
                        <a:t> </a:t>
                      </a:r>
                      <a:r>
                        <a:rPr lang="ru-RU" sz="700">
                          <a:latin typeface="Times New Roman"/>
                          <a:ea typeface="Times New Roman"/>
                          <a:cs typeface="Times New Roman"/>
                        </a:rPr>
                        <a:t>родному</a:t>
                      </a:r>
                      <a:r>
                        <a:rPr lang="ru-RU" sz="700" spc="-30">
                          <a:latin typeface="Times New Roman"/>
                          <a:ea typeface="Times New Roman"/>
                          <a:cs typeface="Times New Roman"/>
                        </a:rPr>
                        <a:t> </a:t>
                      </a:r>
                      <a:r>
                        <a:rPr lang="ru-RU" sz="700" spc="-10">
                          <a:latin typeface="Times New Roman"/>
                          <a:ea typeface="Times New Roman"/>
                          <a:cs typeface="Times New Roman"/>
                        </a:rPr>
                        <a:t>городу?</a:t>
                      </a:r>
                      <a:endParaRPr lang="ru-RU" sz="70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23"/>
                  </a:ext>
                </a:extLst>
              </a:tr>
              <a:tr h="189504">
                <a:tc>
                  <a:txBody>
                    <a:bodyPr/>
                    <a:lstStyle/>
                    <a:p>
                      <a:pPr marL="67945">
                        <a:lnSpc>
                          <a:spcPts val="1235"/>
                        </a:lnSpc>
                        <a:spcAft>
                          <a:spcPts val="0"/>
                        </a:spcAft>
                      </a:pPr>
                      <a:r>
                        <a:rPr lang="ru-RU" sz="700">
                          <a:latin typeface="Times New Roman"/>
                          <a:ea typeface="Times New Roman"/>
                          <a:cs typeface="Times New Roman"/>
                        </a:rPr>
                        <a:t>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a:lnSpc>
                          <a:spcPts val="1350"/>
                        </a:lnSpc>
                        <a:spcAft>
                          <a:spcPts val="0"/>
                        </a:spcAft>
                      </a:pPr>
                      <a:r>
                        <a:rPr lang="ru-RU" sz="700" dirty="0">
                          <a:latin typeface="Times New Roman"/>
                          <a:ea typeface="Times New Roman"/>
                          <a:cs typeface="Times New Roman"/>
                        </a:rPr>
                        <a:t>Какой</a:t>
                      </a:r>
                      <a:r>
                        <a:rPr lang="ru-RU" sz="700" spc="-20" dirty="0">
                          <a:latin typeface="Times New Roman"/>
                          <a:ea typeface="Times New Roman"/>
                          <a:cs typeface="Times New Roman"/>
                        </a:rPr>
                        <a:t> </a:t>
                      </a:r>
                      <a:r>
                        <a:rPr lang="ru-RU" sz="700" dirty="0">
                          <a:latin typeface="Times New Roman"/>
                          <a:ea typeface="Times New Roman"/>
                          <a:cs typeface="Times New Roman"/>
                        </a:rPr>
                        <a:t>помощи</a:t>
                      </a:r>
                      <a:r>
                        <a:rPr lang="ru-RU" sz="700" spc="-10" dirty="0">
                          <a:latin typeface="Times New Roman"/>
                          <a:ea typeface="Times New Roman"/>
                          <a:cs typeface="Times New Roman"/>
                        </a:rPr>
                        <a:t> </a:t>
                      </a:r>
                      <a:r>
                        <a:rPr lang="ru-RU" sz="700" dirty="0">
                          <a:latin typeface="Times New Roman"/>
                          <a:ea typeface="Times New Roman"/>
                          <a:cs typeface="Times New Roman"/>
                        </a:rPr>
                        <a:t>в</a:t>
                      </a:r>
                      <a:r>
                        <a:rPr lang="ru-RU" sz="700" spc="-15" dirty="0">
                          <a:latin typeface="Times New Roman"/>
                          <a:ea typeface="Times New Roman"/>
                          <a:cs typeface="Times New Roman"/>
                        </a:rPr>
                        <a:t> </a:t>
                      </a:r>
                      <a:r>
                        <a:rPr lang="ru-RU" sz="700" dirty="0">
                          <a:latin typeface="Times New Roman"/>
                          <a:ea typeface="Times New Roman"/>
                          <a:cs typeface="Times New Roman"/>
                        </a:rPr>
                        <a:t>этом</a:t>
                      </a:r>
                      <a:r>
                        <a:rPr lang="ru-RU" sz="700" spc="-5" dirty="0">
                          <a:latin typeface="Times New Roman"/>
                          <a:ea typeface="Times New Roman"/>
                          <a:cs typeface="Times New Roman"/>
                        </a:rPr>
                        <a:t> </a:t>
                      </a:r>
                      <a:r>
                        <a:rPr lang="ru-RU" sz="700" dirty="0">
                          <a:latin typeface="Times New Roman"/>
                          <a:ea typeface="Times New Roman"/>
                          <a:cs typeface="Times New Roman"/>
                        </a:rPr>
                        <a:t>направлении</a:t>
                      </a:r>
                      <a:r>
                        <a:rPr lang="ru-RU" sz="700" spc="-10" dirty="0">
                          <a:latin typeface="Times New Roman"/>
                          <a:ea typeface="Times New Roman"/>
                          <a:cs typeface="Times New Roman"/>
                        </a:rPr>
                        <a:t> </a:t>
                      </a:r>
                      <a:r>
                        <a:rPr lang="ru-RU" sz="700" dirty="0">
                          <a:latin typeface="Times New Roman"/>
                          <a:ea typeface="Times New Roman"/>
                          <a:cs typeface="Times New Roman"/>
                        </a:rPr>
                        <a:t>ждете</a:t>
                      </a:r>
                      <a:r>
                        <a:rPr lang="ru-RU" sz="700" spc="-10" dirty="0">
                          <a:latin typeface="Times New Roman"/>
                          <a:ea typeface="Times New Roman"/>
                          <a:cs typeface="Times New Roman"/>
                        </a:rPr>
                        <a:t> </a:t>
                      </a:r>
                      <a:r>
                        <a:rPr lang="ru-RU" sz="700" dirty="0">
                          <a:latin typeface="Times New Roman"/>
                          <a:ea typeface="Times New Roman"/>
                          <a:cs typeface="Times New Roman"/>
                        </a:rPr>
                        <a:t>от</a:t>
                      </a:r>
                      <a:r>
                        <a:rPr lang="ru-RU" sz="700" spc="-10" dirty="0">
                          <a:latin typeface="Times New Roman"/>
                          <a:ea typeface="Times New Roman"/>
                          <a:cs typeface="Times New Roman"/>
                        </a:rPr>
                        <a:t> </a:t>
                      </a:r>
                      <a:r>
                        <a:rPr lang="ru-RU" sz="700" dirty="0">
                          <a:latin typeface="Times New Roman"/>
                          <a:ea typeface="Times New Roman"/>
                          <a:cs typeface="Times New Roman"/>
                        </a:rPr>
                        <a:t>детского</a:t>
                      </a:r>
                      <a:r>
                        <a:rPr lang="ru-RU" sz="700" spc="-5" dirty="0">
                          <a:latin typeface="Times New Roman"/>
                          <a:ea typeface="Times New Roman"/>
                          <a:cs typeface="Times New Roman"/>
                        </a:rPr>
                        <a:t> </a:t>
                      </a:r>
                      <a:r>
                        <a:rPr lang="ru-RU" sz="700" spc="-10" dirty="0">
                          <a:latin typeface="Times New Roman"/>
                          <a:ea typeface="Times New Roman"/>
                          <a:cs typeface="Times New Roman"/>
                        </a:rPr>
                        <a:t>сада?</a:t>
                      </a:r>
                      <a:endParaRPr lang="ru-RU" sz="7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24"/>
                  </a:ext>
                </a:extLst>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Диаграмма 7"/>
          <p:cNvGraphicFramePr/>
          <p:nvPr/>
        </p:nvGraphicFramePr>
        <p:xfrm>
          <a:off x="5508104" y="2708920"/>
          <a:ext cx="288032" cy="576064"/>
        </p:xfrm>
        <a:graphic>
          <a:graphicData uri="http://schemas.openxmlformats.org/drawingml/2006/chart">
            <c:chart xmlns:c="http://schemas.openxmlformats.org/drawingml/2006/chart" xmlns:r="http://schemas.openxmlformats.org/officeDocument/2006/relationships" r:id="rId3"/>
          </a:graphicData>
        </a:graphic>
      </p:graphicFrame>
      <p:sp>
        <p:nvSpPr>
          <p:cNvPr id="2" name="Заголовок 1"/>
          <p:cNvSpPr>
            <a:spLocks noGrp="1"/>
          </p:cNvSpPr>
          <p:nvPr>
            <p:ph type="title"/>
          </p:nvPr>
        </p:nvSpPr>
        <p:spPr/>
        <p:txBody>
          <a:bodyPr/>
          <a:lstStyle/>
          <a:p>
            <a:endParaRPr lang="ru-RU" dirty="0"/>
          </a:p>
        </p:txBody>
      </p:sp>
      <p:graphicFrame>
        <p:nvGraphicFramePr>
          <p:cNvPr id="7" name="Содержимое 6"/>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C:\Users\1\Desktop\1613513130_9-p-fon-dlya-prezentatsii-na-patrioticheskuyu-9.jpg"/>
          <p:cNvPicPr>
            <a:picLocks noChangeAspect="1" noChangeArrowheads="1"/>
          </p:cNvPicPr>
          <p:nvPr/>
        </p:nvPicPr>
        <p:blipFill>
          <a:blip r:embed="rId5" cstate="print"/>
          <a:srcRect/>
          <a:stretch>
            <a:fillRect/>
          </a:stretch>
        </p:blipFill>
        <p:spPr bwMode="auto">
          <a:xfrm>
            <a:off x="0" y="0"/>
            <a:ext cx="9144000" cy="6880860"/>
          </a:xfrm>
          <a:prstGeom prst="rect">
            <a:avLst/>
          </a:prstGeom>
          <a:noFill/>
        </p:spPr>
      </p:pic>
      <p:sp>
        <p:nvSpPr>
          <p:cNvPr id="6" name="TextBox 5"/>
          <p:cNvSpPr txBox="1"/>
          <p:nvPr/>
        </p:nvSpPr>
        <p:spPr>
          <a:xfrm>
            <a:off x="1979712" y="620688"/>
            <a:ext cx="2376264" cy="369332"/>
          </a:xfrm>
          <a:prstGeom prst="rect">
            <a:avLst/>
          </a:prstGeom>
          <a:noFill/>
        </p:spPr>
        <p:txBody>
          <a:bodyPr wrap="square" rtlCol="0">
            <a:spAutoFit/>
          </a:bodyPr>
          <a:lstStyle/>
          <a:p>
            <a:r>
              <a:rPr lang="ru-RU" dirty="0"/>
              <a:t>  </a:t>
            </a:r>
          </a:p>
        </p:txBody>
      </p:sp>
      <p:graphicFrame>
        <p:nvGraphicFramePr>
          <p:cNvPr id="12" name="Диаграмма 11"/>
          <p:cNvGraphicFramePr/>
          <p:nvPr/>
        </p:nvGraphicFramePr>
        <p:xfrm>
          <a:off x="1763688" y="1484784"/>
          <a:ext cx="6840760" cy="5040560"/>
        </p:xfrm>
        <a:graphic>
          <a:graphicData uri="http://schemas.openxmlformats.org/drawingml/2006/chart">
            <c:chart xmlns:c="http://schemas.openxmlformats.org/drawingml/2006/chart" xmlns:r="http://schemas.openxmlformats.org/officeDocument/2006/relationships" r:id="rId6"/>
          </a:graphicData>
        </a:graphic>
      </p:graphicFrame>
      <p:sp>
        <p:nvSpPr>
          <p:cNvPr id="2049" name="Rectangle 1"/>
          <p:cNvSpPr>
            <a:spLocks noChangeArrowheads="1"/>
          </p:cNvSpPr>
          <p:nvPr/>
        </p:nvSpPr>
        <p:spPr bwMode="auto">
          <a:xfrm>
            <a:off x="467544" y="383624"/>
            <a:ext cx="763284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a:ln>
                  <a:noFill/>
                </a:ln>
                <a:solidFill>
                  <a:schemeClr val="tx1"/>
                </a:solidFill>
                <a:effectLst/>
                <a:ea typeface="Times New Roman" pitchFamily="18" charset="0"/>
                <a:cs typeface="Arial" pitchFamily="34" charset="0"/>
              </a:rPr>
              <a:t>Анализ анкетирования родителей</a:t>
            </a:r>
            <a:endParaRPr kumimoji="0" lang="ru-RU" sz="1400" b="0" i="1"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ea typeface="Times New Roman" pitchFamily="18" charset="0"/>
                <a:cs typeface="Arial" pitchFamily="34" charset="0"/>
              </a:rPr>
              <a:t>«Нравственно-патриотическое воспитание детей в семье».</a:t>
            </a:r>
            <a:endParaRPr kumimoji="0" lang="ru-RU" sz="1400" b="0" i="1"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a:ln>
                  <a:noFill/>
                </a:ln>
                <a:solidFill>
                  <a:schemeClr val="tx1"/>
                </a:solidFill>
                <a:effectLst/>
                <a:ea typeface="Times New Roman" pitchFamily="18" charset="0"/>
                <a:cs typeface="Arial" pitchFamily="34" charset="0"/>
              </a:rPr>
              <a:t>Цель</a:t>
            </a:r>
            <a:r>
              <a:rPr kumimoji="0" lang="ru-RU" sz="1400" b="0" i="1" u="none" strike="noStrike" cap="none" normalizeH="0" baseline="0" dirty="0">
                <a:ln>
                  <a:noFill/>
                </a:ln>
                <a:solidFill>
                  <a:schemeClr val="tx1"/>
                </a:solidFill>
                <a:effectLst/>
                <a:ea typeface="Times New Roman" pitchFamily="18" charset="0"/>
                <a:cs typeface="Arial" pitchFamily="34" charset="0"/>
              </a:rPr>
              <a:t>: изучение отношения родителей к необходимости патриотического воспитания в ДОУ.</a:t>
            </a:r>
            <a:endParaRPr kumimoji="0" lang="ru-RU" sz="1400" b="0" i="1"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ea typeface="Times New Roman" pitchFamily="18" charset="0"/>
                <a:cs typeface="Arial" pitchFamily="34" charset="0"/>
              </a:rPr>
              <a:t>В анкетировании приняло участие 90% родителей ( 16 человек из 18), дети, которых посещают старшую группу №4 МКДОУ </a:t>
            </a:r>
            <a:r>
              <a:rPr kumimoji="0" lang="ru-RU" sz="1400" b="0" i="1" u="none" strike="noStrike" cap="none" normalizeH="0" baseline="0" dirty="0" err="1">
                <a:ln>
                  <a:noFill/>
                </a:ln>
                <a:solidFill>
                  <a:schemeClr val="tx1"/>
                </a:solidFill>
                <a:effectLst/>
                <a:ea typeface="Times New Roman" pitchFamily="18" charset="0"/>
                <a:cs typeface="Arial" pitchFamily="34" charset="0"/>
              </a:rPr>
              <a:t>д</a:t>
            </a:r>
            <a:r>
              <a:rPr kumimoji="0" lang="ru-RU" sz="1400" b="0" i="1" u="none" strike="noStrike" cap="none" normalizeH="0" baseline="0" dirty="0">
                <a:ln>
                  <a:noFill/>
                </a:ln>
                <a:solidFill>
                  <a:schemeClr val="tx1"/>
                </a:solidFill>
                <a:effectLst/>
                <a:ea typeface="Times New Roman" pitchFamily="18" charset="0"/>
                <a:cs typeface="Arial" pitchFamily="34" charset="0"/>
              </a:rPr>
              <a:t>/с №5</a:t>
            </a:r>
            <a:endParaRPr kumimoji="0" lang="ru-RU" sz="1400" b="0" i="1" u="none" strike="noStrike" cap="none" normalizeH="0" baseline="0" dirty="0">
              <a:ln>
                <a:noFill/>
              </a:ln>
              <a:solidFill>
                <a:schemeClr val="tx1"/>
              </a:solidFill>
              <a:effectLst/>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0"/>
            <a:ext cx="9144000" cy="6880860"/>
          </a:xfrm>
          <a:prstGeom prst="rect">
            <a:avLst/>
          </a:prstGeom>
          <a:noFill/>
        </p:spPr>
      </p:pic>
      <p:sp>
        <p:nvSpPr>
          <p:cNvPr id="5" name="Прямоугольник 4"/>
          <p:cNvSpPr/>
          <p:nvPr/>
        </p:nvSpPr>
        <p:spPr>
          <a:xfrm>
            <a:off x="467544" y="332656"/>
            <a:ext cx="8352928" cy="5709255"/>
          </a:xfrm>
          <a:prstGeom prst="rect">
            <a:avLst/>
          </a:prstGeom>
        </p:spPr>
        <p:txBody>
          <a:bodyPr wrap="square">
            <a:spAutoFit/>
          </a:bodyPr>
          <a:lstStyle/>
          <a:p>
            <a:endParaRPr lang="ru-RU" dirty="0">
              <a:latin typeface="Times New Roman" pitchFamily="18" charset="0"/>
              <a:cs typeface="Times New Roman" pitchFamily="18" charset="0"/>
            </a:endParaRPr>
          </a:p>
          <a:p>
            <a:pPr algn="ctr"/>
            <a:r>
              <a:rPr lang="ru-RU" sz="1600" b="1" i="1" dirty="0">
                <a:latin typeface="Times New Roman" pitchFamily="18" charset="0"/>
                <a:cs typeface="Times New Roman" pitchFamily="18" charset="0"/>
              </a:rPr>
              <a:t>Заключение</a:t>
            </a:r>
          </a:p>
          <a:p>
            <a:pPr lvl="0" fontAlgn="base">
              <a:spcBef>
                <a:spcPct val="0"/>
              </a:spcBef>
              <a:spcAft>
                <a:spcPct val="0"/>
              </a:spcAft>
            </a:pPr>
            <a:r>
              <a:rPr lang="ru-RU" sz="1200" i="1" dirty="0">
                <a:latin typeface="Times New Roman" pitchFamily="18" charset="0"/>
                <a:cs typeface="Times New Roman" pitchFamily="18" charset="0"/>
              </a:rPr>
              <a:t>Подводя итоги о проделанной работе, можно сказать, что Патриотизм – это естественное чувство, которое заставляет человека любить свою родину и быть готовым жертвовать ради неё собственными интересами. Поэтому каждому человеку, считающему себя патриотом, полезно иногда задумываться об истиной природе этих чувств.</a:t>
            </a:r>
            <a:r>
              <a:rPr lang="ru-RU" sz="1200" i="1" dirty="0">
                <a:latin typeface="Times New Roman" pitchFamily="18" charset="0"/>
                <a:ea typeface="Times New Roman" pitchFamily="18" charset="0"/>
                <a:cs typeface="Times New Roman" pitchFamily="18" charset="0"/>
              </a:rPr>
              <a:t> Становление личности ребёнка происходит через осознание своей сопричастности семье, детскому саду, селу, народу, своей Родине. Чувство сопричастности и есть основа будущего патриотизма.</a:t>
            </a:r>
            <a:r>
              <a:rPr lang="ru-RU" sz="1200" i="1" dirty="0">
                <a:latin typeface="Times New Roman" pitchFamily="18" charset="0"/>
                <a:cs typeface="Times New Roman" pitchFamily="18" charset="0"/>
              </a:rPr>
              <a:t> Опыт моей работы позволил сделать вывод, что в процессе совместной деятельности педагогов, детей и родителей можно успешно решать задачи по воспитанию у детей любви и привязанности к семье, родному дому, детскому саду, родной </a:t>
            </a:r>
            <a:r>
              <a:rPr lang="ru-RU" sz="1200" i="1" dirty="0" err="1">
                <a:latin typeface="Times New Roman" pitchFamily="18" charset="0"/>
                <a:cs typeface="Times New Roman" pitchFamily="18" charset="0"/>
              </a:rPr>
              <a:t>улице;развитию</a:t>
            </a:r>
            <a:r>
              <a:rPr lang="ru-RU" sz="1200" i="1" dirty="0">
                <a:latin typeface="Times New Roman" pitchFamily="18" charset="0"/>
                <a:cs typeface="Times New Roman" pitchFamily="18" charset="0"/>
              </a:rPr>
              <a:t> любознательности детей в процессе совместных мероприятий: родители - дети - детский сад; воспитанию уважения к людям труда; формированию бережного отношения к родной природе и всему живому; развивать интерес к русским традициям и промыслам; воспитанию чувства ответственности и гордости за достижения Родины; расширению представлений о России, ее столице; знакомству детей с символами государства (герб, флаг, гимн). Тем самым мы формируем гражданскую позицию, патриотические чувства и любовь к прошлому, настоящему и будущему, на основе изучения традиций, литературы, культурного наследия.</a:t>
            </a:r>
          </a:p>
          <a:p>
            <a:r>
              <a:rPr lang="ru-RU" sz="1200" i="1" dirty="0">
                <a:latin typeface="Times New Roman" pitchFamily="18" charset="0"/>
                <a:cs typeface="Times New Roman" pitchFamily="18" charset="0"/>
              </a:rPr>
              <a:t>Подводя итог своей работы, я отметила, что мои воспитанники адаптированы к дальнейшей жизни и учёбе в школе:</a:t>
            </a:r>
          </a:p>
          <a:p>
            <a:r>
              <a:rPr lang="ru-RU" sz="1200" i="1" dirty="0">
                <a:latin typeface="Times New Roman" pitchFamily="18" charset="0"/>
                <a:cs typeface="Times New Roman" pitchFamily="18" charset="0"/>
              </a:rPr>
              <a:t>- они физически развиты, приобщены к здоровому образу жизни, имеют представления о двигательной и гигиенической культуре, развиты психофизические качества. Уровень заболеваемости в группе снизился.</a:t>
            </a:r>
          </a:p>
          <a:p>
            <a:r>
              <a:rPr lang="ru-RU" sz="1200" i="1" dirty="0">
                <a:latin typeface="Times New Roman" pitchFamily="18" charset="0"/>
                <a:cs typeface="Times New Roman" pitchFamily="18" charset="0"/>
              </a:rPr>
              <a:t>- дети владеют художественными навыками, у них развиты творческие способности и эмоционально-ценностные ориентации.</a:t>
            </a:r>
          </a:p>
          <a:p>
            <a:r>
              <a:rPr lang="ru-RU" sz="1200" i="1" dirty="0">
                <a:latin typeface="Times New Roman" pitchFamily="18" charset="0"/>
                <a:cs typeface="Times New Roman" pitchFamily="18" charset="0"/>
              </a:rPr>
              <a:t>- у моих воспитанников развиты познавательные интересы, они интеллектуально развиты, самостоятельны и инициативны, отзывчивы и доброжелательны к людям,</a:t>
            </a:r>
          </a:p>
          <a:p>
            <a:r>
              <a:rPr lang="ru-RU" sz="1200" i="1" dirty="0">
                <a:latin typeface="Times New Roman" pitchFamily="18" charset="0"/>
                <a:cs typeface="Times New Roman" pitchFamily="18" charset="0"/>
              </a:rPr>
              <a:t>- дети приобщены к элементарным общепринятым нормам и правилам взаимоотношения со сверстниками и взрослыми,</a:t>
            </a:r>
          </a:p>
          <a:p>
            <a:r>
              <a:rPr lang="ru-RU" sz="1200" i="1" dirty="0">
                <a:latin typeface="Times New Roman" pitchFamily="18" charset="0"/>
                <a:cs typeface="Times New Roman" pitchFamily="18" charset="0"/>
              </a:rPr>
              <a:t>- развиты нравственно-патриотические чувства, сформировано стремление к активной деятельности, к новой социальной роли школьника.</a:t>
            </a:r>
          </a:p>
          <a:p>
            <a:r>
              <a:rPr lang="ru-RU" sz="1200" i="1" dirty="0">
                <a:latin typeface="Times New Roman" pitchFamily="18" charset="0"/>
                <a:cs typeface="Times New Roman" pitchFamily="18" charset="0"/>
              </a:rPr>
              <a:t>Всё это создаёт преемственность и успешную адаптацию при переходе из детского сада в школу. Таким образом, свою деятельность по теме «Нравственно-патриотическое воспитание детей дошкольного возраста с использованием проектной деятельности» считаю эффективной и развивающей.</a:t>
            </a:r>
          </a:p>
          <a:p>
            <a:pPr lvl="0" fontAlgn="base">
              <a:spcBef>
                <a:spcPct val="0"/>
              </a:spcBef>
              <a:spcAft>
                <a:spcPct val="0"/>
              </a:spcAft>
            </a:pPr>
            <a:endParaRPr lang="ru-RU" sz="1100" i="1" dirty="0">
              <a:latin typeface="Times New Roman" pitchFamily="18" charset="0"/>
              <a:ea typeface="Calibri" pitchFamily="34" charset="0"/>
              <a:cs typeface="Times New Roman" pitchFamily="18" charset="0"/>
            </a:endParaRPr>
          </a:p>
          <a:p>
            <a:endParaRPr lang="ru-RU" sz="11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0"/>
            <a:ext cx="9144000" cy="6880860"/>
          </a:xfrm>
          <a:prstGeom prst="rect">
            <a:avLst/>
          </a:prstGeom>
          <a:noFill/>
        </p:spPr>
      </p:pic>
      <p:sp>
        <p:nvSpPr>
          <p:cNvPr id="2049" name="Rectangle 1"/>
          <p:cNvSpPr>
            <a:spLocks noChangeArrowheads="1"/>
          </p:cNvSpPr>
          <p:nvPr/>
        </p:nvSpPr>
        <p:spPr bwMode="auto">
          <a:xfrm>
            <a:off x="611560" y="1464005"/>
            <a:ext cx="6984776"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Быть патриотом – значит ощущать себя неотъемлемой частью Отечества.</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Это сложное чувство возникает еще в дошкольном детстве, когда</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закладываются основы ценностного отношения к окружающему миру, и</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формируется в ребёнке постепенно, в ходе воспитания любви к своим</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ближним, к детскому саду, к родным местам, родной стране. Дошкольный</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возраст как период становления личности имеет свои потенциальные</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возможности для формирования высших нравственных чувств, к которым,</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и относиться чувство патриотизма. Понятие «патриотизм» включает в себя</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любовь к Родине, к земле, где родился и вырос, гордость за исторические</a:t>
            </a:r>
          </a:p>
          <a:p>
            <a:pPr lvl="0" fontAlgn="base">
              <a:spcBef>
                <a:spcPct val="0"/>
              </a:spcBef>
              <a:spcAft>
                <a:spcPct val="0"/>
              </a:spcAft>
            </a:pPr>
            <a:r>
              <a:rPr lang="ru-RU" sz="1600" b="1" i="1" dirty="0">
                <a:latin typeface="Times New Roman" pitchFamily="18" charset="0"/>
                <a:ea typeface="Times New Roman" pitchFamily="18" charset="0"/>
                <a:cs typeface="Times New Roman" pitchFamily="18" charset="0"/>
              </a:rPr>
              <a:t>свершения своего народа.</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0"/>
            <a:ext cx="9144000" cy="6880860"/>
          </a:xfrm>
          <a:prstGeom prst="rect">
            <a:avLst/>
          </a:prstGeom>
          <a:noFill/>
        </p:spPr>
      </p:pic>
      <p:sp>
        <p:nvSpPr>
          <p:cNvPr id="8" name="Прямоугольник 7"/>
          <p:cNvSpPr/>
          <p:nvPr/>
        </p:nvSpPr>
        <p:spPr>
          <a:xfrm>
            <a:off x="539552" y="764704"/>
            <a:ext cx="7560840" cy="4370427"/>
          </a:xfrm>
          <a:prstGeom prst="rect">
            <a:avLst/>
          </a:prstGeom>
        </p:spPr>
        <p:txBody>
          <a:bodyPr wrap="square">
            <a:spAutoFit/>
          </a:bodyPr>
          <a:lstStyle/>
          <a:p>
            <a:r>
              <a:rPr lang="ru-RU" sz="1600" i="1" dirty="0">
                <a:latin typeface="Times New Roman" pitchFamily="18" charset="0"/>
                <a:cs typeface="Times New Roman" pitchFamily="18" charset="0"/>
              </a:rPr>
              <a:t>Для патриотизма характерны следующие черты:</a:t>
            </a:r>
          </a:p>
          <a:p>
            <a:r>
              <a:rPr lang="ru-RU" sz="1600" i="1" dirty="0">
                <a:latin typeface="Times New Roman" pitchFamily="18" charset="0"/>
                <a:cs typeface="Times New Roman" pitchFamily="18" charset="0"/>
              </a:rPr>
              <a:t> </a:t>
            </a:r>
          </a:p>
          <a:p>
            <a:pPr>
              <a:buFont typeface="Wingdings" pitchFamily="2" charset="2"/>
              <a:buChar char="§"/>
            </a:pPr>
            <a:r>
              <a:rPr lang="ru-RU" sz="1600" i="1" dirty="0">
                <a:latin typeface="Times New Roman" pitchFamily="18" charset="0"/>
                <a:cs typeface="Times New Roman" pitchFamily="18" charset="0"/>
              </a:rPr>
              <a:t>эмоциональная привязанность к своей стране. Уехавший за кордон патриот, часто страдает ностальгией – тоской по своему городу, людям и их менталитету, традициям и т.д.;</a:t>
            </a:r>
          </a:p>
          <a:p>
            <a:pPr>
              <a:buFont typeface="Wingdings" pitchFamily="2" charset="2"/>
              <a:buChar char="§"/>
            </a:pPr>
            <a:r>
              <a:rPr lang="ru-RU" sz="1600" i="1" dirty="0">
                <a:latin typeface="Times New Roman" pitchFamily="18" charset="0"/>
                <a:cs typeface="Times New Roman" pitchFamily="18" charset="0"/>
              </a:rPr>
              <a:t>чувство единения со своим государством (я – русский!);</a:t>
            </a:r>
          </a:p>
          <a:p>
            <a:pPr>
              <a:buFont typeface="Wingdings" pitchFamily="2" charset="2"/>
              <a:buChar char="§"/>
            </a:pPr>
            <a:r>
              <a:rPr lang="ru-RU" sz="1600" i="1" dirty="0">
                <a:latin typeface="Times New Roman" pitchFamily="18" charset="0"/>
                <a:cs typeface="Times New Roman" pitchFamily="18" charset="0"/>
              </a:rPr>
              <a:t>обеспокоенность настоящим и будущим страны (людям не все равно, что происходит внутри государства);</a:t>
            </a:r>
          </a:p>
          <a:p>
            <a:pPr>
              <a:buFont typeface="Wingdings" pitchFamily="2" charset="2"/>
              <a:buChar char="§"/>
            </a:pPr>
            <a:r>
              <a:rPr lang="ru-RU" sz="1600" i="1" dirty="0">
                <a:latin typeface="Times New Roman" pitchFamily="18" charset="0"/>
                <a:cs typeface="Times New Roman" pitchFamily="18" charset="0"/>
              </a:rPr>
              <a:t>готовность поступиться своими интересами ради ее благополучия. Здесь, как пример, можно привести многочисленные истории времен Второй мировой войны про то, как молодые юноши, не достигшие 18 лет, подделывали документы, чтобы попасть на фронт и постоять за честь Родины.</a:t>
            </a:r>
          </a:p>
          <a:p>
            <a:pPr>
              <a:buFont typeface="Wingdings" pitchFamily="2" charset="2"/>
              <a:buChar char="§"/>
            </a:pPr>
            <a:r>
              <a:rPr lang="ru-RU" sz="1600" i="1" dirty="0">
                <a:latin typeface="Times New Roman" pitchFamily="18" charset="0"/>
                <a:cs typeface="Times New Roman" pitchFamily="18" charset="0"/>
              </a:rPr>
              <a:t>К слову о том, кто такой патриот. Происходит оно от греческого «</a:t>
            </a:r>
            <a:r>
              <a:rPr lang="en-US" sz="1600" i="1" dirty="0" err="1">
                <a:latin typeface="Times New Roman" pitchFamily="18" charset="0"/>
                <a:cs typeface="Times New Roman" pitchFamily="18" charset="0"/>
              </a:rPr>
              <a:t>patriotes</a:t>
            </a:r>
            <a:r>
              <a:rPr lang="ru-RU" sz="1600" i="1" dirty="0">
                <a:latin typeface="Times New Roman" pitchFamily="18" charset="0"/>
                <a:cs typeface="Times New Roman" pitchFamily="18" charset="0"/>
              </a:rPr>
              <a:t>», что в переводе означает «земляк».</a:t>
            </a:r>
          </a:p>
          <a:p>
            <a:pPr>
              <a:buFont typeface="Wingdings" pitchFamily="2" charset="2"/>
              <a:buChar char="§"/>
            </a:pPr>
            <a:r>
              <a:rPr lang="ru-RU" sz="1600" i="1" dirty="0">
                <a:latin typeface="Times New Roman" pitchFamily="18" charset="0"/>
                <a:cs typeface="Times New Roman" pitchFamily="18" charset="0"/>
              </a:rPr>
              <a:t>Патриотизм является цементирующим средством, </a:t>
            </a:r>
            <a:r>
              <a:rPr lang="ru-RU" sz="1600" i="1" dirty="0" err="1">
                <a:latin typeface="Times New Roman" pitchFamily="18" charset="0"/>
                <a:cs typeface="Times New Roman" pitchFamily="18" charset="0"/>
              </a:rPr>
              <a:t>сплочающим</a:t>
            </a:r>
            <a:r>
              <a:rPr lang="ru-RU" sz="1600" i="1" dirty="0">
                <a:latin typeface="Times New Roman" pitchFamily="18" charset="0"/>
                <a:cs typeface="Times New Roman" pitchFamily="18" charset="0"/>
              </a:rPr>
              <a:t> людей одной страны</a:t>
            </a:r>
            <a:r>
              <a:rPr lang="ru-RU" sz="1600" dirty="0">
                <a:latin typeface="Times New Roman" pitchFamily="18" charset="0"/>
                <a:cs typeface="Times New Roman" pitchFamily="18" charset="0"/>
              </a:rPr>
              <a:t>.</a:t>
            </a:r>
            <a:endParaRPr lang="ru-RU" sz="1600" i="1" dirty="0">
              <a:latin typeface="Times New Roman" pitchFamily="18" charset="0"/>
              <a:cs typeface="Times New Roman" pitchFamily="18" charset="0"/>
            </a:endParaRPr>
          </a:p>
          <a:p>
            <a:endParaRPr lang="ru-RU"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17463" y="26847"/>
            <a:ext cx="9144000" cy="6880860"/>
          </a:xfrm>
          <a:prstGeom prst="rect">
            <a:avLst/>
          </a:prstGeom>
          <a:noFill/>
        </p:spPr>
      </p:pic>
      <p:sp>
        <p:nvSpPr>
          <p:cNvPr id="8" name="Прямоугольник 7"/>
          <p:cNvSpPr/>
          <p:nvPr/>
        </p:nvSpPr>
        <p:spPr>
          <a:xfrm>
            <a:off x="1259632" y="1484784"/>
            <a:ext cx="5616624" cy="369332"/>
          </a:xfrm>
          <a:prstGeom prst="rect">
            <a:avLst/>
          </a:prstGeom>
        </p:spPr>
        <p:txBody>
          <a:bodyPr wrap="square">
            <a:spAutoFit/>
          </a:bodyPr>
          <a:lstStyle/>
          <a:p>
            <a:r>
              <a:rPr lang="ru-RU" b="1" i="1" dirty="0">
                <a:latin typeface="Times New Roman" pitchFamily="18" charset="0"/>
                <a:cs typeface="Times New Roman" pitchFamily="18" charset="0"/>
              </a:rPr>
              <a:t>-</a:t>
            </a:r>
          </a:p>
        </p:txBody>
      </p:sp>
      <p:sp>
        <p:nvSpPr>
          <p:cNvPr id="9" name="Овал 8"/>
          <p:cNvSpPr/>
          <p:nvPr/>
        </p:nvSpPr>
        <p:spPr>
          <a:xfrm>
            <a:off x="3924300" y="2420938"/>
            <a:ext cx="1511300" cy="15128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dirty="0">
              <a:solidFill>
                <a:schemeClr val="bg1"/>
              </a:solidFill>
            </a:endParaRPr>
          </a:p>
        </p:txBody>
      </p:sp>
      <p:sp>
        <p:nvSpPr>
          <p:cNvPr id="10" name="TextBox 2"/>
          <p:cNvSpPr txBox="1">
            <a:spLocks noChangeArrowheads="1"/>
          </p:cNvSpPr>
          <p:nvPr/>
        </p:nvSpPr>
        <p:spPr bwMode="auto">
          <a:xfrm>
            <a:off x="3978275" y="2787650"/>
            <a:ext cx="1457325" cy="646331"/>
          </a:xfrm>
          <a:prstGeom prst="rect">
            <a:avLst/>
          </a:prstGeom>
          <a:noFill/>
          <a:ln w="9525">
            <a:noFill/>
            <a:miter lim="800000"/>
            <a:headEnd/>
            <a:tailEnd/>
          </a:ln>
        </p:spPr>
        <p:txBody>
          <a:bodyPr wrap="square">
            <a:spAutoFit/>
          </a:bodyPr>
          <a:lstStyle/>
          <a:p>
            <a:pPr algn="ctr"/>
            <a:r>
              <a:rPr lang="ru-RU" dirty="0">
                <a:latin typeface="Times New Roman" pitchFamily="18" charset="0"/>
                <a:cs typeface="Times New Roman" pitchFamily="18" charset="0"/>
              </a:rPr>
              <a:t>Работа с детьми</a:t>
            </a:r>
          </a:p>
        </p:txBody>
      </p:sp>
      <p:sp>
        <p:nvSpPr>
          <p:cNvPr id="11" name="Стрелка вправо 10"/>
          <p:cNvSpPr/>
          <p:nvPr/>
        </p:nvSpPr>
        <p:spPr>
          <a:xfrm rot="16200000">
            <a:off x="4310856" y="1872457"/>
            <a:ext cx="792163" cy="304800"/>
          </a:xfrm>
          <a:prstGeom prst="rightArrow">
            <a:avLst>
              <a:gd name="adj1" fmla="val 50000"/>
              <a:gd name="adj2" fmla="val 64252"/>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2" name="Стрелка вниз 11"/>
          <p:cNvSpPr/>
          <p:nvPr/>
        </p:nvSpPr>
        <p:spPr>
          <a:xfrm rot="16200000">
            <a:off x="5688013" y="2744787"/>
            <a:ext cx="287338" cy="792163"/>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3" name="Стрелка вниз 12"/>
          <p:cNvSpPr/>
          <p:nvPr/>
        </p:nvSpPr>
        <p:spPr>
          <a:xfrm rot="18166912">
            <a:off x="5545917" y="3408139"/>
            <a:ext cx="287337" cy="931863"/>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4" name="Стрелка вниз 13"/>
          <p:cNvSpPr/>
          <p:nvPr/>
        </p:nvSpPr>
        <p:spPr>
          <a:xfrm rot="21440617">
            <a:off x="4683125" y="3952875"/>
            <a:ext cx="279400" cy="915988"/>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5" name="Стрелка вниз 14"/>
          <p:cNvSpPr/>
          <p:nvPr/>
        </p:nvSpPr>
        <p:spPr>
          <a:xfrm rot="2009748">
            <a:off x="3773488" y="3646488"/>
            <a:ext cx="279400" cy="915987"/>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6" name="Стрелка вниз 15"/>
          <p:cNvSpPr/>
          <p:nvPr/>
        </p:nvSpPr>
        <p:spPr>
          <a:xfrm rot="13397691">
            <a:off x="5424113" y="1887983"/>
            <a:ext cx="279400" cy="915987"/>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7" name="Стрелка вниз 16"/>
          <p:cNvSpPr/>
          <p:nvPr/>
        </p:nvSpPr>
        <p:spPr>
          <a:xfrm rot="5400000">
            <a:off x="3290659" y="2686051"/>
            <a:ext cx="279400" cy="917575"/>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dirty="0"/>
          </a:p>
        </p:txBody>
      </p:sp>
      <p:sp>
        <p:nvSpPr>
          <p:cNvPr id="18" name="Стрелка вниз 17"/>
          <p:cNvSpPr/>
          <p:nvPr/>
        </p:nvSpPr>
        <p:spPr>
          <a:xfrm rot="6970463">
            <a:off x="3537512" y="2001816"/>
            <a:ext cx="279400" cy="917575"/>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9" name="Овал 18"/>
          <p:cNvSpPr/>
          <p:nvPr/>
        </p:nvSpPr>
        <p:spPr>
          <a:xfrm>
            <a:off x="1042988" y="2786063"/>
            <a:ext cx="1943100" cy="1044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Участие в конкурсах</a:t>
            </a:r>
          </a:p>
        </p:txBody>
      </p:sp>
      <p:sp>
        <p:nvSpPr>
          <p:cNvPr id="20" name="Овал 19"/>
          <p:cNvSpPr/>
          <p:nvPr/>
        </p:nvSpPr>
        <p:spPr>
          <a:xfrm>
            <a:off x="2213153" y="4301850"/>
            <a:ext cx="1635125" cy="10429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Праздники и развлечения</a:t>
            </a:r>
          </a:p>
        </p:txBody>
      </p:sp>
      <p:sp>
        <p:nvSpPr>
          <p:cNvPr id="21" name="Овал 20"/>
          <p:cNvSpPr/>
          <p:nvPr/>
        </p:nvSpPr>
        <p:spPr>
          <a:xfrm>
            <a:off x="5797372" y="3979863"/>
            <a:ext cx="1830388" cy="1044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Сюжетно –ролевые игры</a:t>
            </a:r>
          </a:p>
        </p:txBody>
      </p:sp>
      <p:sp>
        <p:nvSpPr>
          <p:cNvPr id="22" name="Овал 21"/>
          <p:cNvSpPr/>
          <p:nvPr/>
        </p:nvSpPr>
        <p:spPr>
          <a:xfrm>
            <a:off x="6227763" y="2601913"/>
            <a:ext cx="2089150" cy="89852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Целенаправленные прогулки и экскурсии</a:t>
            </a:r>
          </a:p>
        </p:txBody>
      </p:sp>
      <p:sp>
        <p:nvSpPr>
          <p:cNvPr id="23" name="Овал 22"/>
          <p:cNvSpPr/>
          <p:nvPr/>
        </p:nvSpPr>
        <p:spPr>
          <a:xfrm>
            <a:off x="5724525" y="1173163"/>
            <a:ext cx="1943100" cy="10429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Чтение художественной литературы</a:t>
            </a:r>
          </a:p>
        </p:txBody>
      </p:sp>
      <p:sp>
        <p:nvSpPr>
          <p:cNvPr id="24" name="Овал 23"/>
          <p:cNvSpPr/>
          <p:nvPr/>
        </p:nvSpPr>
        <p:spPr>
          <a:xfrm>
            <a:off x="3676650" y="836613"/>
            <a:ext cx="2047875" cy="7921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Непосредственная образовательная деятельность</a:t>
            </a:r>
          </a:p>
        </p:txBody>
      </p:sp>
      <p:sp>
        <p:nvSpPr>
          <p:cNvPr id="25" name="Овал 24"/>
          <p:cNvSpPr/>
          <p:nvPr/>
        </p:nvSpPr>
        <p:spPr>
          <a:xfrm>
            <a:off x="4067175" y="4875213"/>
            <a:ext cx="1587500" cy="10429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Создание игр и атрибутов к ним</a:t>
            </a:r>
          </a:p>
        </p:txBody>
      </p:sp>
      <p:sp>
        <p:nvSpPr>
          <p:cNvPr id="27" name="Овал 26"/>
          <p:cNvSpPr/>
          <p:nvPr/>
        </p:nvSpPr>
        <p:spPr>
          <a:xfrm>
            <a:off x="1259632" y="1412776"/>
            <a:ext cx="1943100" cy="115212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 Беседы и консультации</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73619" y="-22860"/>
            <a:ext cx="9144000" cy="6880860"/>
          </a:xfrm>
          <a:prstGeom prst="rect">
            <a:avLst/>
          </a:prstGeom>
          <a:noFill/>
        </p:spPr>
      </p:pic>
      <p:sp>
        <p:nvSpPr>
          <p:cNvPr id="9" name="Овал 8"/>
          <p:cNvSpPr/>
          <p:nvPr/>
        </p:nvSpPr>
        <p:spPr>
          <a:xfrm>
            <a:off x="3889969" y="2449514"/>
            <a:ext cx="1511300" cy="15128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dirty="0">
              <a:solidFill>
                <a:schemeClr val="bg1"/>
              </a:solidFill>
            </a:endParaRPr>
          </a:p>
        </p:txBody>
      </p:sp>
      <p:sp>
        <p:nvSpPr>
          <p:cNvPr id="10" name="TextBox 2"/>
          <p:cNvSpPr txBox="1">
            <a:spLocks noChangeArrowheads="1"/>
          </p:cNvSpPr>
          <p:nvPr/>
        </p:nvSpPr>
        <p:spPr bwMode="auto">
          <a:xfrm>
            <a:off x="3978275" y="2787650"/>
            <a:ext cx="1457325" cy="646331"/>
          </a:xfrm>
          <a:prstGeom prst="rect">
            <a:avLst/>
          </a:prstGeom>
          <a:noFill/>
          <a:ln w="9525">
            <a:noFill/>
            <a:miter lim="800000"/>
            <a:headEnd/>
            <a:tailEnd/>
          </a:ln>
        </p:spPr>
        <p:txBody>
          <a:bodyPr wrap="square">
            <a:spAutoFit/>
          </a:bodyPr>
          <a:lstStyle/>
          <a:p>
            <a:pPr algn="ctr"/>
            <a:r>
              <a:rPr lang="ru-RU" dirty="0">
                <a:latin typeface="Times New Roman" pitchFamily="18" charset="0"/>
                <a:cs typeface="Times New Roman" pitchFamily="18" charset="0"/>
              </a:rPr>
              <a:t>Работа с  родителями </a:t>
            </a:r>
          </a:p>
        </p:txBody>
      </p:sp>
      <p:sp>
        <p:nvSpPr>
          <p:cNvPr id="11" name="Стрелка вправо 10"/>
          <p:cNvSpPr/>
          <p:nvPr/>
        </p:nvSpPr>
        <p:spPr>
          <a:xfrm rot="16200000">
            <a:off x="4310856" y="1872457"/>
            <a:ext cx="792163" cy="304800"/>
          </a:xfrm>
          <a:prstGeom prst="rightArrow">
            <a:avLst>
              <a:gd name="adj1" fmla="val 50000"/>
              <a:gd name="adj2" fmla="val 64252"/>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2" name="Стрелка вниз 11"/>
          <p:cNvSpPr/>
          <p:nvPr/>
        </p:nvSpPr>
        <p:spPr>
          <a:xfrm rot="16200000">
            <a:off x="5688013" y="2744787"/>
            <a:ext cx="287338" cy="792163"/>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3" name="Стрелка вниз 12"/>
          <p:cNvSpPr/>
          <p:nvPr/>
        </p:nvSpPr>
        <p:spPr>
          <a:xfrm rot="18166912">
            <a:off x="5545917" y="3408139"/>
            <a:ext cx="287337" cy="931863"/>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4" name="Стрелка вниз 13"/>
          <p:cNvSpPr/>
          <p:nvPr/>
        </p:nvSpPr>
        <p:spPr>
          <a:xfrm rot="21440617">
            <a:off x="4683125" y="3952875"/>
            <a:ext cx="279400" cy="915988"/>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5" name="Стрелка вниз 14"/>
          <p:cNvSpPr/>
          <p:nvPr/>
        </p:nvSpPr>
        <p:spPr>
          <a:xfrm rot="2009748">
            <a:off x="3641620" y="3575793"/>
            <a:ext cx="279400" cy="915987"/>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6" name="Стрелка вниз 15"/>
          <p:cNvSpPr/>
          <p:nvPr/>
        </p:nvSpPr>
        <p:spPr>
          <a:xfrm rot="13397691">
            <a:off x="5424113" y="1887983"/>
            <a:ext cx="279400" cy="915987"/>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7" name="Стрелка вниз 16"/>
          <p:cNvSpPr/>
          <p:nvPr/>
        </p:nvSpPr>
        <p:spPr>
          <a:xfrm rot="5400000">
            <a:off x="3290659" y="2686051"/>
            <a:ext cx="279400" cy="917575"/>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dirty="0"/>
          </a:p>
        </p:txBody>
      </p:sp>
      <p:sp>
        <p:nvSpPr>
          <p:cNvPr id="18" name="Стрелка вниз 17"/>
          <p:cNvSpPr/>
          <p:nvPr/>
        </p:nvSpPr>
        <p:spPr>
          <a:xfrm rot="6970463">
            <a:off x="3537512" y="2001816"/>
            <a:ext cx="279400" cy="917575"/>
          </a:xfrm>
          <a:prstGeom prst="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9" name="Овал 18"/>
          <p:cNvSpPr/>
          <p:nvPr/>
        </p:nvSpPr>
        <p:spPr>
          <a:xfrm>
            <a:off x="1029864" y="2636261"/>
            <a:ext cx="1943100" cy="1044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Участие в конкурсах</a:t>
            </a:r>
          </a:p>
        </p:txBody>
      </p:sp>
      <p:sp>
        <p:nvSpPr>
          <p:cNvPr id="20" name="Овал 19"/>
          <p:cNvSpPr/>
          <p:nvPr/>
        </p:nvSpPr>
        <p:spPr>
          <a:xfrm>
            <a:off x="2033425" y="4186510"/>
            <a:ext cx="1635125" cy="10429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Праздники и развлечения</a:t>
            </a:r>
          </a:p>
        </p:txBody>
      </p:sp>
      <p:sp>
        <p:nvSpPr>
          <p:cNvPr id="21" name="Овал 20"/>
          <p:cNvSpPr/>
          <p:nvPr/>
        </p:nvSpPr>
        <p:spPr>
          <a:xfrm>
            <a:off x="5871491" y="3941315"/>
            <a:ext cx="1830388" cy="1044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Анкетирование </a:t>
            </a:r>
          </a:p>
        </p:txBody>
      </p:sp>
      <p:sp>
        <p:nvSpPr>
          <p:cNvPr id="22" name="Овал 21"/>
          <p:cNvSpPr/>
          <p:nvPr/>
        </p:nvSpPr>
        <p:spPr>
          <a:xfrm>
            <a:off x="6227763" y="2601913"/>
            <a:ext cx="2089150" cy="89852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Целенаправленные прогулки и экскурсии</a:t>
            </a:r>
          </a:p>
        </p:txBody>
      </p:sp>
      <p:sp>
        <p:nvSpPr>
          <p:cNvPr id="23" name="Овал 22"/>
          <p:cNvSpPr/>
          <p:nvPr/>
        </p:nvSpPr>
        <p:spPr>
          <a:xfrm>
            <a:off x="5724525" y="1173163"/>
            <a:ext cx="1943100" cy="10429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Чтение художественной литературы</a:t>
            </a:r>
          </a:p>
        </p:txBody>
      </p:sp>
      <p:sp>
        <p:nvSpPr>
          <p:cNvPr id="24" name="Овал 23"/>
          <p:cNvSpPr/>
          <p:nvPr/>
        </p:nvSpPr>
        <p:spPr>
          <a:xfrm>
            <a:off x="3676650" y="548680"/>
            <a:ext cx="2047875" cy="108009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Участие родителей в  мероприятиях ДОУ  патриотической направленности </a:t>
            </a:r>
          </a:p>
        </p:txBody>
      </p:sp>
      <p:sp>
        <p:nvSpPr>
          <p:cNvPr id="25" name="Овал 24"/>
          <p:cNvSpPr/>
          <p:nvPr/>
        </p:nvSpPr>
        <p:spPr>
          <a:xfrm>
            <a:off x="4067175" y="4875213"/>
            <a:ext cx="1587500" cy="10429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 Помощь в  Создание игр и атрибутов к ним</a:t>
            </a:r>
          </a:p>
        </p:txBody>
      </p:sp>
      <p:sp>
        <p:nvSpPr>
          <p:cNvPr id="27" name="Овал 26"/>
          <p:cNvSpPr/>
          <p:nvPr/>
        </p:nvSpPr>
        <p:spPr>
          <a:xfrm>
            <a:off x="1469276" y="1340005"/>
            <a:ext cx="1943100" cy="115212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200" dirty="0">
                <a:latin typeface="Times New Roman" pitchFamily="18" charset="0"/>
                <a:cs typeface="Times New Roman" pitchFamily="18" charset="0"/>
              </a:rPr>
              <a:t> Беседы и консультации</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Desktop\1613513130_9-p-fon-dlya-prezentatsii-na-patrioticheskuyu-9.jpg"/>
          <p:cNvPicPr>
            <a:picLocks noChangeAspect="1" noChangeArrowheads="1"/>
          </p:cNvPicPr>
          <p:nvPr/>
        </p:nvPicPr>
        <p:blipFill>
          <a:blip r:embed="rId3" cstate="print"/>
          <a:srcRect/>
          <a:stretch>
            <a:fillRect/>
          </a:stretch>
        </p:blipFill>
        <p:spPr bwMode="auto">
          <a:xfrm>
            <a:off x="0" y="-22860"/>
            <a:ext cx="9144000" cy="6880860"/>
          </a:xfrm>
          <a:prstGeom prst="rect">
            <a:avLst/>
          </a:prstGeom>
          <a:noFill/>
        </p:spPr>
      </p:pic>
      <p:sp>
        <p:nvSpPr>
          <p:cNvPr id="2" name="Заголовок 1"/>
          <p:cNvSpPr>
            <a:spLocks noGrp="1"/>
          </p:cNvSpPr>
          <p:nvPr>
            <p:ph type="title"/>
          </p:nvPr>
        </p:nvSpPr>
        <p:spPr>
          <a:xfrm>
            <a:off x="1835696" y="1484784"/>
            <a:ext cx="5256584" cy="1440160"/>
          </a:xfrm>
        </p:spPr>
        <p:txBody>
          <a:bodyPr>
            <a:noAutofit/>
          </a:bodyPr>
          <a:lstStyle/>
          <a:p>
            <a:r>
              <a:rPr lang="ru-RU" sz="2800" dirty="0">
                <a:latin typeface="+mn-lt"/>
              </a:rPr>
              <a:t>Основные направления патриотического воспитания </a:t>
            </a:r>
            <a:br>
              <a:rPr lang="ru-RU" sz="2800" dirty="0">
                <a:latin typeface="+mn-lt"/>
              </a:rPr>
            </a:br>
            <a:r>
              <a:rPr lang="ru-RU" sz="2800" dirty="0">
                <a:latin typeface="+mn-lt"/>
              </a:rPr>
              <a:t/>
            </a:r>
            <a:br>
              <a:rPr lang="ru-RU" sz="2800" dirty="0">
                <a:latin typeface="+mn-lt"/>
              </a:rPr>
            </a:br>
            <a:r>
              <a:rPr lang="ru-RU" sz="2800" dirty="0">
                <a:latin typeface="+mn-lt"/>
              </a:rPr>
              <a:t/>
            </a:r>
            <a:br>
              <a:rPr lang="ru-RU" sz="2800" dirty="0">
                <a:latin typeface="+mn-lt"/>
              </a:rPr>
            </a:br>
            <a:r>
              <a:rPr lang="ru-RU" sz="2800" dirty="0">
                <a:latin typeface="+mn-lt"/>
              </a:rPr>
              <a:t/>
            </a:r>
            <a:br>
              <a:rPr lang="ru-RU" sz="2800" dirty="0">
                <a:latin typeface="+mn-lt"/>
              </a:rPr>
            </a:br>
            <a:r>
              <a:rPr lang="ru-RU" sz="2800" dirty="0">
                <a:latin typeface="+mn-lt"/>
              </a:rPr>
              <a:t/>
            </a:r>
            <a:br>
              <a:rPr lang="ru-RU" sz="2800" dirty="0">
                <a:latin typeface="+mn-lt"/>
              </a:rPr>
            </a:br>
            <a:r>
              <a:rPr lang="ru-RU" sz="2800" dirty="0">
                <a:latin typeface="+mn-lt"/>
              </a:rPr>
              <a:t/>
            </a:r>
            <a:br>
              <a:rPr lang="ru-RU" sz="2800" dirty="0">
                <a:latin typeface="+mn-lt"/>
              </a:rPr>
            </a:br>
            <a:endParaRPr lang="ru-RU" dirty="0">
              <a:latin typeface="+mn-lt"/>
            </a:endParaRPr>
          </a:p>
        </p:txBody>
      </p:sp>
      <p:sp>
        <p:nvSpPr>
          <p:cNvPr id="7" name="TextBox 6"/>
          <p:cNvSpPr txBox="1"/>
          <p:nvPr/>
        </p:nvSpPr>
        <p:spPr>
          <a:xfrm>
            <a:off x="827584" y="1859339"/>
            <a:ext cx="7128792" cy="3139321"/>
          </a:xfrm>
          <a:prstGeom prst="rect">
            <a:avLst/>
          </a:prstGeom>
          <a:noFill/>
        </p:spPr>
        <p:txBody>
          <a:bodyPr wrap="square" rtlCol="0">
            <a:spAutoFit/>
          </a:bodyPr>
          <a:lstStyle/>
          <a:p>
            <a:pPr>
              <a:buFont typeface="Wingdings" pitchFamily="2" charset="2"/>
              <a:buChar char="§"/>
            </a:pPr>
            <a:r>
              <a:rPr lang="ru-RU" sz="2000" i="1" dirty="0"/>
              <a:t>Военно-патриотическое</a:t>
            </a:r>
          </a:p>
          <a:p>
            <a:endParaRPr lang="ru-RU" sz="2000" i="1" dirty="0"/>
          </a:p>
          <a:p>
            <a:pPr>
              <a:buFont typeface="Wingdings" pitchFamily="2" charset="2"/>
              <a:buChar char="§"/>
            </a:pPr>
            <a:r>
              <a:rPr lang="ru-RU" sz="2000" i="1" dirty="0"/>
              <a:t>Гражданско-патриотическое </a:t>
            </a:r>
            <a:br>
              <a:rPr lang="ru-RU" sz="2000" i="1" dirty="0"/>
            </a:br>
            <a:endParaRPr lang="ru-RU" sz="2000" i="1" dirty="0"/>
          </a:p>
          <a:p>
            <a:pPr>
              <a:buFont typeface="Wingdings" pitchFamily="2" charset="2"/>
              <a:buChar char="§"/>
            </a:pPr>
            <a:r>
              <a:rPr lang="ru-RU" sz="2000" i="1" dirty="0"/>
              <a:t>Социально-патриотическое </a:t>
            </a:r>
            <a:br>
              <a:rPr lang="ru-RU" sz="2000" i="1" dirty="0"/>
            </a:br>
            <a:endParaRPr lang="ru-RU" sz="2000" i="1" dirty="0"/>
          </a:p>
          <a:p>
            <a:pPr>
              <a:buFont typeface="Wingdings" pitchFamily="2" charset="2"/>
              <a:buChar char="§"/>
            </a:pPr>
            <a:r>
              <a:rPr lang="ru-RU" sz="2000" i="1" dirty="0"/>
              <a:t>Духовно-нравственное</a:t>
            </a:r>
            <a:br>
              <a:rPr lang="ru-RU" sz="2000" i="1" dirty="0"/>
            </a:br>
            <a:endParaRPr lang="ru-RU" sz="2000" i="1" dirty="0"/>
          </a:p>
          <a:p>
            <a:pPr>
              <a:buFont typeface="Wingdings" pitchFamily="2" charset="2"/>
              <a:buChar char="§"/>
            </a:pPr>
            <a:r>
              <a:rPr lang="ru-RU" sz="2000" i="1" dirty="0"/>
              <a:t>Историко-краеведческое</a:t>
            </a:r>
            <a:r>
              <a:rPr lang="ru-RU" dirty="0"/>
              <a:t/>
            </a:r>
            <a:br>
              <a:rPr lang="ru-RU" dirty="0"/>
            </a:b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IMG_20220121_092802.jpg"/>
          <p:cNvPicPr>
            <a:picLocks noGrp="1" noChangeAspect="1"/>
          </p:cNvPicPr>
          <p:nvPr>
            <p:ph idx="1"/>
          </p:nvPr>
        </p:nvPicPr>
        <p:blipFill>
          <a:blip r:embed="rId3" cstate="print"/>
          <a:stretch>
            <a:fillRect/>
          </a:stretch>
        </p:blipFill>
        <p:spPr>
          <a:xfrm>
            <a:off x="1104692" y="3861047"/>
            <a:ext cx="2140100" cy="1605075"/>
          </a:xfrm>
        </p:spPr>
      </p:pic>
      <p:pic>
        <p:nvPicPr>
          <p:cNvPr id="1026" name="Picture 2" descr="C:\Users\1\Desktop\1613513130_9-p-fon-dlya-prezentatsii-na-patrioticheskuyu-9.jpg"/>
          <p:cNvPicPr>
            <a:picLocks noChangeAspect="1" noChangeArrowheads="1"/>
          </p:cNvPicPr>
          <p:nvPr/>
        </p:nvPicPr>
        <p:blipFill>
          <a:blip r:embed="rId4" cstate="print"/>
          <a:srcRect/>
          <a:stretch>
            <a:fillRect/>
          </a:stretch>
        </p:blipFill>
        <p:spPr bwMode="auto">
          <a:xfrm>
            <a:off x="3111" y="-184131"/>
            <a:ext cx="9144000" cy="6880860"/>
          </a:xfrm>
          <a:prstGeom prst="rect">
            <a:avLst/>
          </a:prstGeom>
          <a:ln>
            <a:noFill/>
          </a:ln>
          <a:effectLst>
            <a:softEdge rad="112500"/>
          </a:effectLst>
        </p:spPr>
      </p:pic>
      <p:sp>
        <p:nvSpPr>
          <p:cNvPr id="3" name="TextBox 2">
            <a:extLst>
              <a:ext uri="{FF2B5EF4-FFF2-40B4-BE49-F238E27FC236}">
                <a16:creationId xmlns:a16="http://schemas.microsoft.com/office/drawing/2014/main" id="{20829BEF-D610-4E99-90FF-9B17F1780C25}"/>
              </a:ext>
            </a:extLst>
          </p:cNvPr>
          <p:cNvSpPr txBox="1"/>
          <p:nvPr/>
        </p:nvSpPr>
        <p:spPr>
          <a:xfrm>
            <a:off x="463121" y="290586"/>
            <a:ext cx="5023919" cy="1877437"/>
          </a:xfrm>
          <a:prstGeom prst="rect">
            <a:avLst/>
          </a:prstGeom>
          <a:noFill/>
        </p:spPr>
        <p:txBody>
          <a:bodyPr wrap="square" rtlCol="0">
            <a:spAutoFit/>
          </a:bodyPr>
          <a:lstStyle/>
          <a:p>
            <a:endParaRPr lang="ru-RU" sz="1600" b="1" i="1" dirty="0">
              <a:latin typeface="Times New Roman" pitchFamily="18" charset="0"/>
              <a:cs typeface="Times New Roman" pitchFamily="18" charset="0"/>
            </a:endParaRPr>
          </a:p>
          <a:p>
            <a:endParaRPr lang="ru-RU" sz="1600" b="1" i="1" dirty="0">
              <a:latin typeface="Times New Roman" pitchFamily="18" charset="0"/>
              <a:cs typeface="Times New Roman" pitchFamily="18" charset="0"/>
            </a:endParaRPr>
          </a:p>
          <a:p>
            <a:r>
              <a:rPr lang="ru-RU" sz="1600" b="1" i="1" dirty="0">
                <a:latin typeface="Times New Roman" pitchFamily="18" charset="0"/>
                <a:cs typeface="Times New Roman" pitchFamily="18" charset="0"/>
              </a:rPr>
              <a:t>Мероприятие, посвященное Блокадному Ленинграду.</a:t>
            </a:r>
          </a:p>
          <a:p>
            <a:endParaRPr lang="ru-RU" sz="1600" i="1" dirty="0">
              <a:latin typeface="Times New Roman" pitchFamily="18" charset="0"/>
              <a:cs typeface="Times New Roman" pitchFamily="18" charset="0"/>
            </a:endParaRPr>
          </a:p>
          <a:p>
            <a:endParaRPr lang="ru-RU" sz="1600" i="1" dirty="0">
              <a:latin typeface="Times New Roman" pitchFamily="18" charset="0"/>
              <a:cs typeface="Times New Roman" pitchFamily="18" charset="0"/>
            </a:endParaRPr>
          </a:p>
          <a:p>
            <a:endParaRPr lang="ru-RU" dirty="0"/>
          </a:p>
          <a:p>
            <a:endParaRPr lang="ru-RU" dirty="0"/>
          </a:p>
        </p:txBody>
      </p:sp>
      <p:pic>
        <p:nvPicPr>
          <p:cNvPr id="10" name="Рисунок 9" descr="IMG_20220121_093557.jpg"/>
          <p:cNvPicPr>
            <a:picLocks noChangeAspect="1"/>
          </p:cNvPicPr>
          <p:nvPr/>
        </p:nvPicPr>
        <p:blipFill>
          <a:blip r:embed="rId5" cstate="print"/>
          <a:stretch>
            <a:fillRect/>
          </a:stretch>
        </p:blipFill>
        <p:spPr>
          <a:xfrm>
            <a:off x="5842298" y="284462"/>
            <a:ext cx="2785302" cy="2088976"/>
          </a:xfrm>
          <a:prstGeom prst="rect">
            <a:avLst/>
          </a:prstGeom>
        </p:spPr>
      </p:pic>
      <p:sp>
        <p:nvSpPr>
          <p:cNvPr id="11" name="TextBox 10"/>
          <p:cNvSpPr txBox="1"/>
          <p:nvPr/>
        </p:nvSpPr>
        <p:spPr>
          <a:xfrm>
            <a:off x="611560" y="284462"/>
            <a:ext cx="4176464" cy="369332"/>
          </a:xfrm>
          <a:prstGeom prst="rect">
            <a:avLst/>
          </a:prstGeom>
          <a:noFill/>
        </p:spPr>
        <p:txBody>
          <a:bodyPr wrap="square" rtlCol="0">
            <a:spAutoFit/>
          </a:bodyPr>
          <a:lstStyle/>
          <a:p>
            <a:r>
              <a:rPr lang="ru-RU" i="1" dirty="0"/>
              <a:t>1. Военно-патриотическое направление.</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914" y="287824"/>
            <a:ext cx="2785685" cy="2085614"/>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6641" y="1340769"/>
            <a:ext cx="2842491" cy="3600400"/>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8322" y="2708920"/>
            <a:ext cx="4188478" cy="32403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4677</TotalTime>
  <Words>5850</Words>
  <Application>Microsoft Office PowerPoint</Application>
  <PresentationFormat>Экран (4:3)</PresentationFormat>
  <Paragraphs>353</Paragraphs>
  <Slides>39</Slides>
  <Notes>39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39</vt:i4>
      </vt:variant>
    </vt:vector>
  </HeadingPairs>
  <TitlesOfParts>
    <vt:vector size="44" baseType="lpstr">
      <vt:lpstr>Arial</vt:lpstr>
      <vt:lpstr>Calibri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направления патриотического воспитания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Виталя</cp:lastModifiedBy>
  <cp:revision>120</cp:revision>
  <dcterms:created xsi:type="dcterms:W3CDTF">2022-01-31T07:35:20Z</dcterms:created>
  <dcterms:modified xsi:type="dcterms:W3CDTF">2023-05-10T18:33:16Z</dcterms:modified>
</cp:coreProperties>
</file>