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13032-72FD-4C1D-883D-F2C230BB138A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74C10-00E3-49A6-81AB-42EFAC7836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74C10-00E3-49A6-81AB-42EFAC78362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015B0-7A5B-4BF9-8819-9DDACD948B1B}" type="slidenum">
              <a:rPr lang="ru-RU"/>
              <a:pPr/>
              <a:t>3</a:t>
            </a:fld>
            <a:endParaRPr lang="ru-RU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3D12F-20A5-4CED-9D63-06778F44ACCC}" type="slidenum">
              <a:rPr lang="ru-RU"/>
              <a:pPr/>
              <a:t>4</a:t>
            </a:fld>
            <a:endParaRPr lang="ru-RU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992176-154E-4011-8390-537BDD63D057}" type="slidenum">
              <a:rPr lang="ru-RU"/>
              <a:pPr/>
              <a:t>5</a:t>
            </a:fld>
            <a:endParaRPr lang="ru-RU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ешения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систем линейных уравнений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Кошкарова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Чебаркульский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профессиональный техникум»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850" y="765175"/>
            <a:ext cx="84947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95288" y="1341438"/>
          <a:ext cx="3168650" cy="1223962"/>
        </p:xfrm>
        <a:graphic>
          <a:graphicData uri="http://schemas.openxmlformats.org/presentationml/2006/ole">
            <p:oleObj spid="_x0000_s10242" name="Формула" r:id="rId3" imgW="1117440" imgH="431640" progId="Equation.3">
              <p:embed/>
            </p:oleObj>
          </a:graphicData>
        </a:graphic>
      </p:graphicFrame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24300" y="1268413"/>
            <a:ext cx="46085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Вернемся в систему, записав одно из исходных уравнений и полученное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39750" y="2708275"/>
          <a:ext cx="3168650" cy="1223963"/>
        </p:xfrm>
        <a:graphic>
          <a:graphicData uri="http://schemas.openxmlformats.org/presentationml/2006/ole">
            <p:oleObj spid="_x0000_s10243" name="Формула" r:id="rId4" imgW="1117440" imgH="43164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79838" y="2492375"/>
            <a:ext cx="49323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Подставим найденное значение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 второе уравнение, найдем вторую неизвестную.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539750" y="4149725"/>
          <a:ext cx="2930525" cy="1763713"/>
        </p:xfrm>
        <a:graphic>
          <a:graphicData uri="http://schemas.openxmlformats.org/presentationml/2006/ole">
            <p:oleObj spid="_x0000_s10244" name="Формула" r:id="rId5" imgW="1028520" imgH="622080" progId="Equation.3">
              <p:embed/>
            </p:oleObj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51275" y="4941888"/>
            <a:ext cx="1295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2800" dirty="0"/>
              <a:t>:</a:t>
            </a:r>
            <a:r>
              <a:rPr lang="ru-RU" sz="2800" dirty="0">
                <a:solidFill>
                  <a:srgbClr val="003300"/>
                </a:solidFill>
              </a:rPr>
              <a:t> </a:t>
            </a:r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5219700" y="4868863"/>
          <a:ext cx="2054225" cy="541337"/>
        </p:xfrm>
        <a:graphic>
          <a:graphicData uri="http://schemas.openxmlformats.org/presentationml/2006/ole">
            <p:oleObj spid="_x0000_s10245" name="Формула" r:id="rId6" imgW="711000" imgH="190440" progId="Equation.3">
              <p:embed/>
            </p:oleObj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419475" y="3860800"/>
            <a:ext cx="62611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Тогда пара чисел (5; 4) и будет решением системы.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utoUpdateAnimBg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95738" y="1268413"/>
            <a:ext cx="48228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 Выберем неизвестную (например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</a:t>
            </a:r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485775" y="1700213"/>
          <a:ext cx="3419475" cy="1223962"/>
        </p:xfrm>
        <a:graphic>
          <a:graphicData uri="http://schemas.openxmlformats.org/presentationml/2006/ole">
            <p:oleObj spid="_x0000_s11266" name="Формула" r:id="rId3" imgW="1206360" imgH="4316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684213" y="1628775"/>
            <a:ext cx="647700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3068638"/>
            <a:ext cx="4105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уравняем коэффициенты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умножением на соответствующие числа.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14"/>
          <p:cNvGraphicFramePr>
            <a:graphicFrameLocks noChangeAspect="1"/>
          </p:cNvGraphicFramePr>
          <p:nvPr/>
        </p:nvGraphicFramePr>
        <p:xfrm>
          <a:off x="4427538" y="3068638"/>
          <a:ext cx="2824162" cy="1439862"/>
        </p:xfrm>
        <a:graphic>
          <a:graphicData uri="http://schemas.openxmlformats.org/presentationml/2006/ole">
            <p:oleObj spid="_x0000_s11267" name="Формула" r:id="rId4" imgW="952087" imgH="482391" progId="Equation.3">
              <p:embed/>
            </p:oleObj>
          </a:graphicData>
        </a:graphic>
      </p:graphicFrame>
      <p:sp>
        <p:nvSpPr>
          <p:cNvPr id="410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7331075" y="3213100"/>
          <a:ext cx="481013" cy="1087438"/>
        </p:xfrm>
        <a:graphic>
          <a:graphicData uri="http://schemas.openxmlformats.org/presentationml/2006/ole">
            <p:oleObj spid="_x0000_s11268" name="Формула" r:id="rId5" imgW="177569" imgH="405872" progId="Equation.3">
              <p:embed/>
            </p:oleObj>
          </a:graphicData>
        </a:graphic>
      </p:graphicFrame>
      <p:sp>
        <p:nvSpPr>
          <p:cNvPr id="4110" name="Text Box 8"/>
          <p:cNvSpPr txBox="1">
            <a:spLocks noChangeArrowheads="1"/>
          </p:cNvSpPr>
          <p:nvPr/>
        </p:nvSpPr>
        <p:spPr bwMode="auto">
          <a:xfrm>
            <a:off x="323850" y="765175"/>
            <a:ext cx="84947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10" grpId="0" animBg="1" autoUpdateAnimBg="0"/>
      <p:bldP spid="1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744913" y="1196975"/>
            <a:ext cx="4822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 Выберем неизвестную (например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</a:t>
            </a:r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234950" y="1628775"/>
          <a:ext cx="3421063" cy="1223963"/>
        </p:xfrm>
        <a:graphic>
          <a:graphicData uri="http://schemas.openxmlformats.org/presentationml/2006/ole">
            <p:oleObj spid="_x0000_s12290" name="Формула" r:id="rId3" imgW="1206360" imgH="4316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433388" y="1557338"/>
            <a:ext cx="647700" cy="1439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9" name="TextBox 10"/>
          <p:cNvSpPr txBox="1">
            <a:spLocks noChangeArrowheads="1"/>
          </p:cNvSpPr>
          <p:nvPr/>
        </p:nvSpPr>
        <p:spPr bwMode="auto">
          <a:xfrm>
            <a:off x="214282" y="2928934"/>
            <a:ext cx="4105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уравняем коэффициенты при  умножением на соответствующие числа.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4968875" y="2925763"/>
          <a:ext cx="2992438" cy="1368425"/>
        </p:xfrm>
        <a:graphic>
          <a:graphicData uri="http://schemas.openxmlformats.org/presentationml/2006/ole">
            <p:oleObj spid="_x0000_s12291" name="Формула" r:id="rId4" imgW="1002865" imgH="457002" progId="Equation.3">
              <p:embed/>
            </p:oleObj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4214818"/>
            <a:ext cx="421322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 Вычтем одно уравнение из другого.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465638" y="3357563"/>
            <a:ext cx="4397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3300"/>
                </a:solidFill>
                <a:latin typeface="+mj-lt"/>
                <a:cs typeface="Arial"/>
              </a:rPr>
              <a:t>─</a:t>
            </a:r>
            <a:endParaRPr lang="ru-RU" sz="2800" b="1" dirty="0">
              <a:solidFill>
                <a:srgbClr val="003300"/>
              </a:solidFill>
              <a:latin typeface="+mj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608513" y="4149725"/>
            <a:ext cx="345757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Text Box 8"/>
          <p:cNvSpPr txBox="1">
            <a:spLocks noChangeArrowheads="1"/>
          </p:cNvSpPr>
          <p:nvPr/>
        </p:nvSpPr>
        <p:spPr bwMode="auto">
          <a:xfrm>
            <a:off x="323850" y="765175"/>
            <a:ext cx="84947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3786182" y="1285860"/>
            <a:ext cx="48228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 Выберем неизвестную (например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60363" y="1700213"/>
          <a:ext cx="3168650" cy="1223962"/>
        </p:xfrm>
        <a:graphic>
          <a:graphicData uri="http://schemas.openxmlformats.org/presentationml/2006/ole">
            <p:oleObj spid="_x0000_s13314" name="Формула" r:id="rId3" imgW="1117440" imgH="4316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433388" y="1628775"/>
            <a:ext cx="647700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3" name="TextBox 10"/>
          <p:cNvSpPr txBox="1">
            <a:spLocks noChangeArrowheads="1"/>
          </p:cNvSpPr>
          <p:nvPr/>
        </p:nvSpPr>
        <p:spPr bwMode="auto">
          <a:xfrm>
            <a:off x="144463" y="3068638"/>
            <a:ext cx="4105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уравняем коэффициенты при  умножением на соответствующие числа.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8" name="TextBox 17"/>
          <p:cNvSpPr txBox="1">
            <a:spLocks noChangeArrowheads="1"/>
          </p:cNvSpPr>
          <p:nvPr/>
        </p:nvSpPr>
        <p:spPr bwMode="auto">
          <a:xfrm>
            <a:off x="0" y="4292600"/>
            <a:ext cx="421322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 Вычтем одно уравнение из другого.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608513" y="3141663"/>
          <a:ext cx="3562350" cy="2303462"/>
        </p:xfrm>
        <a:graphic>
          <a:graphicData uri="http://schemas.openxmlformats.org/presentationml/2006/ole">
            <p:oleObj spid="_x0000_s13315" name="Формула" r:id="rId4" imgW="1130300" imgH="736600" progId="Equation.3">
              <p:embed/>
            </p:oleObj>
          </a:graphicData>
        </a:graphic>
      </p:graphicFrame>
      <p:sp>
        <p:nvSpPr>
          <p:cNvPr id="6160" name="Text Box 8"/>
          <p:cNvSpPr txBox="1">
            <a:spLocks noChangeArrowheads="1"/>
          </p:cNvSpPr>
          <p:nvPr/>
        </p:nvSpPr>
        <p:spPr bwMode="auto">
          <a:xfrm>
            <a:off x="323850" y="765175"/>
            <a:ext cx="84947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80" name="TextBox 17"/>
          <p:cNvSpPr txBox="1">
            <a:spLocks noChangeArrowheads="1"/>
          </p:cNvSpPr>
          <p:nvPr/>
        </p:nvSpPr>
        <p:spPr bwMode="auto">
          <a:xfrm>
            <a:off x="357158" y="785794"/>
            <a:ext cx="4211637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 Вычтем одно уравнение из другого</a:t>
            </a:r>
            <a:r>
              <a:rPr lang="ru-RU" sz="28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4643438" y="765175"/>
          <a:ext cx="3024187" cy="1955800"/>
        </p:xfrm>
        <a:graphic>
          <a:graphicData uri="http://schemas.openxmlformats.org/presentationml/2006/ole">
            <p:oleObj spid="_x0000_s14338" name="Формула" r:id="rId3" imgW="1130300" imgH="736600" progId="Equation.3">
              <p:embed/>
            </p:oleObj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8313" y="2349500"/>
            <a:ext cx="46085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 Решим полученное уравнение с одним неизвестным</a:t>
            </a:r>
          </a:p>
        </p:txBody>
      </p:sp>
      <p:sp>
        <p:nvSpPr>
          <p:cNvPr id="718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5651500" y="2852738"/>
          <a:ext cx="3176588" cy="660400"/>
        </p:xfrm>
        <a:graphic>
          <a:graphicData uri="http://schemas.openxmlformats.org/presentationml/2006/ole">
            <p:oleObj spid="_x0000_s14339" name="Формула" r:id="rId4" imgW="965200" imgH="203200" progId="Equation.3">
              <p:embed/>
            </p:oleObj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8313" y="3933825"/>
            <a:ext cx="4608512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 Вернемся в систему, записав одно из исходных уравнений и полученное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5437188" y="3789363"/>
          <a:ext cx="2879725" cy="1223962"/>
        </p:xfrm>
        <a:graphic>
          <a:graphicData uri="http://schemas.openxmlformats.org/presentationml/2006/ole">
            <p:oleObj spid="_x0000_s14340" name="Формула" r:id="rId5" imgW="10159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6" name="TextBox 20"/>
          <p:cNvSpPr txBox="1">
            <a:spLocks noChangeArrowheads="1"/>
          </p:cNvSpPr>
          <p:nvPr/>
        </p:nvSpPr>
        <p:spPr bwMode="auto">
          <a:xfrm>
            <a:off x="395288" y="908050"/>
            <a:ext cx="46085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 Вернемся в систему, записав одно из исходных уравнений и полученное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5383213" y="908050"/>
          <a:ext cx="2878137" cy="1223963"/>
        </p:xfrm>
        <a:graphic>
          <a:graphicData uri="http://schemas.openxmlformats.org/presentationml/2006/ole">
            <p:oleObj spid="_x0000_s15362" name="Формула" r:id="rId3" imgW="1015920" imgH="431640" progId="Equation.3">
              <p:embed/>
            </p:oleObj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9750" y="2924175"/>
            <a:ext cx="46085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  Подставим найденное значение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первое уравнение, найдем вторую неизвестную.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5510213" y="3032125"/>
          <a:ext cx="3290887" cy="1152525"/>
        </p:xfrm>
        <a:graphic>
          <a:graphicData uri="http://schemas.openxmlformats.org/presentationml/2006/ole">
            <p:oleObj spid="_x0000_s15363" name="Формула" r:id="rId4" imgW="1155600" imgH="406080" progId="Equation.3">
              <p:embed/>
            </p:oleObj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5613" y="4724400"/>
            <a:ext cx="8063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Тогда пара чисел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3; 1) и будет решением системы</a:t>
            </a:r>
            <a:r>
              <a:rPr lang="ru-RU" sz="2800" dirty="0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68313" y="5373688"/>
            <a:ext cx="12661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800" dirty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82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1838325" y="5318125"/>
          <a:ext cx="2201863" cy="541338"/>
        </p:xfrm>
        <a:graphic>
          <a:graphicData uri="http://schemas.openxmlformats.org/presentationml/2006/ole">
            <p:oleObj spid="_x0000_s15364" name="Формула" r:id="rId5" imgW="76176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0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алгоритм)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Уравнять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модули коэффициентов при какой-нибудь переменной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Сложить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уравнения системы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новую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систему: одно уравнение новое, другое - одно из старых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Решить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новое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уравнение и найти значение одной переменной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Подставить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значение найденной переменной в старое уравнение и найти значение другой переменной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Записать ответ: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=…;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=…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76250"/>
            <a:ext cx="7561262" cy="14652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Решите следующие системы методом сложения:</a:t>
            </a: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04775" y="1916113"/>
          <a:ext cx="3817938" cy="1384300"/>
        </p:xfrm>
        <a:graphic>
          <a:graphicData uri="http://schemas.openxmlformats.org/presentationml/2006/ole">
            <p:oleObj spid="_x0000_s16386" name="Формула" r:id="rId3" imgW="1193760" imgH="43164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4378325" y="1989138"/>
          <a:ext cx="3859213" cy="1384300"/>
        </p:xfrm>
        <a:graphic>
          <a:graphicData uri="http://schemas.openxmlformats.org/presentationml/2006/ole">
            <p:oleObj spid="_x0000_s16387" name="Формула" r:id="rId4" imgW="1206360" imgH="43164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65113" y="3716338"/>
          <a:ext cx="4021137" cy="1384300"/>
        </p:xfrm>
        <a:graphic>
          <a:graphicData uri="http://schemas.openxmlformats.org/presentationml/2006/ole">
            <p:oleObj spid="_x0000_s16388" name="Формула" r:id="rId5" imgW="1257120" imgH="431640" progId="Equation.3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4657725" y="3716338"/>
          <a:ext cx="4306888" cy="1384300"/>
        </p:xfrm>
        <a:graphic>
          <a:graphicData uri="http://schemas.openxmlformats.org/presentationml/2006/ole">
            <p:oleObj spid="_x0000_s16389" name="Формула" r:id="rId6" imgW="1346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385175" cy="1431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Способ подстановки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43438" y="2060575"/>
            <a:ext cx="4175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rgbClr val="003300"/>
                </a:solidFill>
              </a:rPr>
              <a:t>Рассмотрим каждое уравнение в отдельности</a:t>
            </a:r>
            <a:r>
              <a:rPr lang="ru-RU" sz="2800" dirty="0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способ удобен тогда, когда хотя бы один из коэффициентов при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равен 1 или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9388" y="1916113"/>
            <a:ext cx="6192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Дана система уравнений</a:t>
            </a: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23850" y="2565400"/>
          <a:ext cx="3779838" cy="1295400"/>
        </p:xfrm>
        <a:graphic>
          <a:graphicData uri="http://schemas.openxmlformats.org/presentationml/2006/ole">
            <p:oleObj spid="_x0000_s1026" name="Формула" r:id="rId3" imgW="1333500" imgH="45720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1116013" y="2565400"/>
            <a:ext cx="792162" cy="647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3860800"/>
            <a:ext cx="410527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 Выразим одно из неизвестных через другое неизвестное из любого уравнения.</a:t>
            </a:r>
          </a:p>
          <a:p>
            <a:endParaRPr lang="ru-RU" dirty="0"/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5075238" y="3644900"/>
          <a:ext cx="3060700" cy="1727200"/>
        </p:xfrm>
        <a:graphic>
          <a:graphicData uri="http://schemas.openxmlformats.org/presentationml/2006/ole">
            <p:oleObj spid="_x0000_s1027" name="Формула" r:id="rId4" imgW="107928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3" grpId="0" autoUpdateAnimBg="0"/>
      <p:bldP spid="7" grpId="0" autoUpdateAnimBg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417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chemeClr val="bg1"/>
                </a:solidFill>
              </a:rPr>
              <a:t>Вернемся в систему: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34575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2) Полученное для </a:t>
            </a:r>
            <a:r>
              <a:rPr lang="en-US" sz="2800" i="1" dirty="0"/>
              <a:t>y</a:t>
            </a:r>
            <a:r>
              <a:rPr lang="en-US" sz="2800" dirty="0"/>
              <a:t> </a:t>
            </a:r>
            <a:r>
              <a:rPr lang="ru-RU" sz="2800" dirty="0"/>
              <a:t>выражение подставим вместо данной неизвестной во второе уравнение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4356100" y="1341438"/>
          <a:ext cx="4316413" cy="1511300"/>
        </p:xfrm>
        <a:graphic>
          <a:graphicData uri="http://schemas.openxmlformats.org/presentationml/2006/ole">
            <p:oleObj spid="_x0000_s4098" name="Формула" r:id="rId4" imgW="1308100" imgH="457200" progId="Equation.3">
              <p:embed/>
            </p:oleObj>
          </a:graphicData>
        </a:graphic>
      </p:graphicFrame>
      <p:sp>
        <p:nvSpPr>
          <p:cNvPr id="14" name="Rectangle 2"/>
          <p:cNvSpPr txBox="1">
            <a:spLocks noRot="1" noChangeArrowheads="1"/>
          </p:cNvSpPr>
          <p:nvPr/>
        </p:nvSpPr>
        <p:spPr bwMode="auto">
          <a:xfrm>
            <a:off x="0" y="0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Способ подстановки</a:t>
            </a:r>
            <a:endParaRPr lang="ru-RU" sz="4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3563938" y="3259138"/>
          <a:ext cx="5405437" cy="1465262"/>
        </p:xfrm>
        <a:graphic>
          <a:graphicData uri="http://schemas.openxmlformats.org/presentationml/2006/ole">
            <p:oleObj spid="_x0000_s4099" name="Формула" r:id="rId5" imgW="1689100" imgH="457200" progId="Equation.3">
              <p:embed/>
            </p:oleObj>
          </a:graphicData>
        </a:graphic>
      </p:graphicFrame>
      <p:sp>
        <p:nvSpPr>
          <p:cNvPr id="17" name="Овал 16"/>
          <p:cNvSpPr/>
          <p:nvPr/>
        </p:nvSpPr>
        <p:spPr>
          <a:xfrm>
            <a:off x="5219700" y="1341438"/>
            <a:ext cx="1728788" cy="647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6011863" y="1700213"/>
            <a:ext cx="144462" cy="6492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5795963" y="2133600"/>
            <a:ext cx="504825" cy="719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563938" y="5157788"/>
            <a:ext cx="58594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Получилось уравнение с одной неизвестной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140200" y="4724400"/>
            <a:ext cx="34559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autoUpdateAnimBg="0"/>
      <p:bldP spid="17" grpId="0" animBg="1"/>
      <p:bldP spid="20" grpId="0" animBg="1"/>
      <p:bldP spid="2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4175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solidFill>
                  <a:schemeClr val="bg1"/>
                </a:solidFill>
              </a:rPr>
              <a:t>3) Выходим из системы и решаем уравнение с одной неизвестной: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4005263"/>
            <a:ext cx="34559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Возвращаемся в систему:.</a:t>
            </a: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Rectangle 2"/>
          <p:cNvSpPr txBox="1">
            <a:spLocks noRot="1" noChangeArrowheads="1"/>
          </p:cNvSpPr>
          <p:nvPr/>
        </p:nvSpPr>
        <p:spPr bwMode="auto">
          <a:xfrm>
            <a:off x="0" y="0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Способ подстановки</a:t>
            </a:r>
            <a:endParaRPr lang="ru-RU" sz="4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779838" y="4292600"/>
          <a:ext cx="2925762" cy="1384300"/>
        </p:xfrm>
        <a:graphic>
          <a:graphicData uri="http://schemas.openxmlformats.org/presentationml/2006/ole">
            <p:oleObj spid="_x0000_s5122" name="Формула" r:id="rId4" imgW="914400" imgH="43164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4140200" y="5661025"/>
            <a:ext cx="7191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4859338" y="1268413"/>
          <a:ext cx="2592387" cy="2730500"/>
        </p:xfrm>
        <a:graphic>
          <a:graphicData uri="http://schemas.openxmlformats.org/presentationml/2006/ole">
            <p:oleObj spid="_x0000_s5123" name="Формула" r:id="rId5" imgW="1257300" imgH="1320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0825" y="1196975"/>
            <a:ext cx="34575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Возвращаемся в систему: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Rectangle 2"/>
          <p:cNvSpPr txBox="1">
            <a:spLocks noRot="1" noChangeArrowheads="1"/>
          </p:cNvSpPr>
          <p:nvPr/>
        </p:nvSpPr>
        <p:spPr bwMode="auto">
          <a:xfrm>
            <a:off x="0" y="0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Способ подстановки</a:t>
            </a:r>
            <a:endParaRPr lang="ru-RU" sz="4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708400" y="1268413"/>
          <a:ext cx="2803525" cy="1384300"/>
        </p:xfrm>
        <a:graphic>
          <a:graphicData uri="http://schemas.openxmlformats.org/presentationml/2006/ole">
            <p:oleObj spid="_x0000_s6146" name="Формула" r:id="rId4" imgW="876240" imgH="43164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3924300" y="2636838"/>
            <a:ext cx="100806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0825" y="2708275"/>
            <a:ext cx="849788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4) Подставим найденное значение </a:t>
            </a:r>
            <a:r>
              <a:rPr lang="en-US" sz="2800" i="1" dirty="0"/>
              <a:t>x</a:t>
            </a:r>
            <a:r>
              <a:rPr lang="ru-RU" sz="2800" dirty="0"/>
              <a:t> в первое уравнение и найдем вторую неизвестную</a:t>
            </a: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387350" y="3789363"/>
          <a:ext cx="2965450" cy="1384300"/>
        </p:xfrm>
        <a:graphic>
          <a:graphicData uri="http://schemas.openxmlformats.org/presentationml/2006/ole">
            <p:oleObj spid="_x0000_s6147" name="Формула" r:id="rId5" imgW="927000" imgH="431640" progId="Equation.3">
              <p:embed/>
            </p:oleObj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391025" y="3860800"/>
          <a:ext cx="2316163" cy="1384300"/>
        </p:xfrm>
        <a:graphic>
          <a:graphicData uri="http://schemas.openxmlformats.org/presentationml/2006/ole">
            <p:oleObj spid="_x0000_s6148" name="Формула" r:id="rId6" imgW="723600" imgH="431640" progId="Equation.3">
              <p:embed/>
            </p:oleObj>
          </a:graphicData>
        </a:graphic>
      </p:graphicFrame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23850" y="5229225"/>
            <a:ext cx="3455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Запишем ответ.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708400" y="5229225"/>
            <a:ext cx="3455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3300"/>
                </a:solidFill>
              </a:rPr>
              <a:t>Ответ:</a:t>
            </a:r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5003800" y="5157788"/>
          <a:ext cx="2152650" cy="611187"/>
        </p:xfrm>
        <a:graphic>
          <a:graphicData uri="http://schemas.openxmlformats.org/presentationml/2006/ole">
            <p:oleObj spid="_x0000_s6149" name="Формула" r:id="rId7" imgW="672840" imgH="190440" progId="Equation.3">
              <p:embed/>
            </p:oleObj>
          </a:graphicData>
        </a:graphic>
      </p:graphicFrame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7380288" y="5157788"/>
          <a:ext cx="1474787" cy="693737"/>
        </p:xfrm>
        <a:graphic>
          <a:graphicData uri="http://schemas.openxmlformats.org/presentationml/2006/ole">
            <p:oleObj spid="_x0000_s6150" name="Формула" r:id="rId8" imgW="31716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76250"/>
            <a:ext cx="7561262" cy="14652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Решите следующие системы методом подстановки:</a:t>
            </a: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206375" y="1916113"/>
          <a:ext cx="3614738" cy="1384300"/>
        </p:xfrm>
        <a:graphic>
          <a:graphicData uri="http://schemas.openxmlformats.org/presentationml/2006/ole">
            <p:oleObj spid="_x0000_s7170" name="Формула" r:id="rId3" imgW="1130040" imgH="431640" progId="Equation.3">
              <p:embed/>
            </p:oleObj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4500563" y="1989138"/>
          <a:ext cx="3614737" cy="1384300"/>
        </p:xfrm>
        <a:graphic>
          <a:graphicData uri="http://schemas.openxmlformats.org/presentationml/2006/ole">
            <p:oleObj spid="_x0000_s7171" name="Формула" r:id="rId4" imgW="1130040" imgH="431640" progId="Equation.3">
              <p:embed/>
            </p:oleObj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225425" y="3716338"/>
          <a:ext cx="4102100" cy="1384300"/>
        </p:xfrm>
        <a:graphic>
          <a:graphicData uri="http://schemas.openxmlformats.org/presentationml/2006/ole">
            <p:oleObj spid="_x0000_s7172" name="Формула" r:id="rId5" imgW="1282680" imgH="431640" progId="Equation.3">
              <p:embed/>
            </p:oleObj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4881563" y="3716338"/>
          <a:ext cx="3859212" cy="1384300"/>
        </p:xfrm>
        <a:graphic>
          <a:graphicData uri="http://schemas.openxmlformats.org/presentationml/2006/ole">
            <p:oleObj spid="_x0000_s7173" name="Формула" r:id="rId6" imgW="1206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39750" y="908050"/>
            <a:ext cx="59769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/>
              <a:t>Этот способ используют тогда, когда нет коэффициентов  при </a:t>
            </a:r>
            <a:r>
              <a:rPr lang="en-US" sz="3200" i="1" dirty="0"/>
              <a:t>x</a:t>
            </a:r>
            <a:r>
              <a:rPr lang="ru-RU" sz="3200" i="1" dirty="0"/>
              <a:t> </a:t>
            </a:r>
            <a:r>
              <a:rPr lang="ru-RU" sz="3200" dirty="0"/>
              <a:t> или </a:t>
            </a:r>
            <a:r>
              <a:rPr lang="en-US" sz="3200" i="1" dirty="0"/>
              <a:t>y</a:t>
            </a:r>
            <a:r>
              <a:rPr lang="ru-RU" sz="3200" dirty="0"/>
              <a:t> равных 1 или </a:t>
            </a:r>
            <a:r>
              <a:rPr lang="en-US" sz="3200" dirty="0"/>
              <a:t>-1</a:t>
            </a:r>
            <a:r>
              <a:rPr lang="ru-RU" sz="3200" dirty="0"/>
              <a:t>.</a:t>
            </a:r>
          </a:p>
        </p:txBody>
      </p:sp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836613"/>
            <a:ext cx="8567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611188" y="1484313"/>
          <a:ext cx="3168650" cy="1223962"/>
        </p:xfrm>
        <a:graphic>
          <a:graphicData uri="http://schemas.openxmlformats.org/presentationml/2006/ole">
            <p:oleObj spid="_x0000_s8194" name="Формула" r:id="rId3" imgW="1117440" imgH="4316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1260475" y="1412875"/>
            <a:ext cx="647700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2852738"/>
            <a:ext cx="82089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тех случаях, когда в обоих линейных уравнениях системы при каком-либо из неизвестных коэффициентами являются противоположные числа, удобно применять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способ алгебраического сложения уравнений.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10" grpId="0" animBg="1" autoUpdateAnimBg="0"/>
      <p:bldP spid="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-315913"/>
            <a:ext cx="8385175" cy="143192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сложения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620713"/>
            <a:ext cx="8567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Задача 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Решить систему уравнений</a:t>
            </a: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611188" y="1484313"/>
          <a:ext cx="3168650" cy="1223962"/>
        </p:xfrm>
        <a:graphic>
          <a:graphicData uri="http://schemas.openxmlformats.org/presentationml/2006/ole">
            <p:oleObj spid="_x0000_s9218" name="Формула" r:id="rId3" imgW="1117440" imgH="43164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>
          <a:xfrm>
            <a:off x="1260475" y="1412875"/>
            <a:ext cx="647700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40200" y="1268413"/>
            <a:ext cx="41767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Предположим, что числа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 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решения системы, при которых оба равенства системы равны.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57158" y="2786058"/>
            <a:ext cx="3168650" cy="267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Сложим эти равенства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результате получим тоже верное равенство, так как к равному прибавляли равное.</a:t>
            </a: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4367213" y="2852738"/>
          <a:ext cx="2890837" cy="1474787"/>
        </p:xfrm>
        <a:graphic>
          <a:graphicData uri="http://schemas.openxmlformats.org/presentationml/2006/ole">
            <p:oleObj spid="_x0000_s9219" name="Формула" r:id="rId4" imgW="850680" imgH="43164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97325" y="3429000"/>
            <a:ext cx="420688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3300"/>
                </a:solidFill>
                <a:latin typeface="+mj-lt"/>
              </a:rPr>
              <a:t>+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779838" y="4221163"/>
            <a:ext cx="345757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943475" y="4498975"/>
          <a:ext cx="1714500" cy="536575"/>
        </p:xfrm>
        <a:graphic>
          <a:graphicData uri="http://schemas.openxmlformats.org/presentationml/2006/ole">
            <p:oleObj spid="_x0000_s9220" name="Формула" r:id="rId5" imgW="520560" imgH="1648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24300" y="5013325"/>
            <a:ext cx="126945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Откуда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770563" y="4941888"/>
          <a:ext cx="1044575" cy="536575"/>
        </p:xfrm>
        <a:graphic>
          <a:graphicData uri="http://schemas.openxmlformats.org/presentationml/2006/ole">
            <p:oleObj spid="_x0000_s9221" name="Формула" r:id="rId6" imgW="3171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/>
      <p:bldP spid="14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389</Words>
  <PresentationFormat>Экран (4:3)</PresentationFormat>
  <Paragraphs>74</Paragraphs>
  <Slides>17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Microsoft Equation 3.0</vt:lpstr>
      <vt:lpstr>   Решения  систем линейных уравнений</vt:lpstr>
      <vt:lpstr>Способ подстановки</vt:lpstr>
      <vt:lpstr>Слайд 3</vt:lpstr>
      <vt:lpstr>Слайд 4</vt:lpstr>
      <vt:lpstr>Слайд 5</vt:lpstr>
      <vt:lpstr>Слайд 6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</vt:lpstr>
      <vt:lpstr>Способ сложения (алгоритм)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Способы  решения  систем линейных уравнений</dc:title>
  <dc:creator>Home</dc:creator>
  <cp:lastModifiedBy>Home</cp:lastModifiedBy>
  <cp:revision>5</cp:revision>
  <dcterms:created xsi:type="dcterms:W3CDTF">2023-12-14T15:42:21Z</dcterms:created>
  <dcterms:modified xsi:type="dcterms:W3CDTF">2023-12-14T16:32:47Z</dcterms:modified>
</cp:coreProperties>
</file>