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72" r:id="rId7"/>
    <p:sldId id="263" r:id="rId8"/>
    <p:sldId id="264" r:id="rId9"/>
    <p:sldId id="266" r:id="rId10"/>
    <p:sldId id="273" r:id="rId11"/>
    <p:sldId id="268" r:id="rId12"/>
    <p:sldId id="280" r:id="rId13"/>
    <p:sldId id="275" r:id="rId14"/>
    <p:sldId id="281" r:id="rId15"/>
    <p:sldId id="276" r:id="rId16"/>
    <p:sldId id="269" r:id="rId17"/>
    <p:sldId id="270" r:id="rId18"/>
    <p:sldId id="271" r:id="rId19"/>
    <p:sldId id="274" r:id="rId20"/>
    <p:sldId id="282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2" autoAdjust="0"/>
  </p:normalViewPr>
  <p:slideViewPr>
    <p:cSldViewPr>
      <p:cViewPr varScale="1">
        <p:scale>
          <a:sx n="93" d="100"/>
          <a:sy n="93" d="100"/>
        </p:scale>
        <p:origin x="1152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5355C-88BA-4060-BD3F-8F4A80E26BEF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1F8BC-7F2F-4BF9-972E-DAE87D5DB0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667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1F8BC-7F2F-4BF9-972E-DAE87D5DB0F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1F8BC-7F2F-4BF9-972E-DAE87D5DB0F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129209" y="3262934"/>
            <a:ext cx="4654000" cy="742130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«Прядение </a:t>
            </a:r>
          </a:p>
          <a:p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ткачество»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84784"/>
            <a:ext cx="8229600" cy="1656183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C000"/>
                </a:solidFill>
              </a:rPr>
              <a:t>Педагогический проект по Социокультурным истокам в подготовительной группе</a:t>
            </a:r>
            <a:br>
              <a:rPr lang="ru-RU" dirty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6" y="140251"/>
            <a:ext cx="1656184" cy="12421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140251"/>
            <a:ext cx="597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Муниципальное бюджетное дошкольное образовательное учреждение «Детский сад общеразвивающего вида с приоритетным осуществлением деятельности по социально-личностному направлению развития детей № 18«Улыбка»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1840" y="6272976"/>
            <a:ext cx="3030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г. Ханты – </a:t>
            </a:r>
            <a:r>
              <a:rPr lang="ru-RU" sz="1400" dirty="0" err="1"/>
              <a:t>Мансийск</a:t>
            </a:r>
            <a:r>
              <a:rPr lang="ru-RU" sz="1400" dirty="0"/>
              <a:t>  2020-2021 г.г</a:t>
            </a:r>
            <a:r>
              <a:rPr lang="ru-RU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44208" y="4005064"/>
            <a:ext cx="173342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Воспитатель:</a:t>
            </a:r>
          </a:p>
          <a:p>
            <a:r>
              <a:rPr lang="ru-RU" dirty="0" err="1"/>
              <a:t>Шлотгауэр</a:t>
            </a:r>
            <a:r>
              <a:rPr lang="ru-RU" dirty="0"/>
              <a:t> В.С.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989906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88640"/>
            <a:ext cx="4512501" cy="33843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Рисунок 9" descr="C:\Users\Admin\AppData\Local\Microsoft\Windows\INetCache\Content.Word\IMG_20230316_1012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12976"/>
            <a:ext cx="4248472" cy="340486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004048" y="476672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Знакомство  детей с понятием прядение</a:t>
            </a:r>
          </a:p>
        </p:txBody>
      </p:sp>
    </p:spTree>
  </p:cSld>
  <p:clrMapOvr>
    <a:masterClrMapping/>
  </p:clrMapOvr>
  <p:transition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Admin\AppData\Local\Microsoft\Windows\INetCache\Content.Word\IMG_20230316_1017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2880320" cy="33405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C:\Users\Admin\AppData\Local\Microsoft\Windows\INetCache\Content.Word\IMG_20230316_1014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060848"/>
            <a:ext cx="2736304" cy="34563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C:\Users\Admin\AppData\Local\Microsoft\Windows\INetCache\Content.Word\IMG_20230316_1015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068960"/>
            <a:ext cx="3096344" cy="35283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683568" y="476672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</a:rPr>
              <a:t>«Три девицы под окном …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</a:rPr>
              <a:t>Пряли поздно вечерком»</a:t>
            </a:r>
          </a:p>
        </p:txBody>
      </p:sp>
    </p:spTree>
  </p:cSld>
  <p:clrMapOvr>
    <a:masterClrMapping/>
  </p:clrMapOvr>
  <p:transition>
    <p:cover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AppData\Local\Microsoft\Windows\INetCache\Content.Word\IMG_20230323_1551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04864"/>
            <a:ext cx="5472608" cy="44644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11560" y="188640"/>
            <a:ext cx="7848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Мы клубочки свои взяли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И по ручкам покатали,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Левой ручкой передали,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И клубочек перед нами.</a:t>
            </a:r>
          </a:p>
        </p:txBody>
      </p:sp>
    </p:spTree>
  </p:cSld>
  <p:clrMapOvr>
    <a:masterClrMapping/>
  </p:clrMapOvr>
  <p:transition>
    <p:cover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Admin\AppData\Local\Microsoft\Windows\INetCache\Content.Word\IMG_20230323_1556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692696"/>
            <a:ext cx="4283968" cy="41371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Admin\AppData\Local\Microsoft\Windows\INetCache\Content.Word\IMG_20230323_1554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40968"/>
            <a:ext cx="4248472" cy="35283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Admin\AppData\Local\Microsoft\Windows\INetCache\Content.Word\IMG_20230405_1409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3672408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AppData\Local\Microsoft\Windows\INetCache\Content.Word\IMG_20230405_1409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79512" y="188638"/>
            <a:ext cx="3312368" cy="39604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C:\Users\Admin\AppData\Local\Microsoft\Windows\INetCache\Content.Word\IMG_20230323_1605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88640"/>
            <a:ext cx="3744416" cy="279817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C:\Users\Admin\AppData\Local\Microsoft\Windows\INetCache\Content.Word\IMG_20230323_1603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501008"/>
            <a:ext cx="4196552" cy="31683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AppData\Local\Microsoft\Windows\INetCache\Content.Word\IMG_20230405_1409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807396" y="657100"/>
            <a:ext cx="360121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C:\Users\Улыбка\AppData\Local\Microsoft\Windows\Temporary Internet Files\Content.Word\IMG_20230406_1622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8640"/>
            <a:ext cx="2771800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C:\Users\Улыбка\AppData\Local\Microsoft\Windows\Temporary Internet Files\Content.Word\IMG_20230406_16163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952328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:\Users\Улыбка\AppData\Local\Microsoft\Windows\Temporary Internet Files\Content.Word\IMG_20230406_16142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3456384" cy="27673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Users\Улыбка\AppData\Local\Microsoft\Windows\Temporary Internet Files\Content.Word\IMG_20230406_16084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61048"/>
            <a:ext cx="3384376" cy="2852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lu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C:\Users\Admin\AppData\Local\Microsoft\Windows\INetCache\Content.Word\IMG_20230405_141051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168352" cy="2448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Рисунок 9" descr="C:\Users\Admin\AppData\Local\Microsoft\Windows\INetCache\Content.Word\IMG_20230222_1014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340768"/>
            <a:ext cx="2664296" cy="33659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Рисунок 10" descr="C:\Users\Admin\AppData\Local\Microsoft\Windows\INetCache\Content.Word\IMG_20230222_1013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88640"/>
            <a:ext cx="2699792" cy="33843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Рисунок 11" descr="C:\Users\Admin\AppData\Local\Microsoft\Windows\INetCache\Content.Word\IMG_20230329_18000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933056"/>
            <a:ext cx="3024336" cy="24022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Рисунок 12" descr="C:\Users\Admin\AppData\Local\Microsoft\Windows\INetCache\Content.Word\IMG_20230329_17593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221088"/>
            <a:ext cx="2808312" cy="24342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cover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:\Users\Admin\AppData\Local\Microsoft\Windows\INetCache\Content.Word\IMG_20230405_140845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507" y="440666"/>
            <a:ext cx="4464498" cy="4104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Admin\AppData\Local\Microsoft\Windows\INetCache\Content.Word\IMG_20230219_1744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16832"/>
            <a:ext cx="4104456" cy="46285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779912" y="260648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  <a:latin typeface="Monotype Corsiva" pitchFamily="66" charset="0"/>
              </a:rPr>
              <a:t>«Наш первый ткацкий станок»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5301208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«Первое плетение из нитей»</a:t>
            </a:r>
          </a:p>
        </p:txBody>
      </p:sp>
    </p:spTree>
  </p:cSld>
  <p:clrMapOvr>
    <a:masterClrMapping/>
  </p:clrMapOvr>
  <p:transition>
    <p:cover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C:\Users\Admin\AppData\Local\Microsoft\Windows\INetCache\Content.Word\IMG_20230323_163328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737587" cy="36699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C:\Users\Admin\AppData\Local\Microsoft\Windows\INetCache\Content.Word\IMG_20230323_1641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88640"/>
            <a:ext cx="2664296" cy="32403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C:\Users\Admin\AppData\Local\Microsoft\Windows\INetCache\Content.Word\IMG_20230323_1619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573016"/>
            <a:ext cx="2736304" cy="30963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C:\Users\Admin\AppData\Local\Microsoft\Windows\INetCache\Content.Word\IMG_20230405_14112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3717032"/>
            <a:ext cx="2592288" cy="294867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AppData\Local\Microsoft\Windows\INetCache\Content.Word\IMG_20230227_1605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808312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:\Users\Admin\AppData\Local\Microsoft\Windows\INetCache\Content.Word\IMG_20230227_1557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492896"/>
            <a:ext cx="2952328" cy="3503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C:\Users\Admin\AppData\Local\Microsoft\Windows\INetCache\Content.Word\IMG_20230227_1553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212976"/>
            <a:ext cx="2736304" cy="3407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131840" y="188640"/>
            <a:ext cx="5688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Monotype Corsiva" pitchFamily="66" charset="0"/>
              </a:rPr>
              <a:t>Мы плетем жёлтый круг,</a:t>
            </a:r>
          </a:p>
          <a:p>
            <a:pPr algn="ctr"/>
            <a:r>
              <a:rPr lang="ru-RU" sz="3600" b="1" dirty="0">
                <a:solidFill>
                  <a:srgbClr val="7030A0"/>
                </a:solidFill>
                <a:latin typeface="Monotype Corsiva" pitchFamily="66" charset="0"/>
              </a:rPr>
              <a:t>После лучики вокруг –</a:t>
            </a:r>
          </a:p>
          <a:p>
            <a:pPr algn="ctr"/>
            <a:r>
              <a:rPr lang="ru-RU" sz="3600" b="1" dirty="0">
                <a:solidFill>
                  <a:srgbClr val="7030A0"/>
                </a:solidFill>
                <a:latin typeface="Monotype Corsiva" pitchFamily="66" charset="0"/>
              </a:rPr>
              <a:t>Пусть на белом свете</a:t>
            </a:r>
          </a:p>
          <a:p>
            <a:pPr algn="ctr"/>
            <a:r>
              <a:rPr lang="ru-RU" sz="3600" b="1" dirty="0">
                <a:solidFill>
                  <a:srgbClr val="7030A0"/>
                </a:solidFill>
                <a:latin typeface="Monotype Corsiva" pitchFamily="66" charset="0"/>
              </a:rPr>
              <a:t>Ярче солнце светит!</a:t>
            </a:r>
          </a:p>
        </p:txBody>
      </p:sp>
    </p:spTree>
  </p:cSld>
  <p:clrMapOvr>
    <a:masterClrMapping/>
  </p:clrMapOvr>
  <p:transition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611560" y="332656"/>
            <a:ext cx="8075240" cy="6048672"/>
          </a:xfrm>
        </p:spPr>
        <p:txBody>
          <a:bodyPr>
            <a:normAutofit lnSpcReduction="10000"/>
          </a:bodyPr>
          <a:lstStyle/>
          <a:p>
            <a:r>
              <a:rPr lang="ru-RU" b="1" i="1" dirty="0"/>
              <a:t>Истоки творческих способностей и дарования детей на кончиках их пальцев. От пальцев, образно говоря, идут тончайшие ручейки, которые питают источник творческой мысли. Чем больше уверенности и изобразительности в движениях детской руки, тем тоньше взаимодействие с орудием труда, чем сложнее движения, необходимые для этого взаимодействие, тем глубже входит взаимодействие руки с природой, с общественным трудом в духовную жизнь ребёнка. Другими словами: чем больше мастерства в детской руке, тем умнее ребёнок.</a:t>
            </a:r>
            <a:endParaRPr lang="ru-RU" dirty="0"/>
          </a:p>
          <a:p>
            <a:r>
              <a:rPr lang="ru-RU" b="1" i="1" dirty="0"/>
              <a:t>В.А. Сухомлинский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AppData\Local\Microsoft\Windows\INetCache\Content.Word\IMG_20230417_1037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32856"/>
            <a:ext cx="6192688" cy="453650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95536" y="188640"/>
            <a:ext cx="835292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В руках мы держим солнце!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И дарим всем друзьям!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Улыбайтесь, это просто!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Лучик солнца – это вам!</a:t>
            </a:r>
          </a:p>
          <a:p>
            <a:endParaRPr lang="ru-RU" dirty="0"/>
          </a:p>
        </p:txBody>
      </p:sp>
    </p:spTree>
  </p:cSld>
  <p:clrMapOvr>
    <a:masterClrMapping/>
  </p:clrMapOvr>
  <p:transition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AppData\Local\Microsoft\Windows\INetCache\Content.Word\IMG_20230405_1410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788024" y="3717032"/>
            <a:ext cx="3744416" cy="29287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C:\Users\Улыбка\AppData\Local\Microsoft\Windows\Temporary Internet Files\Content.Word\IMG_20230406_0931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08720"/>
            <a:ext cx="2154555" cy="2872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C:\Users\Улыбка\AppData\Local\Microsoft\Windows\Temporary Internet Files\Content.Word\IMG_20230406_09323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08720"/>
            <a:ext cx="3024336" cy="23986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Users\Улыбка\AppData\Local\Microsoft\Windows\Temporary Internet Files\Content.Word\IMG_20230406_09315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2730" y="781527"/>
            <a:ext cx="2277870" cy="2964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C:\Users\Улыбка\AppData\Local\Microsoft\Windows\Temporary Internet Files\Content.Word\IMG_20230406_09213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880320" cy="31428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95536" y="332656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Совместное творчество детей и родителей</a:t>
            </a:r>
          </a:p>
        </p:txBody>
      </p:sp>
    </p:spTree>
  </p:cSld>
  <p:clrMapOvr>
    <a:masterClrMapping/>
  </p:clrMapOvr>
  <p:transition>
    <p:cover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Улыбка\AppData\Local\Microsoft\Windows\Temporary Internet Files\Content.Word\IMG_20230406_09215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592288" cy="31414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C:\Users\Улыбка\AppData\Local\Microsoft\Windows\Temporary Internet Files\Content.Word\IMG_20230406_09233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2808312" cy="319239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C:\Users\Улыбка\AppData\Local\Microsoft\Windows\Temporary Internet Files\Content.Word\IMG_20230406_09221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8640"/>
            <a:ext cx="2698105" cy="29965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C:\Users\Улыбка\AppData\Local\Microsoft\Windows\Temporary Internet Files\Content.Word\IMG_20230406_09235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2656"/>
            <a:ext cx="2615302" cy="31973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C:\Users\Улыбка\AppData\Local\Microsoft\Windows\Temporary Internet Files\Content.Word\IMG_20230406_09213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73016"/>
            <a:ext cx="2664296" cy="30963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over dir="l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ikiwiki.com/uploads/posts/2022-02/1644895971_6-fikiwiki-com-p-kartinka-spasibo-za-vnimanie-dlya-prezenta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0"/>
            <a:ext cx="87849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u="sng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Тип проекта:</a:t>
            </a:r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познавательно – творческий.   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u="sng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Вид проекта:</a:t>
            </a:r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 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долгосрочный 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u="sng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Участники проекта:</a:t>
            </a:r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 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воспитанники группы «Акварельки», родители воспитанников, воспитатели.</a:t>
            </a:r>
            <a:endParaRPr lang="ru-RU" sz="4000" dirty="0"/>
          </a:p>
        </p:txBody>
      </p:sp>
      <p:pic>
        <p:nvPicPr>
          <p:cNvPr id="3" name="Рисунок 2" descr="C:\Users\Admin\AppData\Local\Microsoft\Windows\INetCache\Content.Word\IMG_20230404_1458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451566">
            <a:off x="1798882" y="3280275"/>
            <a:ext cx="3167264" cy="2617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C:\Users\Admin\AppData\Local\Microsoft\Windows\INetCache\Content.Word\IMG_20230404_1457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86586">
            <a:off x="5836215" y="2774040"/>
            <a:ext cx="2656148" cy="34820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/>
              <a:t>		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8291264" cy="619268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300" b="1" dirty="0">
                <a:solidFill>
                  <a:srgbClr val="FF0000"/>
                </a:solidFill>
                <a:latin typeface="Monotype Corsiva" pitchFamily="66" charset="0"/>
              </a:rPr>
              <a:t>Актуальность проекта</a:t>
            </a:r>
          </a:p>
          <a:p>
            <a:pPr algn="ctr">
              <a:buNone/>
            </a:pPr>
            <a:r>
              <a:rPr lang="ru-RU" sz="2800" b="1" dirty="0">
                <a:latin typeface="Monotype Corsiva" pitchFamily="66" charset="0"/>
              </a:rPr>
              <a:t>Дети входят в этот мир, думая, что всё, окружающее их, было всегда. </a:t>
            </a:r>
            <a:r>
              <a:rPr lang="ru-RU" sz="2800" b="1" u="sng" dirty="0">
                <a:latin typeface="Monotype Corsiva" pitchFamily="66" charset="0"/>
              </a:rPr>
              <a:t>И мало задаются вопросом</a:t>
            </a:r>
            <a:r>
              <a:rPr lang="ru-RU" sz="2800" b="1" dirty="0">
                <a:latin typeface="Monotype Corsiva" pitchFamily="66" charset="0"/>
              </a:rPr>
              <a:t>: «Откуда это взялось? Для чего это нужно? Какими качествами обладает предмет? И т. д.». И как же сделать так, чтобы у детей проснулся интерес к тому, с чем они соприкасаются каждый день?</a:t>
            </a:r>
          </a:p>
          <a:p>
            <a:pPr algn="ctr">
              <a:buNone/>
            </a:pPr>
            <a:r>
              <a:rPr lang="ru-RU" sz="2800" b="1" dirty="0">
                <a:latin typeface="Monotype Corsiva" pitchFamily="66" charset="0"/>
              </a:rPr>
              <a:t>Думаем, что создание такого проекта даст детям не только возможность понять как и из чего сделаны ткани, какими свойствами они обладают, но и воспитает бережное отношение к предметам одежды, игрушкам, труду взрослых. Именно </a:t>
            </a:r>
            <a:r>
              <a:rPr lang="ru-RU" sz="2800" b="1" i="1" dirty="0">
                <a:latin typeface="Monotype Corsiva" pitchFamily="66" charset="0"/>
              </a:rPr>
              <a:t>«проживание»</a:t>
            </a:r>
            <a:r>
              <a:rPr lang="ru-RU" sz="2800" b="1" dirty="0">
                <a:latin typeface="Monotype Corsiva" pitchFamily="66" charset="0"/>
              </a:rPr>
              <a:t>, создание проблемных ситуаций позволяет ребенку полностью изучить, обследовать материал и понять его важность в жизни каждого человека.</a:t>
            </a:r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496944" cy="626469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Цель проекта </a:t>
            </a:r>
            <a:r>
              <a:rPr lang="ru-RU" sz="3600" b="1" dirty="0">
                <a:latin typeface="Monotype Corsiva" pitchFamily="66" charset="0"/>
              </a:rPr>
              <a:t>: </a:t>
            </a:r>
          </a:p>
          <a:p>
            <a:pPr algn="ctr">
              <a:buNone/>
            </a:pPr>
            <a:r>
              <a:rPr lang="ru-RU" sz="2800" b="1" dirty="0">
                <a:latin typeface="Monotype Corsiva" pitchFamily="66" charset="0"/>
              </a:rPr>
              <a:t>Способствовать развитию у детей познавательно-творческой активности, наблюдательности, стремления к самостоятельному творчеству.</a:t>
            </a:r>
          </a:p>
          <a:p>
            <a:pPr algn="ctr">
              <a:buNone/>
            </a:pPr>
            <a:r>
              <a:rPr lang="ru-RU" sz="3600" b="1" u="sng" dirty="0">
                <a:solidFill>
                  <a:srgbClr val="00B050"/>
                </a:solidFill>
                <a:latin typeface="Monotype Corsiva" pitchFamily="66" charset="0"/>
              </a:rPr>
              <a:t>Задачи </a:t>
            </a:r>
            <a:r>
              <a:rPr lang="ru-RU" sz="3600" b="1" dirty="0">
                <a:solidFill>
                  <a:srgbClr val="00B050"/>
                </a:solidFill>
                <a:latin typeface="Monotype Corsiva" pitchFamily="66" charset="0"/>
              </a:rPr>
              <a:t>:</a:t>
            </a:r>
          </a:p>
          <a:p>
            <a:pPr>
              <a:buNone/>
            </a:pPr>
            <a:r>
              <a:rPr lang="ru-RU" sz="2800" b="1" dirty="0">
                <a:latin typeface="Monotype Corsiva" pitchFamily="66" charset="0"/>
              </a:rPr>
              <a:t>• расширять представления детей об окружающем мире;</a:t>
            </a:r>
          </a:p>
          <a:p>
            <a:pPr>
              <a:buNone/>
            </a:pPr>
            <a:r>
              <a:rPr lang="ru-RU" sz="2800" b="1" dirty="0">
                <a:latin typeface="Monotype Corsiva" pitchFamily="66" charset="0"/>
              </a:rPr>
              <a:t>• формировать у детей представление о различных видах ткачества на Руси;</a:t>
            </a:r>
          </a:p>
          <a:p>
            <a:pPr>
              <a:buNone/>
            </a:pPr>
            <a:r>
              <a:rPr lang="ru-RU" sz="2800" b="1" dirty="0">
                <a:latin typeface="Monotype Corsiva" pitchFamily="66" charset="0"/>
              </a:rPr>
              <a:t>• обобщить знания детей о натуральных и искусственных видах ткани, их значении и применении;</a:t>
            </a:r>
          </a:p>
          <a:p>
            <a:pPr>
              <a:buNone/>
            </a:pPr>
            <a:r>
              <a:rPr lang="ru-RU" sz="2800" b="1" dirty="0">
                <a:latin typeface="Monotype Corsiva" pitchFamily="66" charset="0"/>
              </a:rPr>
              <a:t>• познакомить детей с профессиями ткача, швеи, скорняка, модельера, дизайнера;</a:t>
            </a:r>
          </a:p>
          <a:p>
            <a:pPr>
              <a:buNone/>
            </a:pPr>
            <a:r>
              <a:rPr lang="ru-RU" sz="2800" b="1" dirty="0">
                <a:latin typeface="Monotype Corsiva" pitchFamily="66" charset="0"/>
              </a:rPr>
              <a:t>• развивать и активизировать речь детей;</a:t>
            </a:r>
          </a:p>
          <a:p>
            <a:pPr>
              <a:buNone/>
            </a:pPr>
            <a:r>
              <a:rPr lang="ru-RU" sz="2800" b="1" dirty="0">
                <a:latin typeface="Monotype Corsiva" pitchFamily="66" charset="0"/>
              </a:rPr>
              <a:t>• развитие творческого воображения у детей;</a:t>
            </a:r>
          </a:p>
          <a:p>
            <a:pPr>
              <a:buNone/>
            </a:pPr>
            <a:r>
              <a:rPr lang="ru-RU" sz="2800" b="1" dirty="0">
                <a:latin typeface="Monotype Corsiva" pitchFamily="66" charset="0"/>
              </a:rPr>
              <a:t>• воспитывать бережное отношение к вещам, как к результату труда людей;</a:t>
            </a:r>
          </a:p>
          <a:p>
            <a:pPr>
              <a:buNone/>
            </a:pPr>
            <a:r>
              <a:rPr lang="ru-RU" sz="2800" b="1" dirty="0">
                <a:latin typeface="Monotype Corsiva" pitchFamily="66" charset="0"/>
              </a:rPr>
              <a:t>• с помощью опытов узнать свойства различных тканей;</a:t>
            </a:r>
          </a:p>
          <a:p>
            <a:pPr>
              <a:buNone/>
            </a:pPr>
            <a:r>
              <a:rPr lang="ru-RU" sz="2800" b="1" dirty="0">
                <a:latin typeface="Monotype Corsiva" pitchFamily="66" charset="0"/>
              </a:rPr>
              <a:t>• знакомить детей с техникой безопасности при работе с ножницами, иголкой, вырабатывать первые навыки грамотного и безопасного отношения в быту.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568952" cy="6336704"/>
          </a:xfrm>
        </p:spPr>
        <p:txBody>
          <a:bodyPr/>
          <a:lstStyle/>
          <a:p>
            <a:r>
              <a:rPr lang="ru-RU" sz="3600" b="1" dirty="0">
                <a:latin typeface="Monotype Corsiva" pitchFamily="66" charset="0"/>
              </a:rPr>
              <a:t>Проект ориентирован в конечном итоге на решение одной главной проблемы - на формирование у дошкольников первичных представлений о </a:t>
            </a:r>
            <a:r>
              <a:rPr lang="ru-RU" sz="3600" b="1" dirty="0" err="1">
                <a:latin typeface="Monotype Corsiva" pitchFamily="66" charset="0"/>
              </a:rPr>
              <a:t>социокультурных</a:t>
            </a:r>
            <a:r>
              <a:rPr lang="ru-RU" sz="3600" b="1" dirty="0">
                <a:latin typeface="Monotype Corsiva" pitchFamily="66" charset="0"/>
              </a:rPr>
              <a:t> ценностях нашего народа, об отечественных традициях, о русских ремеслах.</a:t>
            </a:r>
          </a:p>
          <a:p>
            <a:r>
              <a:rPr lang="ru-RU" sz="3600" b="1" dirty="0">
                <a:latin typeface="Monotype Corsiva" pitchFamily="66" charset="0"/>
              </a:rPr>
              <a:t>Проектом предусмотрен объект исследования, которыми выступают условия ткачество на Руси, предметом деятельности является процесс создания тканей с помощью различных техник.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6394722"/>
          </a:xfrm>
        </p:spPr>
        <p:txBody>
          <a:bodyPr>
            <a:normAutofit/>
          </a:bodyPr>
          <a:lstStyle/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712968" cy="640871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b="1" u="sng" dirty="0">
                <a:solidFill>
                  <a:srgbClr val="7030A0"/>
                </a:solidFill>
                <a:latin typeface="Monotype Corsiva" pitchFamily="66" charset="0"/>
              </a:rPr>
              <a:t>Ожидаемый результат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:</a:t>
            </a:r>
          </a:p>
          <a:p>
            <a:r>
              <a:rPr lang="ru-RU" sz="2400" b="1" dirty="0">
                <a:latin typeface="Monotype Corsiva" pitchFamily="66" charset="0"/>
              </a:rPr>
              <a:t>1. Знают несколько видов ткани, их свойства.</a:t>
            </a:r>
          </a:p>
          <a:p>
            <a:r>
              <a:rPr lang="ru-RU" sz="2400" b="1" dirty="0">
                <a:latin typeface="Monotype Corsiva" pitchFamily="66" charset="0"/>
              </a:rPr>
              <a:t>2. Умеют взаимодействовать, экспериментировать с тканью, создают несложные композиции из ткани.</a:t>
            </a:r>
          </a:p>
          <a:p>
            <a:r>
              <a:rPr lang="ru-RU" sz="2400" b="1" dirty="0">
                <a:latin typeface="Monotype Corsiva" pitchFamily="66" charset="0"/>
              </a:rPr>
              <a:t>3. Обладают начальными знаниями о видах ткацких станков</a:t>
            </a:r>
          </a:p>
          <a:p>
            <a:r>
              <a:rPr lang="ru-RU" sz="2400" b="1" dirty="0">
                <a:latin typeface="Monotype Corsiva" pitchFamily="66" charset="0"/>
              </a:rPr>
              <a:t>4. Имеют представление о том как ткать на ткацкой рамке, на пяльцах, дощечках.</a:t>
            </a:r>
          </a:p>
          <a:p>
            <a:r>
              <a:rPr lang="ru-RU" sz="2400" b="1" dirty="0">
                <a:latin typeface="Monotype Corsiva" pitchFamily="66" charset="0"/>
              </a:rPr>
              <a:t>5. Развивается мелкая моторика рук, умение взаимодействовать с ножницами, тканью.</a:t>
            </a:r>
          </a:p>
          <a:p>
            <a:r>
              <a:rPr lang="ru-RU" sz="2400" b="1" dirty="0">
                <a:latin typeface="Monotype Corsiva" pitchFamily="66" charset="0"/>
              </a:rPr>
              <a:t>6. Происходит обогащение словаря, активизация речи.</a:t>
            </a:r>
          </a:p>
          <a:p>
            <a:r>
              <a:rPr lang="ru-RU" sz="2400" b="1" dirty="0">
                <a:latin typeface="Monotype Corsiva" pitchFamily="66" charset="0"/>
              </a:rPr>
              <a:t>7. Способны договариваться, взаимодействовать в игре.</a:t>
            </a:r>
          </a:p>
          <a:p>
            <a:r>
              <a:rPr lang="ru-RU" sz="2400" b="1" dirty="0">
                <a:latin typeface="Monotype Corsiva" pitchFamily="66" charset="0"/>
              </a:rPr>
              <a:t>8. Развиваются творческие способности, любознательность, фантазия, умение взаимодействовать со сверстниками и взрослыми.</a:t>
            </a:r>
          </a:p>
          <a:p>
            <a:r>
              <a:rPr lang="ru-RU" sz="2400" b="1" dirty="0">
                <a:latin typeface="Monotype Corsiva" pitchFamily="66" charset="0"/>
              </a:rPr>
              <a:t>9. У детей развивается крупная и мелкая моторика рук.</a:t>
            </a:r>
          </a:p>
          <a:p>
            <a:r>
              <a:rPr lang="ru-RU" sz="2400" b="1" dirty="0">
                <a:latin typeface="Monotype Corsiva" pitchFamily="66" charset="0"/>
              </a:rPr>
              <a:t>10. Развивается воображение, которое реализуется в разных видах деятельности, и прежде всего в игре.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712968" cy="64807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u="sng" dirty="0">
                <a:solidFill>
                  <a:srgbClr val="C00000"/>
                </a:solidFill>
                <a:latin typeface="Monotype Corsiva" pitchFamily="66" charset="0"/>
              </a:rPr>
              <a:t>Этапы реализации проекта.</a:t>
            </a:r>
          </a:p>
          <a:p>
            <a:pPr>
              <a:buNone/>
            </a:pPr>
            <a:r>
              <a:rPr lang="ru-RU" b="1" dirty="0">
                <a:latin typeface="Monotype Corsiva" pitchFamily="66" charset="0"/>
              </a:rPr>
              <a:t>1. Подготовительный этап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latin typeface="Monotype Corsiva" pitchFamily="66" charset="0"/>
              </a:rPr>
              <a:t>  Формирование проблемы, цели, содержание проекта, определение продукта проекта.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latin typeface="Monotype Corsiva" pitchFamily="66" charset="0"/>
              </a:rPr>
              <a:t> разработка перспективного плана;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latin typeface="Monotype Corsiva" pitchFamily="66" charset="0"/>
              </a:rPr>
              <a:t>подбор материала для данного проекта, планирования, привлечения родителей для реализации данного проекта;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latin typeface="Monotype Corsiva" pitchFamily="66" charset="0"/>
              </a:rPr>
              <a:t>подобрать методическую и художественную литературу, материалы по данной теме;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latin typeface="Monotype Corsiva" pitchFamily="66" charset="0"/>
              </a:rPr>
              <a:t>подобрать материал для продуктивной деятельности.</a:t>
            </a:r>
          </a:p>
          <a:p>
            <a:endParaRPr lang="ru-RU" b="1" dirty="0"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5170586"/>
          </a:xfrm>
        </p:spPr>
        <p:txBody>
          <a:bodyPr>
            <a:normAutofit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51520" y="6597352"/>
            <a:ext cx="8640960" cy="7200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712968" cy="633670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400" b="1" u="sng" dirty="0">
                <a:solidFill>
                  <a:srgbClr val="7030A0"/>
                </a:solidFill>
                <a:latin typeface="Monotype Corsiva" pitchFamily="66" charset="0"/>
              </a:rPr>
              <a:t>2. Практический этап</a:t>
            </a:r>
          </a:p>
          <a:p>
            <a:pPr algn="ctr"/>
            <a:r>
              <a:rPr lang="ru-RU" sz="4400" b="1" dirty="0">
                <a:latin typeface="Monotype Corsiva" pitchFamily="66" charset="0"/>
              </a:rPr>
              <a:t>проведение цикла занятий; ткачество с помощью различных техник. </a:t>
            </a:r>
          </a:p>
          <a:p>
            <a:pPr algn="ctr">
              <a:buNone/>
            </a:pPr>
            <a:r>
              <a:rPr lang="ru-RU" sz="4400" b="1" u="sng" dirty="0">
                <a:solidFill>
                  <a:srgbClr val="FF0000"/>
                </a:solidFill>
                <a:latin typeface="Monotype Corsiva" pitchFamily="66" charset="0"/>
              </a:rPr>
              <a:t>3. Заключительный этап</a:t>
            </a:r>
          </a:p>
          <a:p>
            <a:pPr algn="ctr"/>
            <a:r>
              <a:rPr lang="ru-RU" sz="4400" b="1" dirty="0">
                <a:latin typeface="Monotype Corsiva" pitchFamily="66" charset="0"/>
              </a:rPr>
              <a:t>Создание альбома: </a:t>
            </a:r>
            <a:r>
              <a:rPr lang="ru-RU" sz="4400" b="1">
                <a:latin typeface="Monotype Corsiva" pitchFamily="66" charset="0"/>
              </a:rPr>
              <a:t>«Образцы плетения</a:t>
            </a:r>
            <a:r>
              <a:rPr lang="ru-RU" sz="4400" b="1" dirty="0">
                <a:latin typeface="Monotype Corsiva" pitchFamily="66" charset="0"/>
              </a:rPr>
              <a:t>»</a:t>
            </a:r>
          </a:p>
          <a:p>
            <a:pPr algn="ctr"/>
            <a:r>
              <a:rPr lang="ru-RU" sz="4400" b="1" dirty="0">
                <a:latin typeface="Monotype Corsiva" pitchFamily="66" charset="0"/>
              </a:rPr>
              <a:t>«Виды тканей», «Искусство ручного ткачества»</a:t>
            </a:r>
          </a:p>
          <a:p>
            <a:pPr algn="ctr"/>
            <a:r>
              <a:rPr lang="ru-RU" sz="4400" b="1" dirty="0">
                <a:latin typeface="Monotype Corsiva" pitchFamily="66" charset="0"/>
              </a:rPr>
              <a:t>Представление опыта работы</a:t>
            </a:r>
          </a:p>
          <a:p>
            <a:pPr algn="ctr"/>
            <a:r>
              <a:rPr lang="ru-RU" sz="4400" b="1" dirty="0">
                <a:latin typeface="Monotype Corsiva" pitchFamily="66" charset="0"/>
              </a:rPr>
              <a:t>Презентация проекта</a:t>
            </a:r>
          </a:p>
          <a:p>
            <a:endParaRPr lang="ru-RU" sz="4400" dirty="0"/>
          </a:p>
        </p:txBody>
      </p:sp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1238</TotalTime>
  <Words>805</Words>
  <Application>Microsoft Office PowerPoint</Application>
  <PresentationFormat>Экран (4:3)</PresentationFormat>
  <Paragraphs>82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Calibri</vt:lpstr>
      <vt:lpstr>Cambria</vt:lpstr>
      <vt:lpstr>Franklin Gothic Book</vt:lpstr>
      <vt:lpstr>Monotype Corsiva</vt:lpstr>
      <vt:lpstr>Perpetua</vt:lpstr>
      <vt:lpstr>Times New Roman</vt:lpstr>
      <vt:lpstr>Wingdings</vt:lpstr>
      <vt:lpstr>Wingdings 2</vt:lpstr>
      <vt:lpstr>Справедливость</vt:lpstr>
      <vt:lpstr>Педагогический проект по Социокультурным истокам в подготовительной группе </vt:lpstr>
      <vt:lpstr>                          </vt:lpstr>
      <vt:lpstr>Презентация PowerPoint</vt:lpstr>
      <vt:lpstr>   </vt:lpstr>
      <vt:lpstr>Презентация PowerPoint</vt:lpstr>
      <vt:lpstr>Презентация PowerPoint</vt:lpstr>
      <vt:lpstr> 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проделанной работе по программе Социокультурные истоки в подготовительной к школе группе </dc:title>
  <dc:creator>Непоседы</dc:creator>
  <cp:lastModifiedBy>ASUS</cp:lastModifiedBy>
  <cp:revision>87</cp:revision>
  <dcterms:created xsi:type="dcterms:W3CDTF">2021-01-28T08:16:11Z</dcterms:created>
  <dcterms:modified xsi:type="dcterms:W3CDTF">2025-02-07T15:03:59Z</dcterms:modified>
</cp:coreProperties>
</file>