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64" r:id="rId3"/>
    <p:sldId id="265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6699"/>
    <a:srgbClr val="04374A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 varScale="1">
        <p:scale>
          <a:sx n="47" d="100"/>
          <a:sy n="47" d="100"/>
        </p:scale>
        <p:origin x="-7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21.03.2023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924944"/>
            <a:ext cx="6552728" cy="1224136"/>
          </a:xfrm>
        </p:spPr>
        <p:txBody>
          <a:bodyPr/>
          <a:lstStyle>
            <a:lvl1pPr>
              <a:defRPr b="1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62473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7768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6624736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556792"/>
            <a:ext cx="7776864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340768"/>
            <a:ext cx="7560840" cy="3168352"/>
          </a:xfrm>
        </p:spPr>
        <p:txBody>
          <a:bodyPr>
            <a:normAutofit/>
          </a:bodyPr>
          <a:lstStyle/>
          <a:p>
            <a:r>
              <a:rPr lang="ru-RU" dirty="0"/>
              <a:t>«Преемственность дошкольного и начального общего образования»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0032" y="4221088"/>
            <a:ext cx="3672408" cy="201622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Выполнила: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Учитель начальных </a:t>
            </a:r>
            <a:r>
              <a:rPr lang="ru-RU" dirty="0" smtClean="0"/>
              <a:t>классов</a:t>
            </a:r>
          </a:p>
          <a:p>
            <a:pPr marL="0" indent="0" algn="ctr">
              <a:buNone/>
            </a:pPr>
            <a:r>
              <a:rPr lang="ru-RU" dirty="0" smtClean="0"/>
              <a:t>МОУ </a:t>
            </a:r>
            <a:r>
              <a:rPr lang="ru-RU" dirty="0"/>
              <a:t>«</a:t>
            </a:r>
            <a:r>
              <a:rPr lang="ru-RU" dirty="0" err="1"/>
              <a:t>Шабуровская</a:t>
            </a:r>
            <a:r>
              <a:rPr lang="ru-RU" dirty="0"/>
              <a:t> СОШ»</a:t>
            </a:r>
          </a:p>
          <a:p>
            <a:pPr marL="0" indent="0" algn="ctr">
              <a:buNone/>
            </a:pPr>
            <a:r>
              <a:rPr lang="ru-RU" dirty="0"/>
              <a:t>Шукшина О.В.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86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Формы осуществления преемственности:</a:t>
            </a:r>
            <a:br>
              <a:rPr lang="ru-RU" sz="3600" dirty="0"/>
            </a:br>
            <a:r>
              <a:rPr lang="ru-RU" sz="3600" dirty="0"/>
              <a:t>1. Работа с детьми.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Экскурсии в школу; </a:t>
            </a:r>
          </a:p>
          <a:p>
            <a:r>
              <a:rPr lang="ru-RU" dirty="0"/>
              <a:t>Посещение школьного музея, библиотеки;</a:t>
            </a:r>
          </a:p>
          <a:p>
            <a:r>
              <a:rPr lang="ru-RU" dirty="0"/>
              <a:t>Знакомство и взаимодействие дошкольников с учителями и учениками начальной школы;</a:t>
            </a:r>
          </a:p>
          <a:p>
            <a:r>
              <a:rPr lang="ru-RU" dirty="0"/>
              <a:t>Совместные праздники (День знаний, посвящение в первоклассники) и спортивные соревнования дошкольников и первоклассников, театрализованные представления;</a:t>
            </a:r>
          </a:p>
          <a:p>
            <a:r>
              <a:rPr lang="ru-RU" dirty="0"/>
              <a:t>Встречи и беседы с бывшими воспитанниками.</a:t>
            </a:r>
          </a:p>
          <a:p>
            <a:r>
              <a:rPr lang="ru-RU" dirty="0"/>
              <a:t>Посещение дошкольниками адаптационного курса занятий, организованных при школе.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963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Формы осуществления преемственности:</a:t>
            </a:r>
            <a:br>
              <a:rPr lang="ru-RU" sz="3200" dirty="0"/>
            </a:br>
            <a:r>
              <a:rPr lang="ru-RU" sz="3200" dirty="0"/>
              <a:t>2. Взаимодействие  педагогов.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Совместные педагогические советы (ДОУ и школа);</a:t>
            </a:r>
          </a:p>
          <a:p>
            <a:r>
              <a:rPr lang="ru-RU" dirty="0"/>
              <a:t>Круглые столы педагогов ДОУ и учителей школы;</a:t>
            </a:r>
          </a:p>
          <a:p>
            <a:r>
              <a:rPr lang="ru-RU" dirty="0"/>
              <a:t>Проведение диагностики по определению готовности детей к школе;</a:t>
            </a:r>
          </a:p>
          <a:p>
            <a:r>
              <a:rPr lang="ru-RU" dirty="0"/>
              <a:t>Открытые показы образовательной деятельности в ДОУ и открытых уроков в </a:t>
            </a:r>
            <a:r>
              <a:rPr lang="ru-RU" dirty="0" err="1" smtClean="0"/>
              <a:t>в</a:t>
            </a:r>
            <a:r>
              <a:rPr lang="ru-RU" dirty="0" smtClean="0"/>
              <a:t> школе</a:t>
            </a:r>
            <a:r>
              <a:rPr lang="ru-RU" dirty="0"/>
              <a:t>;</a:t>
            </a:r>
          </a:p>
          <a:p>
            <a:r>
              <a:rPr lang="ru-RU" dirty="0"/>
              <a:t>Психологические и коммуникативные тренинги для воспитателей и  учителей.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28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Формы осуществления преемственности:</a:t>
            </a:r>
            <a:br>
              <a:rPr lang="ru-RU" sz="3200" dirty="0"/>
            </a:br>
            <a:r>
              <a:rPr lang="ru-RU" sz="3200" dirty="0"/>
              <a:t>3. Работа с семьей.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Совместные родительские собрания с педагогами ДОУ и учителями школы;</a:t>
            </a:r>
          </a:p>
          <a:p>
            <a:r>
              <a:rPr lang="ru-RU" dirty="0"/>
              <a:t>Консультации с педагогами ДОУ и школы, встречи родителей с будущими учителями;</a:t>
            </a:r>
          </a:p>
          <a:p>
            <a:r>
              <a:rPr lang="ru-RU" dirty="0"/>
              <a:t>Дни открытых дверей;</a:t>
            </a:r>
          </a:p>
          <a:p>
            <a:r>
              <a:rPr lang="ru-RU" dirty="0"/>
              <a:t>Анкетирование и тестирование родителей;</a:t>
            </a:r>
          </a:p>
          <a:p>
            <a:r>
              <a:rPr lang="ru-RU" dirty="0"/>
              <a:t>Образовательно-игровые тренинги и практикумы для родителей;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54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83786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« Школьное обучение никогда не начинается с пустого места, а всегда опирается на определенную стадию развития, проделанную ребенком».</a:t>
            </a:r>
          </a:p>
          <a:p>
            <a:pPr marL="0" indent="0">
              <a:buNone/>
            </a:pPr>
            <a:r>
              <a:rPr lang="ru-RU" dirty="0"/>
              <a:t>Л. С. Выготский</a:t>
            </a:r>
          </a:p>
          <a:p>
            <a:pPr marL="0" indent="0">
              <a:buNone/>
            </a:pPr>
            <a:r>
              <a:rPr lang="ru-RU" dirty="0"/>
              <a:t>«…Школа не должна вносить резкой перемены в жизнь детей. Пусть, став учеником, ребенок продолжает делать сегодня то, что делал вчера…</a:t>
            </a:r>
          </a:p>
          <a:p>
            <a:pPr marL="0" indent="0">
              <a:buNone/>
            </a:pPr>
            <a:r>
              <a:rPr lang="ru-RU" dirty="0"/>
              <a:t>Пусть новое проявляется в его жизни постепенно и не ошеломляет лавиной впечатлений…"</a:t>
            </a:r>
          </a:p>
          <a:p>
            <a:pPr marL="0" indent="0">
              <a:buNone/>
            </a:pPr>
            <a:r>
              <a:rPr lang="ru-RU" dirty="0"/>
              <a:t>В. А. Сухомлинский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73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8352928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При поступлении в начальную школу происходят кардинальные изменения в статусе, образе жизни и деятельности детей, посещавших дошкольные образовательные учреждения. Доброжелательно-демократичный стиль общения сменяется урочно-официальным. </a:t>
            </a:r>
          </a:p>
          <a:p>
            <a:pPr marL="0" indent="0">
              <a:buNone/>
            </a:pPr>
            <a:r>
              <a:rPr lang="ru-RU" dirty="0"/>
              <a:t>В этот период особенно важно и необходимо осуществление преемственности в содержании образования, формах, методах, технологиях детского сада и начальной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29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272808" cy="1048666"/>
          </a:xfrm>
        </p:spPr>
        <p:txBody>
          <a:bodyPr>
            <a:noAutofit/>
          </a:bodyPr>
          <a:lstStyle/>
          <a:p>
            <a:r>
              <a:rPr lang="ru-RU" sz="2400" dirty="0"/>
              <a:t>Основные документы, формирующие нормативно-правовую базу для обеспечения преемственности дошкольного и начального образования это 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ru-RU" dirty="0"/>
              <a:t>Федеральный закон </a:t>
            </a:r>
            <a:r>
              <a:rPr lang="ru-RU" i="1" dirty="0"/>
              <a:t>«Об образовании в Российской Федерации» </a:t>
            </a:r>
            <a:r>
              <a:rPr lang="ru-RU" dirty="0"/>
              <a:t>, статья 63, в которой речь идёт о преемственности образовательных программ общего образования.</a:t>
            </a:r>
          </a:p>
          <a:p>
            <a:pPr>
              <a:buFontTx/>
              <a:buChar char="-"/>
            </a:pPr>
            <a:r>
              <a:rPr lang="ru-RU" dirty="0"/>
              <a:t> Федеральный государственный образовательный стандарт дошкольного образования. Целевые ориентиры результатов освоения программы дошкольного образования, выступают основаниями преемственности дошкольного и начального общего образования.</a:t>
            </a:r>
          </a:p>
          <a:p>
            <a:pPr>
              <a:buFontTx/>
              <a:buChar char="-"/>
            </a:pPr>
            <a:r>
              <a:rPr lang="ru-RU" dirty="0"/>
              <a:t> Федеральный государственный образовательный стандарт начального общего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65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7200">
              <a:buNone/>
            </a:pPr>
            <a:r>
              <a:rPr lang="ru-RU" dirty="0"/>
              <a:t>Преемственность – это непрерывный процесс воспитания и обучения ребенка, имеющий общие и специфические цели для каждого возрастного периода, связь между ступенями развития, сущность которой состоит в сохранении тех или иных элементов целого или отдельных характеристик при переходе к новому состоянию.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795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5"/>
                </a:solidFill>
              </a:rPr>
              <a:t>Преемственность- двухсторонний процесс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dirty="0"/>
          </a:p>
          <a:p>
            <a:endParaRPr lang="ru-RU" sz="16000" dirty="0"/>
          </a:p>
          <a:p>
            <a:pPr algn="ctr"/>
            <a:r>
              <a:rPr lang="ru-RU" sz="16000" dirty="0" smtClean="0">
                <a:solidFill>
                  <a:schemeClr val="accent5"/>
                </a:solidFill>
              </a:rPr>
              <a:t>Детский сад</a:t>
            </a:r>
            <a:r>
              <a:rPr lang="ru-RU" dirty="0" smtClean="0">
                <a:solidFill>
                  <a:schemeClr val="accent5"/>
                </a:solidFill>
              </a:rPr>
              <a:t>	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/>
                </a:solidFill>
              </a:rPr>
              <a:t>это ориентация на требования школы, формирование тех личностных и интеллектуальных возможностей, которые необходимы будущему ученику.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sz="4000" dirty="0" smtClean="0">
                <a:solidFill>
                  <a:schemeClr val="accent5"/>
                </a:solidFill>
              </a:rPr>
              <a:t>Школа</a:t>
            </a:r>
            <a:endParaRPr lang="ru-RU" sz="4000" dirty="0">
              <a:solidFill>
                <a:schemeClr val="accent5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>
                <a:solidFill>
                  <a:schemeClr val="accent5"/>
                </a:solidFill>
              </a:rPr>
              <a:t>Опора на те возможности, которые имеются у ребенка. Опираясь на сильные стороны развивать ученика.</a:t>
            </a:r>
          </a:p>
          <a:p>
            <a:pPr marL="0" indent="0">
              <a:buNone/>
            </a:pPr>
            <a:endParaRPr lang="ru-RU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24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Цели преемственности детского сада  и школы: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Создание преемственности и успешной адаптации при переходе из детского сада в школу.</a:t>
            </a:r>
          </a:p>
          <a:p>
            <a:r>
              <a:rPr lang="ru-RU" dirty="0"/>
              <a:t>Обеспечение системы непрерывного образования с учетом возрастных особенностей дошкольников и первоклассников.</a:t>
            </a:r>
          </a:p>
          <a:p>
            <a:r>
              <a:rPr lang="ru-RU" dirty="0"/>
              <a:t>Создание благоприятных условий в детском саду и школе для развития познавательной активности, самостоятельности, творчества каждого ребенка.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71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преемственности детского сада и школы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Развитие любознательности.</a:t>
            </a:r>
          </a:p>
          <a:p>
            <a:r>
              <a:rPr lang="ru-RU" dirty="0"/>
              <a:t>2. Развитие способности самостоятельно решать творческие задачи.</a:t>
            </a:r>
          </a:p>
          <a:p>
            <a:r>
              <a:rPr lang="ru-RU" dirty="0"/>
              <a:t>3. Формирование творческого воображения, направленное на интеллектуальное и личностное развитие ребенка.</a:t>
            </a:r>
          </a:p>
          <a:p>
            <a:r>
              <a:rPr lang="ru-RU" dirty="0"/>
              <a:t>4. Развитие </a:t>
            </a:r>
            <a:r>
              <a:rPr lang="ru-RU" dirty="0" err="1"/>
              <a:t>коммуникативности</a:t>
            </a:r>
            <a:r>
              <a:rPr lang="ru-RU" dirty="0"/>
              <a:t> (умение общаться со взрослыми и сверстниками).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90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Основания для осуществления преемственности между детским садом и школой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Состояние здоровья и физическое развитие ребенка.</a:t>
            </a:r>
          </a:p>
          <a:p>
            <a:r>
              <a:rPr lang="ru-RU" dirty="0"/>
              <a:t>Уровень развития их познавательной активности и как необходимого компонента учебной деятельности.</a:t>
            </a:r>
          </a:p>
          <a:p>
            <a:r>
              <a:rPr lang="ru-RU" dirty="0"/>
              <a:t>Умственные и нравственные способности учащихся.</a:t>
            </a:r>
          </a:p>
          <a:p>
            <a:r>
              <a:rPr lang="ru-RU" dirty="0"/>
              <a:t>Сформированность их творческого воображения, как направления личностного и интеллектуального развития.</a:t>
            </a:r>
          </a:p>
          <a:p>
            <a:r>
              <a:rPr lang="ru-RU" dirty="0"/>
              <a:t>Развитие их коммуникативных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40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d99c277f280234992a36bb463b6c6b1dbfe9e34"/>
</p:tagLst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610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«Преемственность дошкольного и начального общего образования»</vt:lpstr>
      <vt:lpstr>Презентация PowerPoint</vt:lpstr>
      <vt:lpstr>Актуальность</vt:lpstr>
      <vt:lpstr>Основные документы, формирующие нормативно-правовую базу для обеспечения преемственности дошкольного и начального образования это :</vt:lpstr>
      <vt:lpstr>Презентация PowerPoint</vt:lpstr>
      <vt:lpstr>Преемственность- двухсторонний процесс</vt:lpstr>
      <vt:lpstr>Цели преемственности детского сада  и школы:</vt:lpstr>
      <vt:lpstr>Задачи преемственности детского сада и школы</vt:lpstr>
      <vt:lpstr>Основания для осуществления преемственности между детским садом и школой</vt:lpstr>
      <vt:lpstr>Формы осуществления преемственности: 1. Работа с детьми.</vt:lpstr>
      <vt:lpstr>Формы осуществления преемственности: 2. Взаимодействие  педагогов.</vt:lpstr>
      <vt:lpstr>Формы осуществления преемственности: 3. Работа с семьей.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 из разноцветных треугольников</dc:title>
  <dc:creator>obstinate</dc:creator>
  <dc:description>Шаблон презентации с сайта https://presentation-creation.ru/</dc:description>
  <cp:lastModifiedBy>samsung</cp:lastModifiedBy>
  <cp:revision>866</cp:revision>
  <dcterms:created xsi:type="dcterms:W3CDTF">2018-02-25T09:09:03Z</dcterms:created>
  <dcterms:modified xsi:type="dcterms:W3CDTF">2023-03-21T17:28:01Z</dcterms:modified>
</cp:coreProperties>
</file>