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70" r:id="rId7"/>
    <p:sldId id="269" r:id="rId8"/>
    <p:sldId id="268" r:id="rId9"/>
    <p:sldId id="272" r:id="rId10"/>
    <p:sldId id="273" r:id="rId11"/>
    <p:sldId id="271" r:id="rId12"/>
    <p:sldId id="264" r:id="rId13"/>
    <p:sldId id="266" r:id="rId14"/>
    <p:sldId id="265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4" autoAdjust="0"/>
  </p:normalViewPr>
  <p:slideViewPr>
    <p:cSldViewPr>
      <p:cViewPr>
        <p:scale>
          <a:sx n="68" d="100"/>
          <a:sy n="68" d="100"/>
        </p:scale>
        <p:origin x="-144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60337"/>
            <a:ext cx="4913951" cy="319665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  <a:cs typeface="Arial" panose="020B0604020202020204" pitchFamily="34" charset="0"/>
              </a:rPr>
              <a:t>Профилактика  </a:t>
            </a:r>
            <a:br>
              <a:rPr lang="ru-RU" sz="4000" b="1" dirty="0" smtClean="0">
                <a:solidFill>
                  <a:srgbClr val="0070C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  <a:cs typeface="Arial" panose="020B0604020202020204" pitchFamily="34" charset="0"/>
              </a:rPr>
              <a:t> неонацизма </a:t>
            </a:r>
            <a:r>
              <a:rPr lang="ru-RU" sz="4000" b="1" dirty="0">
                <a:solidFill>
                  <a:srgbClr val="0070C0"/>
                </a:solidFill>
                <a:latin typeface="Georgia" pitchFamily="18" charset="0"/>
                <a:cs typeface="Arial" panose="020B0604020202020204" pitchFamily="34" charset="0"/>
              </a:rPr>
              <a:t>в </a:t>
            </a:r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  <a:cs typeface="Arial" panose="020B0604020202020204" pitchFamily="34" charset="0"/>
              </a:rPr>
              <a:t>     образовательных организациях</a:t>
            </a:r>
            <a:br>
              <a:rPr lang="ru-RU" sz="4000" b="1" dirty="0" smtClean="0">
                <a:solidFill>
                  <a:srgbClr val="0070C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  <a:cs typeface="Arial" panose="020B0604020202020204" pitchFamily="34" charset="0"/>
              </a:rPr>
              <a:t>      </a:t>
            </a:r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sz="2700" b="1" dirty="0" smtClean="0">
                <a:solidFill>
                  <a:srgbClr val="0070C0"/>
                </a:solidFill>
                <a:latin typeface="Georgia" pitchFamily="18" charset="0"/>
                <a:cs typeface="Arial" panose="020B0604020202020204" pitchFamily="34" charset="0"/>
              </a:rPr>
              <a:t>( для  классных  руководителей)</a:t>
            </a:r>
            <a:r>
              <a:rPr lang="ru-RU" sz="2700" b="1" dirty="0">
                <a:solidFill>
                  <a:srgbClr val="0070C0"/>
                </a:solidFill>
                <a:latin typeface="Georgia" pitchFamily="18" charset="0"/>
                <a:cs typeface="Arial" panose="020B0604020202020204" pitchFamily="34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Georgia" pitchFamily="18" charset="0"/>
                <a:cs typeface="Arial" panose="020B0604020202020204" pitchFamily="34" charset="0"/>
              </a:rPr>
            </a:br>
            <a:endParaRPr lang="ru-RU" sz="2700" b="1" dirty="0">
              <a:solidFill>
                <a:srgbClr val="0070C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45" y="5157192"/>
            <a:ext cx="4538855" cy="170080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Составила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педагог-психолог  высшей  категории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МБОУСОШ  №19 г. Челябинска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Н.Н.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Засыпкина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4" name="AutoShape 2" descr="Поступки подрост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оступки подростк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Поступки подростко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" y="1556792"/>
            <a:ext cx="4355976" cy="3632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3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48872" cy="8367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/>
                <a:cs typeface="Segoe UI Light" panose="020B0502040204020203" pitchFamily="34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/>
                <a:cs typeface="Segoe UI Light" panose="020B0502040204020203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Cambria" panose="02040503050406030204" pitchFamily="18" charset="0"/>
                <a:ea typeface="Calibri"/>
                <a:cs typeface="Segoe UI Light" panose="020B0502040204020203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Cambria" panose="02040503050406030204" pitchFamily="18" charset="0"/>
                <a:ea typeface="Calibri"/>
                <a:cs typeface="Segoe UI Light" panose="020B0502040204020203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libri"/>
                <a:cs typeface="Segoe UI Light" panose="020B0502040204020203" pitchFamily="34" charset="0"/>
              </a:rPr>
              <a:t>Основные </a:t>
            </a:r>
            <a:r>
              <a:rPr lang="ru-RU" sz="3200" b="1" dirty="0">
                <a:solidFill>
                  <a:srgbClr val="0070C0"/>
                </a:solidFill>
                <a:latin typeface="Cambria" panose="02040503050406030204" pitchFamily="18" charset="0"/>
                <a:ea typeface="Calibri"/>
                <a:cs typeface="Segoe UI Light" panose="020B0502040204020203" pitchFamily="34" charset="0"/>
              </a:rPr>
              <a:t>направления профилактической работы:</a:t>
            </a:r>
            <a:br>
              <a:rPr lang="ru-RU" sz="3200" b="1" dirty="0">
                <a:solidFill>
                  <a:srgbClr val="0070C0"/>
                </a:solidFill>
                <a:latin typeface="Cambria" panose="02040503050406030204" pitchFamily="18" charset="0"/>
                <a:ea typeface="Calibri"/>
                <a:cs typeface="Segoe UI Light" panose="020B0502040204020203" pitchFamily="34" charset="0"/>
              </a:rPr>
            </a:br>
            <a:endParaRPr lang="ru-RU" sz="32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579296" cy="61206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Работа </a:t>
            </a:r>
            <a:r>
              <a:rPr lang="ru-RU" sz="9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 учащимися:</a:t>
            </a:r>
          </a:p>
          <a:p>
            <a:pPr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9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dirty="0">
                <a:latin typeface="Times New Roman"/>
                <a:ea typeface="Calibri"/>
                <a:cs typeface="Times New Roman"/>
              </a:rPr>
              <a:t>формирование интегративных качеств личности (самостоятельности, честности, трудолюбия, гуманизма </a:t>
            </a:r>
            <a:r>
              <a:rPr lang="ru-RU" sz="9600" dirty="0" smtClean="0">
                <a:latin typeface="Times New Roman"/>
                <a:ea typeface="Calibri"/>
                <a:cs typeface="Times New Roman"/>
              </a:rPr>
              <a:t>);</a:t>
            </a:r>
            <a:endParaRPr lang="ru-RU" sz="96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9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dirty="0">
                <a:latin typeface="Times New Roman"/>
                <a:ea typeface="Calibri"/>
                <a:cs typeface="Times New Roman"/>
              </a:rPr>
              <a:t>нравственно-гражданское просвещение;</a:t>
            </a:r>
          </a:p>
          <a:p>
            <a:pPr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9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dirty="0">
                <a:latin typeface="Times New Roman"/>
                <a:ea typeface="Calibri"/>
                <a:cs typeface="Times New Roman"/>
              </a:rPr>
              <a:t>формирование общих творческих способностей, организация творческой деятельности учащихся на основе их интересов</a:t>
            </a:r>
          </a:p>
          <a:p>
            <a:pPr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9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dirty="0">
                <a:latin typeface="Times New Roman"/>
                <a:ea typeface="Calibri"/>
                <a:cs typeface="Times New Roman"/>
              </a:rPr>
              <a:t>формирование заботливого отношения к членам семьи;</a:t>
            </a:r>
          </a:p>
          <a:p>
            <a:pPr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9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dirty="0">
                <a:latin typeface="Times New Roman"/>
                <a:ea typeface="Calibri"/>
                <a:cs typeface="Times New Roman"/>
              </a:rPr>
              <a:t>воспитание культуры коммуникации;</a:t>
            </a:r>
          </a:p>
          <a:p>
            <a:pPr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9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dirty="0">
                <a:latin typeface="Times New Roman"/>
                <a:ea typeface="Calibri"/>
                <a:cs typeface="Times New Roman"/>
              </a:rPr>
              <a:t>развитие культуры речи</a:t>
            </a:r>
            <a:r>
              <a:rPr lang="ru-RU" sz="96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9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600" dirty="0">
                <a:latin typeface="Times New Roman"/>
                <a:ea typeface="Calibri"/>
                <a:cs typeface="Times New Roman"/>
              </a:rPr>
              <a:t>обеспечение успеха в учебной деятельности. </a:t>
            </a:r>
            <a:endParaRPr lang="ru-RU" sz="9600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3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Работа с 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родителями</a:t>
            </a:r>
            <a:endParaRPr lang="ru-RU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sz="3000" dirty="0" smtClean="0">
                <a:latin typeface="Cambria" panose="02040503050406030204" pitchFamily="18" charset="0"/>
              </a:rPr>
              <a:t>формирование </a:t>
            </a:r>
            <a:r>
              <a:rPr lang="ru-RU" sz="3000" dirty="0">
                <a:latin typeface="Cambria" panose="02040503050406030204" pitchFamily="18" charset="0"/>
              </a:rPr>
              <a:t>педагогической культуры родителей; </a:t>
            </a:r>
            <a:endParaRPr lang="ru-RU" sz="3000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smtClean="0">
                <a:latin typeface="Cambria" panose="02040503050406030204" pitchFamily="18" charset="0"/>
              </a:rPr>
              <a:t> организация </a:t>
            </a:r>
            <a:r>
              <a:rPr lang="ru-RU" sz="3000" dirty="0">
                <a:latin typeface="Cambria" panose="02040503050406030204" pitchFamily="18" charset="0"/>
              </a:rPr>
              <a:t>совместной деятельности родителей и учащихся. </a:t>
            </a:r>
            <a:endParaRPr lang="ru-RU" sz="3000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Cambria" panose="02040503050406030204" pitchFamily="18" charset="0"/>
              </a:rPr>
              <a:t>социальное </a:t>
            </a:r>
            <a:r>
              <a:rPr lang="ru-RU" sz="3000" dirty="0">
                <a:latin typeface="Cambria" panose="02040503050406030204" pitchFamily="18" charset="0"/>
              </a:rPr>
              <a:t>партнёрство школы и органов правопорядка: </a:t>
            </a:r>
            <a:endParaRPr lang="ru-RU" sz="3000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Cambria" panose="02040503050406030204" pitchFamily="18" charset="0"/>
              </a:rPr>
              <a:t>выявление </a:t>
            </a:r>
            <a:r>
              <a:rPr lang="ru-RU" sz="3000" dirty="0">
                <a:latin typeface="Cambria" panose="02040503050406030204" pitchFamily="18" charset="0"/>
              </a:rPr>
              <a:t>мотивов правонарушений школьников; </a:t>
            </a:r>
            <a:endParaRPr lang="ru-RU" sz="3000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Cambria" panose="02040503050406030204" pitchFamily="18" charset="0"/>
              </a:rPr>
              <a:t> </a:t>
            </a:r>
            <a:r>
              <a:rPr lang="ru-RU" sz="3000" dirty="0">
                <a:latin typeface="Cambria" panose="02040503050406030204" pitchFamily="18" charset="0"/>
              </a:rPr>
              <a:t>разъяснительная работа относительно сущности и причин правонарушений и преступлений;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4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5865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Объект 3" descr="Picture background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2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7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ЧТО  ДЕЛАТЬ...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39212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Georgia" panose="02040502050405020303" pitchFamily="18" charset="0"/>
              </a:rPr>
              <a:t>В данном случае необходимо информировать руководство образовательной организации. Подключить социального педагога, психолога для проведения дополнительных диагностических </a:t>
            </a:r>
            <a:r>
              <a:rPr lang="ru-RU" sz="2400" dirty="0" err="1">
                <a:latin typeface="Georgia" panose="02040502050405020303" pitchFamily="18" charset="0"/>
              </a:rPr>
              <a:t>скринингов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При фиксации солидаризации с террористическими и экстремистскими организациями и движениями  – незамедлительно оповестить правоохранительные органы. При проявлении признаков суицидального поведения – психологические службы.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304256" cy="1800200"/>
          </a:xfrm>
          <a:prstGeom prst="rect">
            <a:avLst/>
          </a:prstGeom>
          <a:noFill/>
          <a:ln w="1079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44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ПОМОЩЬ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Экстренные контакты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Georgia" panose="02040502050405020303" pitchFamily="18" charset="0"/>
              </a:rPr>
              <a:t>103, 112 – </a:t>
            </a:r>
            <a:r>
              <a:rPr lang="ru-RU" sz="2000" b="1" dirty="0">
                <a:latin typeface="Georgia" panose="02040502050405020303" pitchFamily="18" charset="0"/>
              </a:rPr>
              <a:t>единый экстренный канал помощи (</a:t>
            </a:r>
            <a:r>
              <a:rPr lang="ru-RU" sz="2000" dirty="0">
                <a:latin typeface="Georgia" panose="02040502050405020303" pitchFamily="18" charset="0"/>
              </a:rPr>
              <a:t>со всех мобильных устройств). 8 (800) 222-74-47 – телефон доверия МВД России.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Georgia" panose="02040502050405020303" pitchFamily="18" charset="0"/>
              </a:rPr>
              <a:t>8 (800) 224-22-22 –  телефон доверия ФСБ России.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Georgia" panose="02040502050405020303" pitchFamily="18" charset="0"/>
              </a:rPr>
              <a:t>https://resurs-center.ru/hotline – виртуальная горячая линия по вопросам </a:t>
            </a:r>
            <a:r>
              <a:rPr lang="ru-RU" sz="2000" dirty="0" err="1">
                <a:latin typeface="Georgia" panose="02040502050405020303" pitchFamily="18" charset="0"/>
              </a:rPr>
              <a:t>медиабезопасности</a:t>
            </a:r>
            <a:r>
              <a:rPr lang="ru-RU" sz="2000" dirty="0">
                <a:latin typeface="Georgia" panose="02040502050405020303" pitchFamily="18" charset="0"/>
              </a:rPr>
              <a:t> и профилактики экстремистских и террористических идеологий.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Методическая помощь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Georgia" panose="02040502050405020303" pitchFamily="18" charset="0"/>
              </a:rPr>
              <a:t>КОНТАКТЫ ДЛЯ ПОЛУЧЕНИЯ РЕСУРСНОЙ И  МЕТОДИЧЕСКОЙ ПОМОЩИ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Georgia" panose="02040502050405020303" pitchFamily="18" charset="0"/>
              </a:rPr>
              <a:t>МЕТОДИЧЕСКИЕ МАТЕРИАЛЫ ПО ВОПРОСАМ ПРОФИЛАКТИКИ ДЕСТРУКТИВНЫХ ПРОЯВЛЕНИЙ В ОБРАЗОВАТЕЛЬНОЙ И МОЛОДЕЖНОЙ СРЕДЕ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Georgia" panose="02040502050405020303" pitchFamily="18" charset="0"/>
              </a:rPr>
              <a:t>СООБЩЕСТВО ВКОНТАКТЕ ПО ВОПРОСАМ ПРОФИЛАКТИКИ ДЕСТРУКТИВНЫХ ПРОЯВЛЕНИЙ В ОБРАЗОВАТЕЛЬНОЙ И МОЛОДЕЖНОЙ СРЕДЕ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Georgia" panose="02040502050405020303" pitchFamily="18" charset="0"/>
              </a:rPr>
              <a:t>https://chirpo.ru/monitoring-social https://vk.com/nicmp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930"/>
            <a:ext cx="1656184" cy="1277838"/>
          </a:xfrm>
          <a:prstGeom prst="rect">
            <a:avLst/>
          </a:prstGeom>
          <a:noFill/>
          <a:ln w="1079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7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ИПОЛЬЗУЕМЫЕ ИСТОЧНИКИ</a:t>
            </a:r>
            <a:endParaRPr lang="ru-RU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075240" cy="51454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Cambria" panose="02040503050406030204" pitchFamily="18" charset="0"/>
              </a:rPr>
              <a:t>Министерство образования Пензенской области Государственное автономное образовательное учреждение дополнительного профессионального образования «Институт регионального развития Пензенской области</a:t>
            </a:r>
            <a:r>
              <a:rPr lang="ru-RU" sz="2000" dirty="0" smtClean="0">
                <a:latin typeface="Cambria" panose="020405030504060302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«Методические рекомендации по профилактике и противодействию идеологии неонацизма в образовательных организациях». Методист  </a:t>
            </a:r>
            <a:r>
              <a:rPr lang="ru-RU" sz="2000" dirty="0">
                <a:latin typeface="Cambria" panose="02040503050406030204" pitchFamily="18" charset="0"/>
              </a:rPr>
              <a:t>Володин  </a:t>
            </a:r>
            <a:r>
              <a:rPr lang="ru-RU" sz="2000" dirty="0" smtClean="0">
                <a:latin typeface="Cambria" panose="02040503050406030204" pitchFamily="18" charset="0"/>
              </a:rPr>
              <a:t>О. </a:t>
            </a:r>
            <a:r>
              <a:rPr lang="ru-RU" sz="2000" dirty="0" err="1" smtClean="0">
                <a:latin typeface="Cambria" panose="02040503050406030204" pitchFamily="18" charset="0"/>
              </a:rPr>
              <a:t>Н.Центр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профилактической </a:t>
            </a:r>
            <a:r>
              <a:rPr lang="ru-RU" sz="2000" dirty="0" smtClean="0">
                <a:latin typeface="Cambria" panose="02040503050406030204" pitchFamily="18" charset="0"/>
              </a:rPr>
              <a:t>работы.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Cambria" panose="02040503050406030204" pitchFamily="18" charset="0"/>
              </a:rPr>
              <a:t>НИЦ МОНИТОРИНГА И ПРОФИЛАКТИКИ </a:t>
            </a:r>
            <a:r>
              <a:rPr lang="ru-RU" sz="2000" dirty="0" err="1">
                <a:latin typeface="Cambria" panose="02040503050406030204" pitchFamily="18" charset="0"/>
              </a:rPr>
              <a:t>МАРКЕРЫдля</a:t>
            </a:r>
            <a:r>
              <a:rPr lang="ru-RU" sz="2000" dirty="0">
                <a:latin typeface="Cambria" panose="02040503050406030204" pitchFamily="18" charset="0"/>
              </a:rPr>
              <a:t> специалистов, ответственных за поведенческий анализ рисков деструктивных проявлений в  образовательной и молодежной среде </a:t>
            </a:r>
            <a:r>
              <a:rPr lang="ru-RU" sz="2000" dirty="0" smtClean="0">
                <a:latin typeface="Cambria" panose="02040503050406030204" pitchFamily="18" charset="0"/>
              </a:rPr>
              <a:t>2023год.</a:t>
            </a:r>
            <a:endParaRPr lang="ru-RU" sz="2000" dirty="0">
              <a:latin typeface="Cambria" panose="02040503050406030204" pitchFamily="18" charset="0"/>
            </a:endParaRPr>
          </a:p>
          <a:p>
            <a:endParaRPr lang="ru-RU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evernyj.nso.ru/sites/severnyj.nso.ru/wodby_files/files/page_1757/terror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369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2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5793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3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                       </a:t>
            </a:r>
            <a:r>
              <a:rPr lang="ru-RU" sz="8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Статья 282 УК РФ.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8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Возбуждение ненависти либо вражды, а равно унижение человеческого достоинства</a:t>
            </a:r>
          </a:p>
          <a:p>
            <a:pPr algn="ctr">
              <a:lnSpc>
                <a:spcPct val="120000"/>
              </a:lnSpc>
            </a:pPr>
            <a:endParaRPr lang="ru-RU" sz="80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5600" dirty="0" smtClean="0">
                <a:latin typeface="Georgia" panose="02040502050405020303" pitchFamily="18" charset="0"/>
              </a:rPr>
              <a:t>Действия</a:t>
            </a:r>
            <a:r>
              <a:rPr lang="ru-RU" sz="5600" dirty="0">
                <a:latin typeface="Georgia" panose="02040502050405020303" pitchFamily="18" charset="0"/>
              </a:rPr>
              <a:t>, направленные на возбуждение ненависти либо вражды, а также на </a:t>
            </a:r>
            <a:r>
              <a:rPr lang="ru-RU" sz="5600" dirty="0" smtClean="0">
                <a:latin typeface="Georgia" panose="02040502050405020303" pitchFamily="18" charset="0"/>
              </a:rPr>
              <a:t>унижение достоинства </a:t>
            </a:r>
            <a:r>
              <a:rPr lang="ru-RU" sz="5600" dirty="0">
                <a:latin typeface="Georgia" panose="02040502050405020303" pitchFamily="18" charset="0"/>
              </a:rPr>
              <a:t>человека либо группы лиц по признакам пола, расы, национальности, </a:t>
            </a:r>
            <a:r>
              <a:rPr lang="ru-RU" sz="5600" dirty="0" smtClean="0">
                <a:latin typeface="Georgia" panose="02040502050405020303" pitchFamily="18" charset="0"/>
              </a:rPr>
              <a:t>языка, происхождения</a:t>
            </a:r>
            <a:r>
              <a:rPr lang="ru-RU" sz="5600" dirty="0">
                <a:latin typeface="Georgia" panose="02040502050405020303" pitchFamily="18" charset="0"/>
              </a:rPr>
              <a:t>, отношения к религии, а равно принадлежности к </a:t>
            </a:r>
            <a:r>
              <a:rPr lang="ru-RU" sz="5600" dirty="0" smtClean="0">
                <a:latin typeface="Georgia" panose="02040502050405020303" pitchFamily="18" charset="0"/>
              </a:rPr>
              <a:t>какой-либо социальной группе</a:t>
            </a:r>
            <a:r>
              <a:rPr lang="ru-RU" sz="5600" dirty="0">
                <a:latin typeface="Georgia" panose="02040502050405020303" pitchFamily="18" charset="0"/>
              </a:rPr>
              <a:t>, совершённые публично или с использованием средств массовой информации </a:t>
            </a:r>
            <a:r>
              <a:rPr lang="ru-RU" sz="5600" dirty="0" smtClean="0">
                <a:latin typeface="Georgia" panose="02040502050405020303" pitchFamily="18" charset="0"/>
              </a:rPr>
              <a:t>либо информационно- телекоммуникационных сетей, в том числе сети «Интернет»:• наказываются штрафом в размере от 3000000до 50000000 рублей или в размере заработной платы или иного дохода осуждённого за период от 2 -3 лет, либо принудительными </a:t>
            </a:r>
            <a:r>
              <a:rPr lang="ru-RU" sz="5600" dirty="0">
                <a:latin typeface="Georgia" panose="02040502050405020303" pitchFamily="18" charset="0"/>
              </a:rPr>
              <a:t>работами на срок от </a:t>
            </a:r>
            <a:r>
              <a:rPr lang="ru-RU" sz="5600" dirty="0" smtClean="0">
                <a:latin typeface="Georgia" panose="02040502050405020303" pitchFamily="18" charset="0"/>
              </a:rPr>
              <a:t>1 </a:t>
            </a:r>
            <a:r>
              <a:rPr lang="ru-RU" sz="5600" dirty="0">
                <a:latin typeface="Georgia" panose="02040502050405020303" pitchFamily="18" charset="0"/>
              </a:rPr>
              <a:t>года до </a:t>
            </a:r>
            <a:r>
              <a:rPr lang="ru-RU" sz="5600" dirty="0" smtClean="0">
                <a:latin typeface="Georgia" panose="02040502050405020303" pitchFamily="18" charset="0"/>
              </a:rPr>
              <a:t>4 </a:t>
            </a:r>
            <a:r>
              <a:rPr lang="ru-RU" sz="5600" dirty="0">
                <a:latin typeface="Georgia" panose="02040502050405020303" pitchFamily="18" charset="0"/>
              </a:rPr>
              <a:t>лет с лишением права </a:t>
            </a:r>
            <a:r>
              <a:rPr lang="ru-RU" sz="5600" dirty="0" smtClean="0">
                <a:latin typeface="Georgia" panose="02040502050405020303" pitchFamily="18" charset="0"/>
              </a:rPr>
              <a:t>занимать  определённые </a:t>
            </a:r>
            <a:r>
              <a:rPr lang="ru-RU" sz="5600" dirty="0">
                <a:latin typeface="Georgia" panose="02040502050405020303" pitchFamily="18" charset="0"/>
              </a:rPr>
              <a:t>должности или заниматься определённой </a:t>
            </a:r>
            <a:r>
              <a:rPr lang="ru-RU" sz="5600" dirty="0" err="1" smtClean="0">
                <a:latin typeface="Georgia" panose="02040502050405020303" pitchFamily="18" charset="0"/>
              </a:rPr>
              <a:t>дятельностью</a:t>
            </a:r>
            <a:r>
              <a:rPr lang="ru-RU" sz="5600" dirty="0" smtClean="0">
                <a:latin typeface="Georgia" panose="02040502050405020303" pitchFamily="18" charset="0"/>
              </a:rPr>
              <a:t> </a:t>
            </a:r>
            <a:r>
              <a:rPr lang="ru-RU" sz="5600" dirty="0">
                <a:latin typeface="Georgia" panose="02040502050405020303" pitchFamily="18" charset="0"/>
              </a:rPr>
              <a:t>на срок до </a:t>
            </a:r>
            <a:r>
              <a:rPr lang="ru-RU" sz="5600" dirty="0" smtClean="0">
                <a:latin typeface="Georgia" panose="02040502050405020303" pitchFamily="18" charset="0"/>
              </a:rPr>
              <a:t>1 лет, либо </a:t>
            </a:r>
            <a:r>
              <a:rPr lang="ru-RU" sz="5600" dirty="0">
                <a:latin typeface="Georgia" panose="02040502050405020303" pitchFamily="18" charset="0"/>
              </a:rPr>
              <a:t>лишением свободы на срок от </a:t>
            </a:r>
            <a:r>
              <a:rPr lang="ru-RU" sz="5600" dirty="0" smtClean="0">
                <a:latin typeface="Georgia" panose="02040502050405020303" pitchFamily="18" charset="0"/>
              </a:rPr>
              <a:t>2-5  </a:t>
            </a:r>
            <a:r>
              <a:rPr lang="ru-RU" sz="5600" dirty="0">
                <a:latin typeface="Georgia" panose="02040502050405020303" pitchFamily="18" charset="0"/>
              </a:rPr>
              <a:t>лет.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5600" dirty="0" smtClean="0">
                <a:latin typeface="Georgia" panose="02040502050405020303" pitchFamily="18" charset="0"/>
              </a:rPr>
              <a:t>■ </a:t>
            </a:r>
            <a:r>
              <a:rPr lang="ru-RU" sz="5600" dirty="0">
                <a:latin typeface="Georgia" panose="02040502050405020303" pitchFamily="18" charset="0"/>
              </a:rPr>
              <a:t>с применением насилия или с угрозой его применения;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5600" dirty="0">
                <a:latin typeface="Georgia" panose="02040502050405020303" pitchFamily="18" charset="0"/>
              </a:rPr>
              <a:t>■ лицом с использованием своего служебного положения;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5600" dirty="0">
                <a:latin typeface="Georgia" panose="02040502050405020303" pitchFamily="18" charset="0"/>
              </a:rPr>
              <a:t>■ организованной группой: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5600" dirty="0" smtClean="0">
                <a:latin typeface="Georgia" panose="02040502050405020303" pitchFamily="18" charset="0"/>
              </a:rPr>
              <a:t>наказываются </a:t>
            </a:r>
            <a:r>
              <a:rPr lang="ru-RU" sz="5600" dirty="0">
                <a:latin typeface="Georgia" panose="02040502050405020303" pitchFamily="18" charset="0"/>
              </a:rPr>
              <a:t>штрафом в размере от </a:t>
            </a:r>
            <a:r>
              <a:rPr lang="ru-RU" sz="5600" dirty="0" smtClean="0">
                <a:latin typeface="Georgia" panose="02040502050405020303" pitchFamily="18" charset="0"/>
              </a:rPr>
              <a:t>3000000  </a:t>
            </a:r>
            <a:r>
              <a:rPr lang="ru-RU" sz="5600" dirty="0">
                <a:latin typeface="Georgia" panose="02040502050405020303" pitchFamily="18" charset="0"/>
              </a:rPr>
              <a:t>до </a:t>
            </a:r>
            <a:r>
              <a:rPr lang="ru-RU" sz="5600" dirty="0" smtClean="0">
                <a:latin typeface="Georgia" panose="02040502050405020303" pitchFamily="18" charset="0"/>
              </a:rPr>
              <a:t>6000000 рублей или в </a:t>
            </a:r>
            <a:r>
              <a:rPr lang="ru-RU" sz="5600" dirty="0">
                <a:latin typeface="Georgia" panose="02040502050405020303" pitchFamily="18" charset="0"/>
              </a:rPr>
              <a:t>размере заработной платы или </a:t>
            </a:r>
            <a:r>
              <a:rPr lang="ru-RU" sz="5600" dirty="0" smtClean="0">
                <a:latin typeface="Georgia" panose="02040502050405020303" pitchFamily="18" charset="0"/>
              </a:rPr>
              <a:t>1 </a:t>
            </a:r>
            <a:r>
              <a:rPr lang="ru-RU" sz="5600" dirty="0">
                <a:latin typeface="Georgia" panose="02040502050405020303" pitchFamily="18" charset="0"/>
              </a:rPr>
              <a:t>дохода осуждённого за период от </a:t>
            </a:r>
            <a:r>
              <a:rPr lang="ru-RU" sz="5600" dirty="0" smtClean="0">
                <a:latin typeface="Georgia" panose="02040502050405020303" pitchFamily="18" charset="0"/>
              </a:rPr>
              <a:t>2 </a:t>
            </a:r>
            <a:r>
              <a:rPr lang="ru-RU" sz="5600" dirty="0">
                <a:latin typeface="Georgia" panose="02040502050405020303" pitchFamily="18" charset="0"/>
              </a:rPr>
              <a:t>до </a:t>
            </a:r>
            <a:r>
              <a:rPr lang="ru-RU" sz="5600" dirty="0" smtClean="0">
                <a:latin typeface="Georgia" panose="02040502050405020303" pitchFamily="18" charset="0"/>
              </a:rPr>
              <a:t>3 </a:t>
            </a:r>
            <a:r>
              <a:rPr lang="ru-RU" sz="5600" dirty="0">
                <a:latin typeface="Georgia" panose="02040502050405020303" pitchFamily="18" charset="0"/>
              </a:rPr>
              <a:t>лет,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5600" dirty="0">
                <a:latin typeface="Georgia" panose="02040502050405020303" pitchFamily="18" charset="0"/>
              </a:rPr>
              <a:t>либо принудительными работами на срок от </a:t>
            </a:r>
            <a:r>
              <a:rPr lang="ru-RU" sz="5600" dirty="0" smtClean="0">
                <a:latin typeface="Georgia" panose="02040502050405020303" pitchFamily="18" charset="0"/>
              </a:rPr>
              <a:t>2 </a:t>
            </a:r>
            <a:r>
              <a:rPr lang="ru-RU" sz="5600" dirty="0">
                <a:latin typeface="Georgia" panose="02040502050405020303" pitchFamily="18" charset="0"/>
              </a:rPr>
              <a:t>до </a:t>
            </a:r>
            <a:r>
              <a:rPr lang="ru-RU" sz="5600" dirty="0" smtClean="0">
                <a:latin typeface="Georgia" panose="02040502050405020303" pitchFamily="18" charset="0"/>
              </a:rPr>
              <a:t>5 </a:t>
            </a:r>
            <a:r>
              <a:rPr lang="ru-RU" sz="5600" dirty="0">
                <a:latin typeface="Georgia" panose="02040502050405020303" pitchFamily="18" charset="0"/>
              </a:rPr>
              <a:t>лет с лишением права </a:t>
            </a:r>
            <a:r>
              <a:rPr lang="ru-RU" sz="5600" dirty="0" smtClean="0">
                <a:latin typeface="Georgia" panose="02040502050405020303" pitchFamily="18" charset="0"/>
              </a:rPr>
              <a:t>занимать определённые </a:t>
            </a:r>
            <a:r>
              <a:rPr lang="ru-RU" sz="5600" dirty="0">
                <a:latin typeface="Georgia" panose="02040502050405020303" pitchFamily="18" charset="0"/>
              </a:rPr>
              <a:t>должности или заниматься определённой деятельностью на срок до </a:t>
            </a:r>
            <a:r>
              <a:rPr lang="ru-RU" sz="5600" dirty="0" smtClean="0">
                <a:latin typeface="Georgia" panose="02040502050405020303" pitchFamily="18" charset="0"/>
              </a:rPr>
              <a:t>3 </a:t>
            </a:r>
            <a:r>
              <a:rPr lang="ru-RU" sz="5600" dirty="0">
                <a:latin typeface="Georgia" panose="02040502050405020303" pitchFamily="18" charset="0"/>
              </a:rPr>
              <a:t>лет,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5600" dirty="0">
                <a:latin typeface="Georgia" panose="02040502050405020303" pitchFamily="18" charset="0"/>
              </a:rPr>
              <a:t>либо лишением свободы на срок от </a:t>
            </a:r>
            <a:r>
              <a:rPr lang="ru-RU" sz="5600" dirty="0" smtClean="0">
                <a:latin typeface="Georgia" panose="02040502050405020303" pitchFamily="18" charset="0"/>
              </a:rPr>
              <a:t>3 </a:t>
            </a:r>
            <a:r>
              <a:rPr lang="ru-RU" sz="5600" dirty="0">
                <a:latin typeface="Georgia" panose="02040502050405020303" pitchFamily="18" charset="0"/>
              </a:rPr>
              <a:t>до </a:t>
            </a:r>
            <a:r>
              <a:rPr lang="ru-RU" sz="5600" dirty="0" smtClean="0">
                <a:latin typeface="Georgia" panose="02040502050405020303" pitchFamily="18" charset="0"/>
              </a:rPr>
              <a:t>6 </a:t>
            </a:r>
            <a:r>
              <a:rPr lang="ru-RU" sz="5600" dirty="0">
                <a:latin typeface="Georgia" panose="02040502050405020303" pitchFamily="18" charset="0"/>
              </a:rPr>
              <a:t>лет.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88" y="1484784"/>
            <a:ext cx="17535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66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79296" cy="10849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Заметные маркеры</a:t>
            </a:r>
            <a:endParaRPr lang="ru-RU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8000" b="1" dirty="0">
                <a:solidFill>
                  <a:srgbClr val="FF0000"/>
                </a:solidFill>
                <a:latin typeface="Cambria" panose="02040503050406030204" pitchFamily="18" charset="0"/>
              </a:rPr>
              <a:t>Недопустимо использовать отдельные элементы наглядно наблюдаемых маркеров </a:t>
            </a:r>
            <a:r>
              <a:rPr lang="ru-RU" sz="8000" dirty="0">
                <a:latin typeface="Cambria" panose="02040503050406030204" pitchFamily="18" charset="0"/>
              </a:rPr>
              <a:t>в качестве стигматизации молодежи (увлечение жанром </a:t>
            </a:r>
            <a:r>
              <a:rPr lang="ru-RU" sz="7200" dirty="0">
                <a:latin typeface="Cambria" panose="02040503050406030204" pitchFamily="18" charset="0"/>
              </a:rPr>
              <a:t>«</a:t>
            </a:r>
            <a:r>
              <a:rPr lang="ru-RU" sz="7200" dirty="0" err="1">
                <a:latin typeface="Cambria" panose="02040503050406030204" pitchFamily="18" charset="0"/>
              </a:rPr>
              <a:t>хоррор</a:t>
            </a:r>
            <a:r>
              <a:rPr lang="ru-RU" sz="7200" dirty="0">
                <a:latin typeface="Cambria" panose="02040503050406030204" pitchFamily="18" charset="0"/>
              </a:rPr>
              <a:t>» не говорит о склонности к совершению преступлений, а преобладание в визуальном стиле темных оттенков не говорит о склонности подростка к депрессии и др.).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200" b="1" dirty="0">
                <a:solidFill>
                  <a:srgbClr val="FF0000"/>
                </a:solidFill>
                <a:latin typeface="Cambria" panose="02040503050406030204" pitchFamily="18" charset="0"/>
              </a:rPr>
              <a:t>Мировоззрение </a:t>
            </a:r>
            <a:r>
              <a:rPr lang="ru-RU" sz="7200" dirty="0">
                <a:latin typeface="Cambria" panose="02040503050406030204" pitchFamily="18" charset="0"/>
              </a:rPr>
              <a:t> К числу признаков состоявшегося деструктивного воздействия на подростков следует отнести следующие </a:t>
            </a:r>
            <a:r>
              <a:rPr lang="ru-RU" sz="7200" b="1" dirty="0">
                <a:solidFill>
                  <a:srgbClr val="FF0000"/>
                </a:solidFill>
                <a:latin typeface="Cambria" panose="02040503050406030204" pitchFamily="18" charset="0"/>
              </a:rPr>
              <a:t>факторы</a:t>
            </a:r>
            <a:r>
              <a:rPr lang="ru-RU" sz="7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7200" dirty="0" smtClean="0">
                <a:latin typeface="Cambria" panose="02040503050406030204" pitchFamily="18" charset="0"/>
              </a:rPr>
              <a:t> </a:t>
            </a:r>
            <a:r>
              <a:rPr lang="ru-RU" sz="7200" dirty="0">
                <a:latin typeface="Cambria" panose="02040503050406030204" pitchFamily="18" charset="0"/>
              </a:rPr>
              <a:t>Внешне немотивированное изменение речевого содержания, не связанное с новыми знаниями, получаемыми в ходе учёбы</a:t>
            </a:r>
            <a:r>
              <a:rPr lang="ru-RU" sz="7200" dirty="0" smtClean="0"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7200" dirty="0" smtClean="0">
                <a:latin typeface="Cambria" panose="02040503050406030204" pitchFamily="18" charset="0"/>
              </a:rPr>
              <a:t> </a:t>
            </a:r>
            <a:r>
              <a:rPr lang="ru-RU" sz="7200" dirty="0">
                <a:latin typeface="Cambria" panose="02040503050406030204" pitchFamily="18" charset="0"/>
              </a:rPr>
              <a:t>Заметное изменение тематики разговоров с креном на политические и социальные темы, высказывание резких суждений и проявление признаков нетерпимости </a:t>
            </a:r>
            <a:r>
              <a:rPr lang="ru-RU" sz="7200" dirty="0" smtClean="0">
                <a:latin typeface="Cambria" panose="02040503050406030204" pitchFamily="18" charset="0"/>
              </a:rPr>
              <a:t>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7200" dirty="0" smtClean="0">
                <a:latin typeface="Cambria" panose="02040503050406030204" pitchFamily="18" charset="0"/>
              </a:rPr>
              <a:t>Употребление </a:t>
            </a:r>
            <a:r>
              <a:rPr lang="ru-RU" sz="7200" dirty="0">
                <a:latin typeface="Cambria" panose="02040503050406030204" pitchFamily="18" charset="0"/>
              </a:rPr>
              <a:t>в обыденной речи ранее не употреблявшихся ими слов, </a:t>
            </a:r>
            <a:r>
              <a:rPr lang="ru-RU" sz="7200" dirty="0" smtClean="0">
                <a:latin typeface="Cambria" panose="02040503050406030204" pitchFamily="18" charset="0"/>
              </a:rPr>
              <a:t>(«</a:t>
            </a:r>
            <a:r>
              <a:rPr lang="ru-RU" sz="7200" dirty="0">
                <a:latin typeface="Cambria" panose="02040503050406030204" pitchFamily="18" charset="0"/>
              </a:rPr>
              <a:t>учитель», «вождь», «атаман», «сотня», «курень», «старшина» и т.п.); • некие социальные термины, свойственные </a:t>
            </a:r>
            <a:r>
              <a:rPr lang="ru-RU" sz="7200" dirty="0" err="1">
                <a:latin typeface="Cambria" panose="02040503050406030204" pitchFamily="18" charset="0"/>
              </a:rPr>
              <a:t>бандеровщине</a:t>
            </a:r>
            <a:r>
              <a:rPr lang="ru-RU" sz="7200" dirty="0">
                <a:latin typeface="Cambria" panose="02040503050406030204" pitchFamily="18" charset="0"/>
              </a:rPr>
              <a:t> («</a:t>
            </a:r>
            <a:r>
              <a:rPr lang="ru-RU" sz="7200" dirty="0" err="1">
                <a:latin typeface="Cambria" panose="02040503050406030204" pitchFamily="18" charset="0"/>
              </a:rPr>
              <a:t>перемога</a:t>
            </a:r>
            <a:r>
              <a:rPr lang="ru-RU" sz="7200" dirty="0">
                <a:latin typeface="Cambria" panose="02040503050406030204" pitchFamily="18" charset="0"/>
              </a:rPr>
              <a:t>», «</a:t>
            </a:r>
            <a:r>
              <a:rPr lang="ru-RU" sz="7200" dirty="0" err="1">
                <a:latin typeface="Cambria" panose="02040503050406030204" pitchFamily="18" charset="0"/>
              </a:rPr>
              <a:t>колорады</a:t>
            </a:r>
            <a:r>
              <a:rPr lang="ru-RU" sz="7200" dirty="0">
                <a:latin typeface="Cambria" panose="02040503050406030204" pitchFamily="18" charset="0"/>
              </a:rPr>
              <a:t>», «вата», «москали»); </a:t>
            </a:r>
            <a:endParaRPr lang="ru-RU" sz="7200" dirty="0" smtClean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7200" dirty="0" smtClean="0">
                <a:latin typeface="Cambria" panose="02040503050406030204" pitchFamily="18" charset="0"/>
              </a:rPr>
              <a:t> Произнесение </a:t>
            </a:r>
            <a:r>
              <a:rPr lang="ru-RU" sz="7200" dirty="0">
                <a:latin typeface="Cambria" panose="02040503050406030204" pitchFamily="18" charset="0"/>
              </a:rPr>
              <a:t>цитат/изречений политических лидеров, деятельность которых определённо связана с нацизмом, ссылки на них</a:t>
            </a:r>
            <a:r>
              <a:rPr lang="ru-RU" sz="7200" dirty="0" smtClean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51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Вербальные маркеры. </a:t>
            </a:r>
            <a:b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endParaRPr lang="ru-RU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Cambria" panose="02040503050406030204" pitchFamily="18" charset="0"/>
              </a:rPr>
              <a:t>Высказывание </a:t>
            </a:r>
            <a:r>
              <a:rPr lang="ru-RU" dirty="0">
                <a:latin typeface="Cambria" panose="02040503050406030204" pitchFamily="18" charset="0"/>
              </a:rPr>
              <a:t>желания умереть, вербальные угрозы совершить самоубийство (в том числе шантаж), позитивная оценка суицидального поведения. Употребление специфического сленга: «</a:t>
            </a:r>
            <a:r>
              <a:rPr lang="ru-RU" dirty="0" err="1">
                <a:latin typeface="Cambria" panose="02040503050406030204" pitchFamily="18" charset="0"/>
              </a:rPr>
              <a:t>выпилиться</a:t>
            </a:r>
            <a:r>
              <a:rPr lang="ru-RU" dirty="0">
                <a:latin typeface="Cambria" panose="02040503050406030204" pitchFamily="18" charset="0"/>
              </a:rPr>
              <a:t>», «обнулиться», «суицид», «дед инсайд» («</a:t>
            </a:r>
            <a:r>
              <a:rPr lang="ru-RU" dirty="0" err="1">
                <a:latin typeface="Cambria" panose="02040503050406030204" pitchFamily="18" charset="0"/>
              </a:rPr>
              <a:t>dead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inside</a:t>
            </a:r>
            <a:r>
              <a:rPr lang="ru-RU" dirty="0" smtClean="0">
                <a:latin typeface="Cambria" panose="02040503050406030204" pitchFamily="18" charset="0"/>
              </a:rPr>
              <a:t>»).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68952" cy="92211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Поведенческие 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маркеры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3285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1200" dirty="0" smtClean="0">
                <a:latin typeface="Cambria" panose="02040503050406030204" pitchFamily="18" charset="0"/>
              </a:rPr>
              <a:t>Резкое  </a:t>
            </a:r>
            <a:r>
              <a:rPr lang="ru-RU" sz="9600" dirty="0">
                <a:latin typeface="Cambria" panose="02040503050406030204" pitchFamily="18" charset="0"/>
              </a:rPr>
              <a:t>появление ранее не характерных для конкретного человека характеристик, например: – общительный школьник становится замкнутым, подозрительным; – эффект раздражения при обычных расспросах; – устойчивые симптомы страха, тревоги; – противоположный вариант: школьник демонстрирует уверенность и высокомерие, очевидно получая поддержку в какой-то социальной группе; – увлечённость силовыми видами спорта, различными единоборствами, рукопашным боем или боями без правил, стрельбой, стремление к овладению оружием; – частая смена сим-карт и очистка кэша. </a:t>
            </a:r>
          </a:p>
          <a:p>
            <a:pPr>
              <a:lnSpc>
                <a:spcPct val="120000"/>
              </a:lnSpc>
            </a:pPr>
            <a:endParaRPr lang="ru-RU" sz="9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Эмоциональные маркеры. </a:t>
            </a:r>
            <a:b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500141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600" dirty="0" smtClean="0">
                <a:latin typeface="Cambria" panose="02040503050406030204" pitchFamily="18" charset="0"/>
              </a:rPr>
              <a:t>Смена </a:t>
            </a:r>
            <a:r>
              <a:rPr lang="ru-RU" sz="2600" dirty="0">
                <a:latin typeface="Cambria" panose="02040503050406030204" pitchFamily="18" charset="0"/>
              </a:rPr>
              <a:t>эмоционального поля (жизнерадостный подросток резко стал замкнутым, агрессивным). Дополнительные факторы. Демонстративное поведение,          в том числе интерес к огнестрельному оружию, изготовление и испытание взрывчатых смесей и др.; эмоционально нестабильное состояние, в том числе вспышки агрессии, жестокость по отношению к </a:t>
            </a:r>
            <a:r>
              <a:rPr lang="ru-RU" sz="2600" dirty="0" smtClean="0">
                <a:latin typeface="Cambria" panose="02040503050406030204" pitchFamily="18" charset="0"/>
              </a:rPr>
              <a:t>животным, к близким в  семье. </a:t>
            </a:r>
            <a:endParaRPr lang="ru-RU" sz="26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ru-RU" sz="2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Психопрофилактическая работа</a:t>
            </a:r>
            <a:endParaRPr lang="ru-RU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9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Первая </a:t>
            </a:r>
            <a:r>
              <a:rPr lang="ru-RU" sz="9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форма </a:t>
            </a:r>
            <a:r>
              <a:rPr lang="ru-RU" sz="9600" dirty="0">
                <a:latin typeface="Times New Roman"/>
                <a:ea typeface="Calibri"/>
                <a:cs typeface="Times New Roman"/>
              </a:rPr>
              <a:t>– организация социальной среды; </a:t>
            </a:r>
            <a:endParaRPr lang="ru-RU" sz="96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9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Вторая </a:t>
            </a:r>
            <a:r>
              <a:rPr lang="ru-RU" sz="9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форма </a:t>
            </a:r>
            <a:r>
              <a:rPr lang="ru-RU" sz="9600" dirty="0">
                <a:latin typeface="Times New Roman"/>
                <a:ea typeface="Calibri"/>
                <a:cs typeface="Times New Roman"/>
              </a:rPr>
              <a:t>– информирование/просвещение; </a:t>
            </a:r>
            <a:endParaRPr lang="ru-RU" sz="96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9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Третья  </a:t>
            </a:r>
            <a:r>
              <a:rPr lang="ru-RU" sz="9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форма </a:t>
            </a:r>
            <a:r>
              <a:rPr lang="ru-RU" sz="9600" dirty="0">
                <a:latin typeface="Times New Roman"/>
                <a:ea typeface="Calibri"/>
                <a:cs typeface="Times New Roman"/>
              </a:rPr>
              <a:t>– активное социальное обучение социально-важным навыкам</a:t>
            </a:r>
            <a:r>
              <a:rPr lang="ru-RU" sz="60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3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920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Профилактика    неонацизма в      образовательных организациях         ( для  классных  руководителей) </vt:lpstr>
      <vt:lpstr>Презентация PowerPoint</vt:lpstr>
      <vt:lpstr>Презентация PowerPoint</vt:lpstr>
      <vt:lpstr>Презентация PowerPoint</vt:lpstr>
      <vt:lpstr>Заметные маркеры</vt:lpstr>
      <vt:lpstr>Вербальные маркеры.  </vt:lpstr>
      <vt:lpstr>Поведенческие  маркеры </vt:lpstr>
      <vt:lpstr>Эмоциональные маркеры.  </vt:lpstr>
      <vt:lpstr>Психопрофилактическая работа</vt:lpstr>
      <vt:lpstr>  Основные направления профилактической работы: </vt:lpstr>
      <vt:lpstr>Работа с родителями</vt:lpstr>
      <vt:lpstr>Презентация PowerPoint</vt:lpstr>
      <vt:lpstr>           ЧТО  ДЕЛАТЬ...</vt:lpstr>
      <vt:lpstr>ПОМОЩЬ</vt:lpstr>
      <vt:lpstr>ИПОЛЬЗУЕМЫЕ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Экзамен</cp:lastModifiedBy>
  <cp:revision>52</cp:revision>
  <dcterms:created xsi:type="dcterms:W3CDTF">2024-11-22T09:20:07Z</dcterms:created>
  <dcterms:modified xsi:type="dcterms:W3CDTF">2025-02-12T08:58:52Z</dcterms:modified>
</cp:coreProperties>
</file>